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20"/>
  </p:notesMasterIdLst>
  <p:sldIdLst>
    <p:sldId id="292" r:id="rId4"/>
    <p:sldId id="278" r:id="rId5"/>
    <p:sldId id="279" r:id="rId6"/>
    <p:sldId id="260" r:id="rId7"/>
    <p:sldId id="262" r:id="rId8"/>
    <p:sldId id="294" r:id="rId9"/>
    <p:sldId id="297" r:id="rId10"/>
    <p:sldId id="299" r:id="rId11"/>
    <p:sldId id="283" r:id="rId12"/>
    <p:sldId id="302" r:id="rId13"/>
    <p:sldId id="284" r:id="rId14"/>
    <p:sldId id="286" r:id="rId15"/>
    <p:sldId id="288" r:id="rId16"/>
    <p:sldId id="295" r:id="rId17"/>
    <p:sldId id="289" r:id="rId18"/>
    <p:sldId id="303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6699FF"/>
    <a:srgbClr val="FF0066"/>
    <a:srgbClr val="0000FF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4100" name="幻灯片图像占位符 4099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文本占位符 4100"/>
          <p:cNvSpPr>
            <a:spLocks noGrp="1" noRot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rgbClr val="33CCFF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3074" name="图片 3073" descr="bamboo"/>
          <p:cNvPicPr>
            <a:picLocks noChangeAspect="1"/>
          </p:cNvPicPr>
          <p:nvPr/>
        </p:nvPicPr>
        <p:blipFill>
          <a:blip r:embed="rId2"/>
          <a:srcRect r="13792"/>
          <a:stretch>
            <a:fillRect/>
          </a:stretch>
        </p:blipFill>
        <p:spPr>
          <a:xfrm>
            <a:off x="6292850" y="0"/>
            <a:ext cx="2857500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标题 3074"/>
          <p:cNvSpPr>
            <a:spLocks noGrp="1"/>
          </p:cNvSpPr>
          <p:nvPr>
            <p:ph type="ctrTitle"/>
          </p:nvPr>
        </p:nvSpPr>
        <p:spPr>
          <a:xfrm>
            <a:off x="304800" y="1158875"/>
            <a:ext cx="6248400" cy="1431925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6" name="副标题 3075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6019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3077" name="日期占位符 3076"/>
          <p:cNvSpPr>
            <a:spLocks noGrp="1"/>
          </p:cNvSpPr>
          <p:nvPr>
            <p:ph type="dt" sz="half" idx="2"/>
          </p:nvPr>
        </p:nvSpPr>
        <p:spPr>
          <a:xfrm>
            <a:off x="257175" y="6248400"/>
            <a:ext cx="1622425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3"/>
          </p:nvPr>
        </p:nvSpPr>
        <p:spPr>
          <a:xfrm>
            <a:off x="2108200" y="6248400"/>
            <a:ext cx="29972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4"/>
          </p:nvPr>
        </p:nvSpPr>
        <p:spPr>
          <a:xfrm>
            <a:off x="5486400" y="62484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96462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075938" y="1981200"/>
            <a:ext cx="3696462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886450" y="990600"/>
            <a:ext cx="1885950" cy="5105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28600" y="990600"/>
            <a:ext cx="5548520" cy="5105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FF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FF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2049" descr="bamboo"/>
          <p:cNvPicPr>
            <a:picLocks noChangeAspect="1"/>
          </p:cNvPicPr>
          <p:nvPr/>
        </p:nvPicPr>
        <p:blipFill>
          <a:blip r:embed="rId12"/>
          <a:srcRect r="45976"/>
          <a:stretch>
            <a:fillRect/>
          </a:stretch>
        </p:blipFill>
        <p:spPr>
          <a:xfrm>
            <a:off x="7353300" y="0"/>
            <a:ext cx="1790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title"/>
          </p:nvPr>
        </p:nvSpPr>
        <p:spPr>
          <a:xfrm>
            <a:off x="228600" y="990600"/>
            <a:ext cx="7467600" cy="762000"/>
          </a:xfrm>
          <a:prstGeom prst="rect">
            <a:avLst/>
          </a:prstGeom>
          <a:noFill/>
          <a:ln w="9525">
            <a:noFill/>
          </a:ln>
        </p:spPr>
        <p:txBody>
          <a:bodyPr anchor="b">
            <a:spAutoFit/>
          </a:bodyPr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文本占位符 2051"/>
          <p:cNvSpPr>
            <a:spLocks noGrp="1"/>
          </p:cNvSpPr>
          <p:nvPr>
            <p:ph type="body" idx="1"/>
          </p:nvPr>
        </p:nvSpPr>
        <p:spPr>
          <a:xfrm>
            <a:off x="228600" y="1981200"/>
            <a:ext cx="75438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228600" y="62484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2209800" y="6248400"/>
            <a:ext cx="35052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6248400" y="62484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­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­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emf"/><Relationship Id="rId1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1.wmf"/><Relationship Id="rId1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emf"/><Relationship Id="rId1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5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emf"/><Relationship Id="rId1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emf"/><Relationship Id="rId1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框 5121"/>
          <p:cNvSpPr txBox="1"/>
          <p:nvPr/>
        </p:nvSpPr>
        <p:spPr>
          <a:xfrm>
            <a:off x="533400" y="1981200"/>
            <a:ext cx="6408738" cy="2238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</a:pPr>
            <a:r>
              <a:rPr lang="en-US" altLang="x-none" sz="6600" b="1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1" charset="-122"/>
              </a:rPr>
              <a:t>2.1.3</a:t>
            </a:r>
            <a:endParaRPr lang="en-US" altLang="x-none" sz="6600" b="1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</a:pPr>
            <a:r>
              <a:rPr lang="zh-CN" altLang="en-US" sz="88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1" charset="-122"/>
              </a:rPr>
              <a:t>分层抽样</a:t>
            </a:r>
            <a:endParaRPr lang="zh-CN" altLang="en-US" sz="88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1" charset="-122"/>
            </a:endParaRPr>
          </a:p>
        </p:txBody>
      </p:sp>
      <p:sp>
        <p:nvSpPr>
          <p:cNvPr id="5123" name="文本框 5122"/>
          <p:cNvSpPr txBox="1"/>
          <p:nvPr/>
        </p:nvSpPr>
        <p:spPr>
          <a:xfrm>
            <a:off x="1446530" y="4493260"/>
            <a:ext cx="41732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</a:rPr>
              <a:t>黄石五中      罗强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6386" name="对象 16385"/>
          <p:cNvGraphicFramePr>
            <a:graphicFrameLocks noChangeAspect="1"/>
          </p:cNvGraphicFramePr>
          <p:nvPr/>
        </p:nvGraphicFramePr>
        <p:xfrm>
          <a:off x="304800" y="457200"/>
          <a:ext cx="8456613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6508115" imgH="2581910" progId="Word.Document.8">
                  <p:embed/>
                </p:oleObj>
              </mc:Choice>
              <mc:Fallback>
                <p:oleObj name="" r:id="rId1" imgW="6508115" imgH="2581910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4800" y="457200"/>
                        <a:ext cx="8456613" cy="419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文本框 16386"/>
          <p:cNvSpPr txBox="1"/>
          <p:nvPr/>
        </p:nvSpPr>
        <p:spPr>
          <a:xfrm>
            <a:off x="3200400" y="3581400"/>
            <a:ext cx="12255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4000" b="1">
                <a:solidFill>
                  <a:srgbClr val="FF0000"/>
                </a:solidFill>
                <a:latin typeface="宋体" panose="02010600030101010101" pitchFamily="2" charset="-122"/>
              </a:rPr>
              <a:t>900</a:t>
            </a:r>
            <a:endParaRPr lang="en-US" altLang="x-none" sz="40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文本占位符 17409"/>
          <p:cNvSpPr/>
          <p:nvPr>
            <p:ph type="body" idx="1"/>
          </p:nvPr>
        </p:nvSpPr>
        <p:spPr>
          <a:xfrm>
            <a:off x="304800" y="457200"/>
            <a:ext cx="8305800" cy="33528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sz="44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练习</a:t>
            </a:r>
            <a:r>
              <a:rPr lang="en-US" altLang="x-none" sz="44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3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、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某校共有师生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1600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人，其中教师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100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人，现用分层抽样的方法，从所有师生中抽取一个容量为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80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的样本，则抽取的学生数为        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。</a:t>
            </a:r>
            <a:endParaRPr lang="zh-CN" altLang="en-US" sz="3600" b="1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7411" name="直接连接符 17410"/>
          <p:cNvSpPr/>
          <p:nvPr/>
        </p:nvSpPr>
        <p:spPr>
          <a:xfrm>
            <a:off x="3886200" y="2667000"/>
            <a:ext cx="22860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2" name="文本框 17411"/>
          <p:cNvSpPr txBox="1"/>
          <p:nvPr/>
        </p:nvSpPr>
        <p:spPr>
          <a:xfrm>
            <a:off x="4343400" y="2133600"/>
            <a:ext cx="12255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宋体" panose="02010600030101010101" pitchFamily="2" charset="-122"/>
              </a:rPr>
              <a:t>75</a:t>
            </a:r>
            <a:endParaRPr lang="zh-CN" altLang="en-US" sz="40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文本占位符 19457"/>
          <p:cNvSpPr/>
          <p:nvPr>
            <p:ph type="body" sz="half" idx="1"/>
          </p:nvPr>
        </p:nvSpPr>
        <p:spPr>
          <a:xfrm>
            <a:off x="152400" y="533400"/>
            <a:ext cx="8763000" cy="4038600"/>
          </a:xfrm>
        </p:spPr>
        <p:txBody>
          <a:bodyPr/>
          <a:p>
            <a:pPr>
              <a:buNone/>
            </a:pPr>
            <a:r>
              <a:rPr lang="zh-CN" altLang="en-US" sz="44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练习</a:t>
            </a:r>
            <a:r>
              <a:rPr lang="en-US" altLang="zh-CN" sz="44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4</a:t>
            </a:r>
            <a:r>
              <a:rPr lang="zh-CN" altLang="en-US" sz="44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、</a:t>
            </a:r>
            <a:r>
              <a:rPr lang="zh-CN" altLang="en-US" sz="4000" b="1" dirty="0">
                <a:latin typeface="楷体_GB2312" pitchFamily="1" charset="-122"/>
                <a:ea typeface="楷体_GB2312" pitchFamily="1" charset="-122"/>
              </a:rPr>
              <a:t>已知某校的初中学生人数、高中学生人数、教师人数之比为</a:t>
            </a:r>
            <a:r>
              <a:rPr lang="en-US" altLang="x-none" sz="4000" b="1">
                <a:latin typeface="楷体_GB2312" pitchFamily="1" charset="-122"/>
                <a:ea typeface="楷体_GB2312" pitchFamily="1" charset="-122"/>
              </a:rPr>
              <a:t>20</a:t>
            </a:r>
            <a:r>
              <a:rPr lang="zh-CN" altLang="en-US" sz="4000" b="1" dirty="0">
                <a:latin typeface="楷体_GB2312" pitchFamily="1" charset="-122"/>
                <a:ea typeface="楷体_GB2312" pitchFamily="1" charset="-122"/>
              </a:rPr>
              <a:t>：</a:t>
            </a:r>
            <a:r>
              <a:rPr lang="en-US" altLang="x-none" sz="4000" b="1">
                <a:latin typeface="楷体_GB2312" pitchFamily="1" charset="-122"/>
                <a:ea typeface="楷体_GB2312" pitchFamily="1" charset="-122"/>
              </a:rPr>
              <a:t>15</a:t>
            </a:r>
            <a:r>
              <a:rPr lang="zh-CN" altLang="en-US" sz="4000" b="1" dirty="0">
                <a:latin typeface="楷体_GB2312" pitchFamily="1" charset="-122"/>
                <a:ea typeface="楷体_GB2312" pitchFamily="1" charset="-122"/>
              </a:rPr>
              <a:t>：</a:t>
            </a:r>
            <a:r>
              <a:rPr lang="en-US" altLang="x-none" sz="4000" b="1">
                <a:latin typeface="楷体_GB2312" pitchFamily="1" charset="-122"/>
                <a:ea typeface="楷体_GB2312" pitchFamily="1" charset="-122"/>
              </a:rPr>
              <a:t>2</a:t>
            </a:r>
            <a:r>
              <a:rPr lang="zh-CN" altLang="en-US" sz="4000" b="1" dirty="0">
                <a:latin typeface="楷体_GB2312" pitchFamily="1" charset="-122"/>
                <a:ea typeface="楷体_GB2312" pitchFamily="1" charset="-122"/>
              </a:rPr>
              <a:t>，现在用分层抽样的方法从所有师生中抽取一个容量为</a:t>
            </a:r>
            <a:r>
              <a:rPr lang="en-US" altLang="x-none" sz="4000" b="1">
                <a:latin typeface="楷体_GB2312" pitchFamily="1" charset="-122"/>
                <a:ea typeface="楷体_GB2312" pitchFamily="1" charset="-122"/>
              </a:rPr>
              <a:t>N</a:t>
            </a:r>
            <a:r>
              <a:rPr lang="zh-CN" altLang="en-US" sz="4000" b="1" dirty="0">
                <a:latin typeface="楷体_GB2312" pitchFamily="1" charset="-122"/>
                <a:ea typeface="楷体_GB2312" pitchFamily="1" charset="-122"/>
              </a:rPr>
              <a:t>的样本进行调查，若应从高中学生中抽取</a:t>
            </a:r>
            <a:r>
              <a:rPr lang="en-US" altLang="x-none" sz="4000" b="1">
                <a:latin typeface="楷体_GB2312" pitchFamily="1" charset="-122"/>
                <a:ea typeface="楷体_GB2312" pitchFamily="1" charset="-122"/>
              </a:rPr>
              <a:t>60</a:t>
            </a:r>
            <a:r>
              <a:rPr lang="zh-CN" altLang="en-US" sz="4000" b="1" dirty="0">
                <a:latin typeface="楷体_GB2312" pitchFamily="1" charset="-122"/>
                <a:ea typeface="楷体_GB2312" pitchFamily="1" charset="-122"/>
              </a:rPr>
              <a:t>人，则</a:t>
            </a:r>
            <a:r>
              <a:rPr lang="en-US" altLang="x-none" sz="4000" b="1">
                <a:latin typeface="楷体_GB2312" pitchFamily="1" charset="-122"/>
                <a:ea typeface="楷体_GB2312" pitchFamily="1" charset="-122"/>
              </a:rPr>
              <a:t>N=</a:t>
            </a:r>
            <a:endParaRPr lang="en-US" altLang="x-none" sz="4000" b="1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9459" name="直接连接符 19458"/>
          <p:cNvSpPr/>
          <p:nvPr/>
        </p:nvSpPr>
        <p:spPr>
          <a:xfrm>
            <a:off x="1295400" y="4419600"/>
            <a:ext cx="16002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aphicFrame>
        <p:nvGraphicFramePr>
          <p:cNvPr id="19460" name="内容占位符 19459"/>
          <p:cNvGraphicFramePr>
            <a:graphicFrameLocks noChangeAspect="1"/>
          </p:cNvGraphicFramePr>
          <p:nvPr>
            <p:ph sz="half" idx="2"/>
          </p:nvPr>
        </p:nvGraphicFramePr>
        <p:xfrm>
          <a:off x="1600200" y="3810000"/>
          <a:ext cx="9445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54000" imgH="177800" progId="Equation.DSMT4">
                  <p:embed/>
                </p:oleObj>
              </mc:Choice>
              <mc:Fallback>
                <p:oleObj name="" r:id="rId1" imgW="254000" imgH="1778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00200" y="3810000"/>
                        <a:ext cx="944563" cy="65881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文本占位符 20481"/>
          <p:cNvSpPr/>
          <p:nvPr>
            <p:ph type="body" idx="1"/>
          </p:nvPr>
        </p:nvSpPr>
        <p:spPr>
          <a:xfrm>
            <a:off x="228600" y="2286000"/>
            <a:ext cx="8305800" cy="2133600"/>
          </a:xfrm>
        </p:spPr>
        <p:txBody>
          <a:bodyPr/>
          <a:p>
            <a:pPr>
              <a:buNone/>
            </a:pPr>
            <a:r>
              <a:rPr lang="zh-CN" altLang="en-US" sz="5400" b="1">
                <a:ea typeface="华文行楷" panose="02010800040101010101" pitchFamily="2" charset="-122"/>
              </a:rPr>
              <a:t>  分层抽样与简单随机抽样、系统抽样的比较</a:t>
            </a:r>
            <a:endParaRPr lang="zh-CN" altLang="en-US" sz="5400" b="1"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1506" name="对象 21505"/>
          <p:cNvGraphicFramePr>
            <a:graphicFrameLocks noChangeAspect="1"/>
          </p:cNvGraphicFramePr>
          <p:nvPr/>
        </p:nvGraphicFramePr>
        <p:xfrm>
          <a:off x="228600" y="228600"/>
          <a:ext cx="8915400" cy="640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7848600" imgH="8886825" progId="Word.Document.8">
                  <p:embed/>
                </p:oleObj>
              </mc:Choice>
              <mc:Fallback>
                <p:oleObj name="" r:id="rId1" imgW="7848600" imgH="8886825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rcRect b="45569"/>
                      <a:stretch>
                        <a:fillRect/>
                      </a:stretch>
                    </p:blipFill>
                    <p:spPr>
                      <a:xfrm>
                        <a:off x="228600" y="228600"/>
                        <a:ext cx="8915400" cy="6400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文本框 21506"/>
          <p:cNvSpPr txBox="1"/>
          <p:nvPr/>
        </p:nvSpPr>
        <p:spPr>
          <a:xfrm>
            <a:off x="7010400" y="3810000"/>
            <a:ext cx="1143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dirty="0">
                <a:latin typeface="Arial" panose="020B0604020202020204" pitchFamily="34" charset="0"/>
              </a:rPr>
              <a:t>　</a:t>
            </a:r>
            <a:r>
              <a:rPr lang="en-US" altLang="x-none" sz="40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x-none" sz="4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横卷形 28673"/>
          <p:cNvSpPr/>
          <p:nvPr/>
        </p:nvSpPr>
        <p:spPr>
          <a:xfrm>
            <a:off x="228600" y="0"/>
            <a:ext cx="2514600" cy="838200"/>
          </a:xfrm>
          <a:prstGeom prst="horizontalScroll">
            <a:avLst>
              <a:gd name="adj" fmla="val 12500"/>
            </a:avLst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675" name="文本框 28674"/>
          <p:cNvSpPr txBox="1"/>
          <p:nvPr/>
        </p:nvSpPr>
        <p:spPr>
          <a:xfrm>
            <a:off x="152400" y="60325"/>
            <a:ext cx="26082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ea typeface="隶书" panose="02010509060101010101" pitchFamily="1" charset="-122"/>
              </a:rPr>
              <a:t>课堂总结</a:t>
            </a:r>
            <a:endParaRPr lang="zh-CN" altLang="en-US" sz="4000" b="1" dirty="0">
              <a:solidFill>
                <a:srgbClr val="FF3300"/>
              </a:solidFill>
              <a:latin typeface="Times New Roman" panose="02020603050405020304" pitchFamily="18" charset="0"/>
              <a:ea typeface="隶书" panose="02010509060101010101" pitchFamily="1" charset="-122"/>
            </a:endParaRPr>
          </a:p>
        </p:txBody>
      </p:sp>
      <p:sp>
        <p:nvSpPr>
          <p:cNvPr id="28676" name="文本框 28675"/>
          <p:cNvSpPr txBox="1"/>
          <p:nvPr/>
        </p:nvSpPr>
        <p:spPr>
          <a:xfrm>
            <a:off x="457200" y="1066800"/>
            <a:ext cx="8305800" cy="4760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◆分层抽样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适用范围（个体差异明显） 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优点（样本的代表性强）   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步骤（</a:t>
            </a: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计算方法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r>
              <a:rPr lang="en-US" altLang="x-none" sz="36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&lt;</a:t>
            </a: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考试的重点</a:t>
            </a:r>
            <a:r>
              <a:rPr lang="en-US" altLang="x-none" sz="36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&gt;</a:t>
            </a:r>
            <a:r>
              <a:rPr lang="en-US" altLang="x-none" sz="3600" b="1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endParaRPr lang="en-US" altLang="x-none" sz="3600" b="1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◆分层抽样和简单随机抽样、系统抽样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的比较分析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charRg st="6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76">
                                            <p:txEl>
                                              <p:charRg st="6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charRg st="27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676">
                                            <p:txEl>
                                              <p:charRg st="27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charRg st="49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676">
                                            <p:txEl>
                                              <p:charRg st="49" end="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charRg st="73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76">
                                            <p:txEl>
                                              <p:charRg st="73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charRg st="91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676">
                                            <p:txEl>
                                              <p:charRg st="91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9698" name="内容占位符 29697"/>
          <p:cNvGraphicFramePr/>
          <p:nvPr>
            <p:ph/>
          </p:nvPr>
        </p:nvGraphicFramePr>
        <p:xfrm>
          <a:off x="152400" y="914400"/>
          <a:ext cx="8667750" cy="5791200"/>
        </p:xfrm>
        <a:graphic>
          <a:graphicData uri="http://schemas.openxmlformats.org/drawingml/2006/table">
            <a:tbl>
              <a:tblPr/>
              <a:tblGrid>
                <a:gridCol w="1046163"/>
                <a:gridCol w="1822450"/>
                <a:gridCol w="2332037"/>
                <a:gridCol w="1790700"/>
                <a:gridCol w="1676400"/>
              </a:tblGrid>
              <a:tr h="5286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ea typeface="黑体" panose="02010609060101010101" pitchFamily="49" charset="-122"/>
                        </a:rPr>
                        <a:t>类别</a:t>
                      </a:r>
                      <a:endParaRPr lang="zh-CN" altLang="en-US" b="1"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ea typeface="黑体" panose="02010609060101010101" pitchFamily="49" charset="-122"/>
                        </a:rPr>
                        <a:t>共同点</a:t>
                      </a:r>
                      <a:endParaRPr lang="zh-CN" altLang="en-US" b="1"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ea typeface="黑体" panose="02010609060101010101" pitchFamily="49" charset="-122"/>
                        </a:rPr>
                        <a:t>各自特点</a:t>
                      </a:r>
                      <a:endParaRPr lang="zh-CN" altLang="en-US" b="1"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ea typeface="黑体" panose="02010609060101010101" pitchFamily="49" charset="-122"/>
                        </a:rPr>
                        <a:t>联系</a:t>
                      </a:r>
                      <a:endParaRPr lang="zh-CN" altLang="en-US" b="1"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ea typeface="黑体" panose="02010609060101010101" pitchFamily="49" charset="-122"/>
                        </a:rPr>
                        <a:t>适用范围</a:t>
                      </a:r>
                      <a:endParaRPr lang="zh-CN" altLang="en-US" b="1"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57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41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30" name="矩形 29729"/>
          <p:cNvSpPr/>
          <p:nvPr/>
        </p:nvSpPr>
        <p:spPr>
          <a:xfrm>
            <a:off x="228600" y="1600200"/>
            <a:ext cx="9906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简单随机抽样</a:t>
            </a:r>
            <a:r>
              <a:rPr lang="zh-CN" altLang="en-US" sz="28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 dirty="0">
              <a:solidFill>
                <a:schemeClr val="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1" name="矩形 29730"/>
          <p:cNvSpPr/>
          <p:nvPr/>
        </p:nvSpPr>
        <p:spPr>
          <a:xfrm>
            <a:off x="381000" y="3124200"/>
            <a:ext cx="8382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系统抽 样</a:t>
            </a:r>
            <a:r>
              <a:rPr lang="zh-CN" altLang="en-US" sz="28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 dirty="0">
              <a:solidFill>
                <a:schemeClr val="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2" name="矩形 29731"/>
          <p:cNvSpPr/>
          <p:nvPr/>
        </p:nvSpPr>
        <p:spPr>
          <a:xfrm>
            <a:off x="381000" y="4876800"/>
            <a:ext cx="6096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层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抽 样</a:t>
            </a:r>
            <a:r>
              <a:rPr lang="zh-CN" altLang="en-US" sz="28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 dirty="0">
              <a:solidFill>
                <a:schemeClr val="hlin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3" name="矩形 29732"/>
          <p:cNvSpPr/>
          <p:nvPr/>
        </p:nvSpPr>
        <p:spPr>
          <a:xfrm>
            <a:off x="1219200" y="1447800"/>
            <a:ext cx="1752600" cy="265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x-none" sz="28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）每个个体被抽到的可能性相等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x-none" sz="28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）不放回抽样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4" name="矩形 29733"/>
          <p:cNvSpPr/>
          <p:nvPr/>
        </p:nvSpPr>
        <p:spPr>
          <a:xfrm>
            <a:off x="3429000" y="1828800"/>
            <a:ext cx="1828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从总体中逐个抽取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5" name="矩形 29734"/>
          <p:cNvSpPr/>
          <p:nvPr/>
        </p:nvSpPr>
        <p:spPr>
          <a:xfrm>
            <a:off x="2971800" y="3124200"/>
            <a:ext cx="24384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将总体均分成几部分，按预先制定的规则在各部分抽取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6" name="矩形 29735"/>
          <p:cNvSpPr/>
          <p:nvPr/>
        </p:nvSpPr>
        <p:spPr>
          <a:xfrm>
            <a:off x="3200400" y="5029200"/>
            <a:ext cx="20574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将总体分成几层，分层进行抽取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7" name="矩形 29736"/>
          <p:cNvSpPr/>
          <p:nvPr/>
        </p:nvSpPr>
        <p:spPr>
          <a:xfrm>
            <a:off x="5410200" y="3124200"/>
            <a:ext cx="16764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在起始部分样时采用简随机抽样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8" name="矩形 29737"/>
          <p:cNvSpPr/>
          <p:nvPr/>
        </p:nvSpPr>
        <p:spPr>
          <a:xfrm>
            <a:off x="5257800" y="4876800"/>
            <a:ext cx="19812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分层抽样时采用简单随机抽样或系统抽样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39" name="矩形 29738"/>
          <p:cNvSpPr/>
          <p:nvPr/>
        </p:nvSpPr>
        <p:spPr>
          <a:xfrm>
            <a:off x="7391400" y="1828800"/>
            <a:ext cx="12954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总体个数较少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40" name="矩形 29739"/>
          <p:cNvSpPr/>
          <p:nvPr/>
        </p:nvSpPr>
        <p:spPr>
          <a:xfrm>
            <a:off x="7315200" y="3505200"/>
            <a:ext cx="1371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总体个数较多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41" name="矩形 29740"/>
          <p:cNvSpPr/>
          <p:nvPr/>
        </p:nvSpPr>
        <p:spPr>
          <a:xfrm>
            <a:off x="7162800" y="4876800"/>
            <a:ext cx="16764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总体由差异明显的几部分组成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742" name="文本框 29741"/>
          <p:cNvSpPr txBox="1"/>
          <p:nvPr/>
        </p:nvSpPr>
        <p:spPr>
          <a:xfrm>
            <a:off x="0" y="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比较简单随机抽样、系统抽样、分层抽样的优点、缺点及适用范围</a:t>
            </a:r>
            <a:endParaRPr lang="zh-CN" altLang="en-US" sz="2800" b="1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横卷形 8193"/>
          <p:cNvSpPr/>
          <p:nvPr/>
        </p:nvSpPr>
        <p:spPr>
          <a:xfrm>
            <a:off x="304800" y="0"/>
            <a:ext cx="2438400" cy="914400"/>
          </a:xfrm>
          <a:prstGeom prst="horizontalScroll">
            <a:avLst>
              <a:gd name="adj" fmla="val 12500"/>
            </a:avLst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195" name="文本框 8194"/>
          <p:cNvSpPr txBox="1"/>
          <p:nvPr/>
        </p:nvSpPr>
        <p:spPr>
          <a:xfrm>
            <a:off x="609600" y="228600"/>
            <a:ext cx="2216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问题情景：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8196" name="文本框 8195"/>
          <p:cNvSpPr txBox="1"/>
          <p:nvPr/>
        </p:nvSpPr>
        <p:spPr>
          <a:xfrm>
            <a:off x="0" y="2681288"/>
            <a:ext cx="1371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思考：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914400" y="2606675"/>
            <a:ext cx="7543800" cy="1210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（</a:t>
            </a:r>
            <a:r>
              <a:rPr lang="en-US" altLang="x-none" sz="2800" b="1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）三个年级同学有较大差别，应如何提高样本的代表性？</a:t>
            </a:r>
            <a:r>
              <a:rPr lang="zh-CN" altLang="en-US" sz="2800" b="1" dirty="0">
                <a:latin typeface="Times New Roman" panose="02020603050405020304" pitchFamily="18" charset="0"/>
              </a:rPr>
              <a:t> 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1143000" y="3824288"/>
            <a:ext cx="6096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应考虑他们在样本中所占的比例。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914400" y="4586288"/>
            <a:ext cx="7010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（</a:t>
            </a:r>
            <a:r>
              <a:rPr lang="en-US" altLang="x-none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）</a:t>
            </a:r>
            <a:r>
              <a:rPr lang="zh-CN" altLang="en-US" sz="2800" b="1" dirty="0">
                <a:latin typeface="宋体" panose="02010600030101010101" pitchFamily="2" charset="-122"/>
              </a:rPr>
              <a:t>如何确定各年级所要抽取的人数？</a:t>
            </a:r>
            <a:r>
              <a:rPr lang="zh-CN" altLang="en-US" b="1" dirty="0">
                <a:latin typeface="Times New Roman" panose="02020603050405020304" pitchFamily="18" charset="0"/>
              </a:rPr>
              <a:t> </a:t>
            </a:r>
            <a:endParaRPr lang="zh-CN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381000" y="5197475"/>
            <a:ext cx="8458200" cy="120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    计算每一部分占总体个体数的比例，在各年级中按比例分配样本，得各年级所要抽取的个体数。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8201" name="文本框 8200"/>
          <p:cNvSpPr txBox="1"/>
          <p:nvPr/>
        </p:nvSpPr>
        <p:spPr>
          <a:xfrm>
            <a:off x="152400" y="228600"/>
            <a:ext cx="8686800" cy="24717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某校小学六年级、初中三年级和高中三年级分别有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1000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800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和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700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名同学，为了了解全校毕业班学生的视力情况，从以上三个年级中抽取容量为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100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的样本，你认为应当怎样抽取样本较为合理？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横卷形 9217"/>
          <p:cNvSpPr/>
          <p:nvPr/>
        </p:nvSpPr>
        <p:spPr>
          <a:xfrm>
            <a:off x="304800" y="0"/>
            <a:ext cx="2438400" cy="914400"/>
          </a:xfrm>
          <a:prstGeom prst="horizontalScroll">
            <a:avLst>
              <a:gd name="adj" fmla="val 12500"/>
            </a:avLst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19" name="文本框 9218"/>
          <p:cNvSpPr txBox="1"/>
          <p:nvPr/>
        </p:nvSpPr>
        <p:spPr>
          <a:xfrm>
            <a:off x="533400" y="152400"/>
            <a:ext cx="2216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问题情景：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9220" name="矩形 9219"/>
          <p:cNvSpPr/>
          <p:nvPr/>
        </p:nvSpPr>
        <p:spPr>
          <a:xfrm>
            <a:off x="750888" y="6186488"/>
            <a:ext cx="778351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然后分别在各年级（层）运用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系统抽样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方法抽取</a:t>
            </a:r>
            <a:r>
              <a:rPr lang="en-US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altLang="x-none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0" y="2773363"/>
            <a:ext cx="1447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解：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grpSp>
        <p:nvGrpSpPr>
          <p:cNvPr id="9222" name="组合 9221"/>
          <p:cNvGrpSpPr/>
          <p:nvPr/>
        </p:nvGrpSpPr>
        <p:grpSpPr>
          <a:xfrm>
            <a:off x="685800" y="2667000"/>
            <a:ext cx="9677400" cy="1265238"/>
            <a:chOff x="0" y="0"/>
            <a:chExt cx="6096" cy="797"/>
          </a:xfrm>
        </p:grpSpPr>
        <p:sp>
          <p:nvSpPr>
            <p:cNvPr id="9223" name="矩形 9222"/>
            <p:cNvSpPr/>
            <p:nvPr/>
          </p:nvSpPr>
          <p:spPr>
            <a:xfrm>
              <a:off x="0" y="240"/>
              <a:ext cx="6096" cy="55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just"/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六年级占               </a:t>
              </a:r>
              <a:r>
                <a:rPr lang="zh-CN" altLang="en-US" sz="2800" b="1" dirty="0">
                  <a:latin typeface="Arial" panose="020B0604020202020204" pitchFamily="34" charset="0"/>
                </a:rPr>
                <a:t>，应取                                 名；</a:t>
              </a: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algn="just"/>
              <a:endPara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224" name="对象 9223"/>
            <p:cNvGraphicFramePr>
              <a:graphicFrameLocks noChangeAspect="1"/>
            </p:cNvGraphicFramePr>
            <p:nvPr/>
          </p:nvGraphicFramePr>
          <p:xfrm>
            <a:off x="1248" y="0"/>
            <a:ext cx="743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381000" imgH="393700" progId="Equation.DSMT4">
                    <p:embed/>
                  </p:oleObj>
                </mc:Choice>
                <mc:Fallback>
                  <p:oleObj name="" r:id="rId1" imgW="381000" imgH="393700" progId="Equation.DSMT4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248" y="0"/>
                          <a:ext cx="743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5" name="对象 9224"/>
            <p:cNvGraphicFramePr>
              <a:graphicFrameLocks noChangeAspect="1"/>
            </p:cNvGraphicFramePr>
            <p:nvPr/>
          </p:nvGraphicFramePr>
          <p:xfrm>
            <a:off x="2688" y="0"/>
            <a:ext cx="1981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3" imgW="1016000" imgH="393700" progId="Equation.DSMT4">
                    <p:embed/>
                  </p:oleObj>
                </mc:Choice>
                <mc:Fallback>
                  <p:oleObj name="" r:id="rId3" imgW="1016000" imgH="393700" progId="Equation.DSMT4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688" y="0"/>
                          <a:ext cx="1981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26" name="组合 9225"/>
          <p:cNvGrpSpPr/>
          <p:nvPr/>
        </p:nvGrpSpPr>
        <p:grpSpPr>
          <a:xfrm>
            <a:off x="609600" y="3733800"/>
            <a:ext cx="8267700" cy="1371600"/>
            <a:chOff x="0" y="0"/>
            <a:chExt cx="5208" cy="864"/>
          </a:xfrm>
        </p:grpSpPr>
        <p:sp>
          <p:nvSpPr>
            <p:cNvPr id="9227" name="矩形 9226"/>
            <p:cNvSpPr/>
            <p:nvPr/>
          </p:nvSpPr>
          <p:spPr>
            <a:xfrm>
              <a:off x="0" y="297"/>
              <a:ext cx="520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初三年级占             </a:t>
              </a:r>
              <a:r>
                <a:rPr lang="zh-CN" altLang="en-US" sz="2800" b="1" dirty="0">
                  <a:latin typeface="Arial" panose="020B0604020202020204" pitchFamily="34" charset="0"/>
                </a:rPr>
                <a:t>，应取                                 名；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9228" name="对象 9227"/>
            <p:cNvGraphicFramePr>
              <a:graphicFrameLocks noChangeAspect="1"/>
            </p:cNvGraphicFramePr>
            <p:nvPr/>
          </p:nvGraphicFramePr>
          <p:xfrm>
            <a:off x="1248" y="0"/>
            <a:ext cx="743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5" imgW="381000" imgH="393700" progId="Equation.DSMT4">
                    <p:embed/>
                  </p:oleObj>
                </mc:Choice>
                <mc:Fallback>
                  <p:oleObj name="" r:id="rId5" imgW="381000" imgH="393700" progId="Equation.DSMT4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248" y="0"/>
                          <a:ext cx="743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9" name="对象 9228"/>
            <p:cNvGraphicFramePr>
              <a:graphicFrameLocks noChangeAspect="1"/>
            </p:cNvGraphicFramePr>
            <p:nvPr/>
          </p:nvGraphicFramePr>
          <p:xfrm>
            <a:off x="2700" y="96"/>
            <a:ext cx="1957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7" imgW="1003300" imgH="393700" progId="Equation.DSMT4">
                    <p:embed/>
                  </p:oleObj>
                </mc:Choice>
                <mc:Fallback>
                  <p:oleObj name="" r:id="rId7" imgW="1003300" imgH="393700" progId="Equation.DSMT4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700" y="96"/>
                          <a:ext cx="1957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30" name="组合 9229"/>
          <p:cNvGrpSpPr/>
          <p:nvPr/>
        </p:nvGrpSpPr>
        <p:grpSpPr>
          <a:xfrm>
            <a:off x="635000" y="5029200"/>
            <a:ext cx="8267700" cy="1219200"/>
            <a:chOff x="0" y="0"/>
            <a:chExt cx="5208" cy="768"/>
          </a:xfrm>
        </p:grpSpPr>
        <p:sp>
          <p:nvSpPr>
            <p:cNvPr id="9231" name="矩形 9230"/>
            <p:cNvSpPr/>
            <p:nvPr/>
          </p:nvSpPr>
          <p:spPr>
            <a:xfrm>
              <a:off x="0" y="201"/>
              <a:ext cx="520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高三年级占             </a:t>
              </a:r>
              <a:r>
                <a:rPr lang="zh-CN" altLang="en-US" sz="2800" b="1" dirty="0">
                  <a:latin typeface="Arial" panose="020B0604020202020204" pitchFamily="34" charset="0"/>
                </a:rPr>
                <a:t>，应取                                 名。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9232" name="对象 9231"/>
            <p:cNvGraphicFramePr>
              <a:graphicFrameLocks noChangeAspect="1"/>
            </p:cNvGraphicFramePr>
            <p:nvPr/>
          </p:nvGraphicFramePr>
          <p:xfrm>
            <a:off x="2748" y="0"/>
            <a:ext cx="1956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9" imgW="1003300" imgH="393700" progId="Equation.DSMT4">
                    <p:embed/>
                  </p:oleObj>
                </mc:Choice>
                <mc:Fallback>
                  <p:oleObj name="" r:id="rId9" imgW="1003300" imgH="393700" progId="Equation.DSMT4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748" y="0"/>
                          <a:ext cx="1956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3" name="对象 9232"/>
            <p:cNvGraphicFramePr>
              <a:graphicFrameLocks noChangeAspect="1"/>
            </p:cNvGraphicFramePr>
            <p:nvPr/>
          </p:nvGraphicFramePr>
          <p:xfrm>
            <a:off x="1200" y="0"/>
            <a:ext cx="816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11" imgW="381000" imgH="393700" progId="Equation.DSMT4">
                    <p:embed/>
                  </p:oleObj>
                </mc:Choice>
                <mc:Fallback>
                  <p:oleObj name="" r:id="rId11" imgW="381000" imgH="393700" progId="Equation.DSMT4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200" y="0"/>
                          <a:ext cx="816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34" name="文本框 9233"/>
          <p:cNvSpPr txBox="1"/>
          <p:nvPr/>
        </p:nvSpPr>
        <p:spPr>
          <a:xfrm>
            <a:off x="152400" y="228600"/>
            <a:ext cx="8686800" cy="24717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	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某校小学六年级、初中三年级和高中三年级分别有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1000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800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和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700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名同学，为了了解全校毕业班学生的视力情况，从以上三个年级中抽取容量为</a:t>
            </a:r>
            <a:r>
              <a:rPr lang="en-US" altLang="x-none" sz="2800" b="1">
                <a:latin typeface="华文楷体" panose="02010600040101010101" pitchFamily="2" charset="-122"/>
                <a:ea typeface="华文楷体" panose="02010600040101010101" pitchFamily="2" charset="-122"/>
              </a:rPr>
              <a:t>100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的样本，你认为应当怎样抽取样本较为合理？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横卷形 10241"/>
          <p:cNvSpPr/>
          <p:nvPr/>
        </p:nvSpPr>
        <p:spPr>
          <a:xfrm>
            <a:off x="152400" y="152400"/>
            <a:ext cx="2133600" cy="838200"/>
          </a:xfrm>
          <a:prstGeom prst="horizontalScroll">
            <a:avLst>
              <a:gd name="adj" fmla="val 12500"/>
            </a:avLst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3" name="矩形 10242"/>
          <p:cNvSpPr/>
          <p:nvPr/>
        </p:nvSpPr>
        <p:spPr>
          <a:xfrm>
            <a:off x="228600" y="334963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新课讲解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：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10244" name="矩形 10243"/>
          <p:cNvSpPr/>
          <p:nvPr/>
        </p:nvSpPr>
        <p:spPr>
          <a:xfrm>
            <a:off x="152400" y="1381125"/>
            <a:ext cx="5227638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4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rPr>
              <a:t>一、分层抽样的定义</a:t>
            </a:r>
            <a:endParaRPr lang="zh-CN" altLang="en-US" sz="4400" b="1" dirty="0">
              <a:solidFill>
                <a:srgbClr val="FF0000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381000" y="2590800"/>
            <a:ext cx="8534400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  <a:ea typeface="华文楷体" panose="02010600040101010101" pitchFamily="2" charset="-122"/>
              </a:rPr>
              <a:t>      指抽样时，将总体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楷体" panose="02010600040101010101" pitchFamily="2" charset="-122"/>
              </a:rPr>
              <a:t>分成互不交叉层</a:t>
            </a:r>
            <a:r>
              <a:rPr lang="zh-CN" altLang="en-US" sz="3600" b="1" dirty="0">
                <a:latin typeface="Arial" panose="020B0604020202020204" pitchFamily="34" charset="0"/>
                <a:ea typeface="华文楷体" panose="02010600040101010101" pitchFamily="2" charset="-122"/>
              </a:rPr>
              <a:t>然后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楷体" panose="02010600040101010101" pitchFamily="2" charset="-122"/>
              </a:rPr>
              <a:t>按照一定的比例</a:t>
            </a:r>
            <a:r>
              <a:rPr lang="zh-CN" altLang="en-US" sz="3600" b="1" dirty="0">
                <a:latin typeface="Arial" panose="020B0604020202020204" pitchFamily="34" charset="0"/>
                <a:ea typeface="华文楷体" panose="02010600040101010101" pitchFamily="2" charset="-122"/>
              </a:rPr>
              <a:t>，从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楷体" panose="02010600040101010101" pitchFamily="2" charset="-122"/>
              </a:rPr>
              <a:t>各层独立地抽取</a:t>
            </a:r>
            <a:r>
              <a:rPr lang="zh-CN" altLang="en-US" sz="3600" b="1" dirty="0">
                <a:latin typeface="Arial" panose="020B0604020202020204" pitchFamily="34" charset="0"/>
                <a:ea typeface="华文楷体" panose="02010600040101010101" pitchFamily="2" charset="-122"/>
              </a:rPr>
              <a:t>一定数量的个体，将各层取出的个体合在一起作为样本。</a:t>
            </a:r>
            <a:endParaRPr lang="en-US" altLang="x-none" sz="3600" b="1">
              <a:latin typeface="Arial" panose="020B0604020202020204" pitchFamily="34" charset="0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框 11265"/>
          <p:cNvSpPr txBox="1"/>
          <p:nvPr/>
        </p:nvSpPr>
        <p:spPr>
          <a:xfrm>
            <a:off x="304800" y="990600"/>
            <a:ext cx="84582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（</a:t>
            </a:r>
            <a:r>
              <a:rPr lang="en-US" altLang="x-none" sz="3200" b="1">
                <a:latin typeface="Arial" panose="020B0604020202020204" pitchFamily="34" charset="0"/>
                <a:ea typeface="楷体_GB2312" pitchFamily="1" charset="-122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）  当总体是由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rPr>
              <a:t>差异明显的几个部分组成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时</a:t>
            </a:r>
            <a:r>
              <a:rPr lang="en-US" altLang="x-none" sz="3200" b="1">
                <a:latin typeface="Arial" panose="020B0604020202020204" pitchFamily="34" charset="0"/>
                <a:ea typeface="楷体_GB2312" pitchFamily="1" charset="-122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往往选用分层抽样的方法</a:t>
            </a:r>
            <a:r>
              <a:rPr lang="en-US" altLang="x-none" sz="3200" b="1">
                <a:latin typeface="Arial" panose="020B0604020202020204" pitchFamily="34" charset="0"/>
                <a:ea typeface="楷体_GB2312" pitchFamily="1" charset="-122"/>
              </a:rPr>
              <a:t>.</a:t>
            </a:r>
            <a:endParaRPr lang="en-US" altLang="x-none" sz="3200" b="1"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11267" name="文本框 11266"/>
          <p:cNvSpPr txBox="1"/>
          <p:nvPr/>
        </p:nvSpPr>
        <p:spPr>
          <a:xfrm>
            <a:off x="228600" y="2438400"/>
            <a:ext cx="845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楷体_GB2312" pitchFamily="1" charset="-122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（</a:t>
            </a:r>
            <a:r>
              <a:rPr lang="en-US" altLang="x-none" sz="3200" b="1">
                <a:latin typeface="Arial" panose="020B0604020202020204" pitchFamily="34" charset="0"/>
                <a:ea typeface="楷体_GB2312" pitchFamily="1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）每个个体被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rPr>
              <a:t>抽中的可能性相同</a:t>
            </a:r>
            <a:endParaRPr lang="en-US" altLang="x-none" sz="32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268" name="文本框 11267"/>
          <p:cNvSpPr txBox="1"/>
          <p:nvPr/>
        </p:nvSpPr>
        <p:spPr>
          <a:xfrm>
            <a:off x="304800" y="3976688"/>
            <a:ext cx="43434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（</a:t>
            </a:r>
            <a:r>
              <a:rPr lang="en-US" altLang="x-none" sz="3200" b="1">
                <a:latin typeface="Arial" panose="020B0604020202020204" pitchFamily="34" charset="0"/>
                <a:ea typeface="楷体_GB2312" pitchFamily="1" charset="-122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  <a:ea typeface="楷体_GB2312" pitchFamily="1" charset="-122"/>
              </a:rPr>
              <a:t>）每一层抽取的数</a:t>
            </a:r>
            <a:r>
              <a:rPr lang="en-US" altLang="x-none" sz="2800" b="1">
                <a:latin typeface="Arial" panose="020B0604020202020204" pitchFamily="34" charset="0"/>
                <a:ea typeface="楷体_GB2312" pitchFamily="1" charset="-122"/>
              </a:rPr>
              <a:t>=</a:t>
            </a:r>
            <a:endParaRPr lang="en-US" altLang="x-none" sz="2800" b="1"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11269" name="文本框 11268"/>
          <p:cNvSpPr txBox="1"/>
          <p:nvPr/>
        </p:nvSpPr>
        <p:spPr>
          <a:xfrm>
            <a:off x="4343400" y="5029200"/>
            <a:ext cx="1219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该层个体数</a:t>
            </a:r>
            <a:endParaRPr lang="zh-CN" altLang="en-US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3657600" y="5105400"/>
            <a:ext cx="685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3600" b="1">
                <a:solidFill>
                  <a:srgbClr val="FF0000"/>
                </a:solidFill>
                <a:latin typeface="Arial" panose="020B0604020202020204" pitchFamily="34" charset="0"/>
              </a:rPr>
              <a:t>×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11271" name="组合 11270"/>
          <p:cNvGrpSpPr/>
          <p:nvPr/>
        </p:nvGrpSpPr>
        <p:grpSpPr>
          <a:xfrm>
            <a:off x="1295400" y="4876800"/>
            <a:ext cx="2667000" cy="1182688"/>
            <a:chOff x="0" y="0"/>
            <a:chExt cx="1296" cy="753"/>
          </a:xfrm>
        </p:grpSpPr>
        <p:sp>
          <p:nvSpPr>
            <p:cNvPr id="11272" name="直接连接符 11271"/>
            <p:cNvSpPr/>
            <p:nvPr/>
          </p:nvSpPr>
          <p:spPr>
            <a:xfrm flipV="1">
              <a:off x="0" y="366"/>
              <a:ext cx="1200" cy="9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73" name="文本框 11272"/>
            <p:cNvSpPr txBox="1"/>
            <p:nvPr/>
          </p:nvSpPr>
          <p:spPr>
            <a:xfrm>
              <a:off x="96" y="0"/>
              <a:ext cx="1200" cy="3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1" charset="-122"/>
                </a:rPr>
                <a:t>样本容量</a:t>
              </a:r>
              <a:endPara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endParaRPr>
            </a:p>
          </p:txBody>
        </p:sp>
        <p:sp>
          <p:nvSpPr>
            <p:cNvPr id="11274" name="文本框 11273"/>
            <p:cNvSpPr txBox="1"/>
            <p:nvPr/>
          </p:nvSpPr>
          <p:spPr>
            <a:xfrm>
              <a:off x="96" y="423"/>
              <a:ext cx="1104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1" charset="-122"/>
                </a:rPr>
                <a:t>总体个体数</a:t>
              </a:r>
              <a:endParaRPr lang="en-US" altLang="x-none" sz="2800" b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endParaRPr>
            </a:p>
          </p:txBody>
        </p:sp>
      </p:grpSp>
      <p:sp>
        <p:nvSpPr>
          <p:cNvPr id="11275" name="横卷形 11274"/>
          <p:cNvSpPr/>
          <p:nvPr/>
        </p:nvSpPr>
        <p:spPr>
          <a:xfrm>
            <a:off x="152400" y="152400"/>
            <a:ext cx="2133600" cy="838200"/>
          </a:xfrm>
          <a:prstGeom prst="horizontalScroll">
            <a:avLst>
              <a:gd name="adj" fmla="val 12500"/>
            </a:avLst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1276" name="矩形 11275"/>
          <p:cNvSpPr/>
          <p:nvPr/>
        </p:nvSpPr>
        <p:spPr>
          <a:xfrm>
            <a:off x="228600" y="304800"/>
            <a:ext cx="2895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要点分析：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11277" name="文本框 11276"/>
          <p:cNvSpPr txBox="1"/>
          <p:nvPr/>
        </p:nvSpPr>
        <p:spPr>
          <a:xfrm>
            <a:off x="7772400" y="3846513"/>
            <a:ext cx="990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rPr>
              <a:t>样本容量</a:t>
            </a:r>
            <a:endParaRPr lang="zh-CN" altLang="en-US" b="1" dirty="0">
              <a:solidFill>
                <a:srgbClr val="FF0000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11278" name="文本框 11277"/>
          <p:cNvSpPr txBox="1"/>
          <p:nvPr/>
        </p:nvSpPr>
        <p:spPr>
          <a:xfrm>
            <a:off x="7086600" y="3922713"/>
            <a:ext cx="685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3600" b="1">
                <a:solidFill>
                  <a:srgbClr val="FF0000"/>
                </a:solidFill>
                <a:latin typeface="Arial" panose="020B0604020202020204" pitchFamily="34" charset="0"/>
              </a:rPr>
              <a:t>×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11279" name="组合 11278"/>
          <p:cNvGrpSpPr/>
          <p:nvPr/>
        </p:nvGrpSpPr>
        <p:grpSpPr>
          <a:xfrm>
            <a:off x="4724400" y="3694113"/>
            <a:ext cx="2667000" cy="1182687"/>
            <a:chOff x="0" y="0"/>
            <a:chExt cx="1296" cy="753"/>
          </a:xfrm>
        </p:grpSpPr>
        <p:sp>
          <p:nvSpPr>
            <p:cNvPr id="11280" name="直接连接符 11279"/>
            <p:cNvSpPr/>
            <p:nvPr/>
          </p:nvSpPr>
          <p:spPr>
            <a:xfrm flipV="1">
              <a:off x="0" y="366"/>
              <a:ext cx="1200" cy="9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81" name="文本框 11280"/>
            <p:cNvSpPr txBox="1"/>
            <p:nvPr/>
          </p:nvSpPr>
          <p:spPr>
            <a:xfrm>
              <a:off x="96" y="0"/>
              <a:ext cx="1200" cy="3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1" charset="-122"/>
                </a:rPr>
                <a:t>该层个体数</a:t>
              </a:r>
              <a:endPara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endParaRPr>
            </a:p>
          </p:txBody>
        </p:sp>
        <p:sp>
          <p:nvSpPr>
            <p:cNvPr id="11282" name="文本框 11281"/>
            <p:cNvSpPr txBox="1"/>
            <p:nvPr/>
          </p:nvSpPr>
          <p:spPr>
            <a:xfrm>
              <a:off x="96" y="423"/>
              <a:ext cx="1104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1" charset="-122"/>
                </a:rPr>
                <a:t>总体个体数</a:t>
              </a:r>
              <a:endParaRPr lang="en-US" altLang="x-none" sz="2800" b="1">
                <a:solidFill>
                  <a:srgbClr val="FF0000"/>
                </a:solidFill>
                <a:latin typeface="Arial" panose="020B0604020202020204" pitchFamily="34" charset="0"/>
                <a:ea typeface="楷体_GB2312" pitchFamily="1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69" grpId="0"/>
      <p:bldP spid="11270" grpId="0"/>
      <p:bldP spid="11277" grpId="0"/>
      <p:bldP spid="112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/>
          <p:nvPr>
            <p:ph type="title"/>
          </p:nvPr>
        </p:nvSpPr>
        <p:spPr>
          <a:xfrm>
            <a:off x="107950" y="115888"/>
            <a:ext cx="8497888" cy="808037"/>
          </a:xfrm>
        </p:spPr>
        <p:txBody>
          <a:bodyPr anchor="ctr"/>
          <a:p>
            <a:r>
              <a:rPr lang="zh-CN" altLang="en-US" sz="4100" b="1" dirty="0">
                <a:solidFill>
                  <a:srgbClr val="FF0000"/>
                </a:solidFill>
              </a:rPr>
              <a:t>分层抽样的具体步骤是什么</a:t>
            </a:r>
            <a:r>
              <a:rPr lang="en-US" altLang="x-none" sz="4100" b="1">
                <a:solidFill>
                  <a:srgbClr val="FF0000"/>
                </a:solidFill>
              </a:rPr>
              <a:t>?</a:t>
            </a:r>
            <a:r>
              <a:rPr lang="en-US" altLang="x-none" sz="4800"/>
              <a:t> </a:t>
            </a:r>
            <a:endParaRPr lang="en-US" altLang="x-none" sz="4800"/>
          </a:p>
        </p:txBody>
      </p:sp>
      <p:sp>
        <p:nvSpPr>
          <p:cNvPr id="12291" name="文本框 12290"/>
          <p:cNvSpPr txBox="1"/>
          <p:nvPr/>
        </p:nvSpPr>
        <p:spPr>
          <a:xfrm>
            <a:off x="107950" y="1125538"/>
            <a:ext cx="8137525" cy="1798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Comic Sans MS" panose="030F0702030302020204" pitchFamily="66" charset="0"/>
              </a:rPr>
              <a:t>步骤</a:t>
            </a:r>
            <a:r>
              <a:rPr lang="en-US" altLang="x-none" sz="3200" b="1">
                <a:latin typeface="Comic Sans MS" panose="030F0702030302020204" pitchFamily="66" charset="0"/>
              </a:rPr>
              <a:t>1:</a:t>
            </a:r>
            <a:r>
              <a:rPr lang="zh-CN" altLang="en-US" sz="3200" b="1" dirty="0">
                <a:latin typeface="Comic Sans MS" panose="030F0702030302020204" pitchFamily="66" charset="0"/>
              </a:rPr>
              <a:t>根据已经掌握的信息，将总体分成互不相交的层</a:t>
            </a:r>
            <a:endParaRPr lang="zh-CN" altLang="en-US" sz="32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106363" y="2205038"/>
            <a:ext cx="85693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Comic Sans MS" panose="030F0702030302020204" pitchFamily="66" charset="0"/>
              </a:rPr>
              <a:t>步骤</a:t>
            </a:r>
            <a:r>
              <a:rPr lang="en-US" altLang="x-none" sz="3200" b="1">
                <a:latin typeface="Comic Sans MS" panose="030F0702030302020204" pitchFamily="66" charset="0"/>
              </a:rPr>
              <a:t>2:</a:t>
            </a:r>
            <a:r>
              <a:rPr lang="zh-CN" altLang="en-US" sz="3200" b="1" dirty="0">
                <a:latin typeface="Comic Sans MS" panose="030F0702030302020204" pitchFamily="66" charset="0"/>
              </a:rPr>
              <a:t>根据总体的个体数</a:t>
            </a:r>
            <a:r>
              <a:rPr lang="en-US" altLang="x-none" sz="3200" b="1">
                <a:latin typeface="Comic Sans MS" panose="030F0702030302020204" pitchFamily="66" charset="0"/>
              </a:rPr>
              <a:t>N</a:t>
            </a:r>
            <a:r>
              <a:rPr lang="zh-CN" altLang="en-US" sz="3200" b="1" dirty="0">
                <a:latin typeface="Comic Sans MS" panose="030F0702030302020204" pitchFamily="66" charset="0"/>
              </a:rPr>
              <a:t>和样本容量</a:t>
            </a:r>
            <a:r>
              <a:rPr lang="en-US" altLang="x-none" sz="3200" b="1">
                <a:latin typeface="Comic Sans MS" panose="030F0702030302020204" pitchFamily="66" charset="0"/>
              </a:rPr>
              <a:t>n</a:t>
            </a:r>
            <a:r>
              <a:rPr lang="zh-CN" altLang="en-US" sz="3200" b="1" dirty="0">
                <a:latin typeface="Comic Sans MS" panose="030F0702030302020204" pitchFamily="66" charset="0"/>
              </a:rPr>
              <a:t>计算抽样比</a:t>
            </a:r>
            <a:r>
              <a:rPr lang="en-US" altLang="x-none" sz="3200" b="1">
                <a:latin typeface="Comic Sans MS" panose="030F0702030302020204" pitchFamily="66" charset="0"/>
              </a:rPr>
              <a:t>k=</a:t>
            </a:r>
            <a:endParaRPr lang="en-US" altLang="x-none" sz="3200" b="1">
              <a:latin typeface="Comic Sans MS" panose="030F0702030302020204" pitchFamily="66" charset="0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1476375" y="2705100"/>
            <a:ext cx="14398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3200" b="1" err="1">
                <a:latin typeface="Comic Sans MS" panose="030F0702030302020204" pitchFamily="66" charset="0"/>
              </a:rPr>
              <a:t>n:N</a:t>
            </a:r>
            <a:endParaRPr lang="en-US" altLang="x-none" sz="3200" b="1">
              <a:latin typeface="Comic Sans MS" panose="030F0702030302020204" pitchFamily="66" charset="0"/>
            </a:endParaRPr>
          </a:p>
        </p:txBody>
      </p:sp>
      <p:sp>
        <p:nvSpPr>
          <p:cNvPr id="12294" name="文本框 12293"/>
          <p:cNvSpPr txBox="1"/>
          <p:nvPr/>
        </p:nvSpPr>
        <p:spPr>
          <a:xfrm>
            <a:off x="106363" y="3284538"/>
            <a:ext cx="892968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Comic Sans MS" panose="030F0702030302020204" pitchFamily="66" charset="0"/>
              </a:rPr>
              <a:t>步骤</a:t>
            </a:r>
            <a:r>
              <a:rPr lang="en-US" altLang="x-none" sz="3200" b="1">
                <a:latin typeface="Comic Sans MS" panose="030F0702030302020204" pitchFamily="66" charset="0"/>
              </a:rPr>
              <a:t>3:</a:t>
            </a:r>
            <a:r>
              <a:rPr lang="zh-CN" altLang="en-US" sz="3200" b="1" dirty="0">
                <a:latin typeface="Comic Sans MS" panose="030F0702030302020204" pitchFamily="66" charset="0"/>
              </a:rPr>
              <a:t>确定每一层应抽取的个体数目</a:t>
            </a:r>
            <a:r>
              <a:rPr lang="en-US" altLang="x-none" sz="3200" b="1">
                <a:latin typeface="Comic Sans MS" panose="030F0702030302020204" pitchFamily="66" charset="0"/>
              </a:rPr>
              <a:t>,</a:t>
            </a:r>
            <a:r>
              <a:rPr lang="zh-CN" altLang="en-US" sz="3200" b="1" dirty="0">
                <a:latin typeface="Comic Sans MS" panose="030F0702030302020204" pitchFamily="66" charset="0"/>
              </a:rPr>
              <a:t>并使每一层应抽取的个体数目之和为样本容量</a:t>
            </a:r>
            <a:r>
              <a:rPr lang="en-US" altLang="x-none" sz="3200" b="1">
                <a:latin typeface="Comic Sans MS" panose="030F0702030302020204" pitchFamily="66" charset="0"/>
              </a:rPr>
              <a:t>n</a:t>
            </a:r>
            <a:endParaRPr lang="en-US" altLang="x-none" sz="3200" b="1">
              <a:latin typeface="Comic Sans MS" panose="030F0702030302020204" pitchFamily="66" charset="0"/>
            </a:endParaRPr>
          </a:p>
        </p:txBody>
      </p:sp>
      <p:sp>
        <p:nvSpPr>
          <p:cNvPr id="12295" name="文本框 12294"/>
          <p:cNvSpPr txBox="1"/>
          <p:nvPr/>
        </p:nvSpPr>
        <p:spPr>
          <a:xfrm>
            <a:off x="0" y="4857750"/>
            <a:ext cx="8964613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Comic Sans MS" panose="030F0702030302020204" pitchFamily="66" charset="0"/>
              </a:rPr>
              <a:t>步骤</a:t>
            </a:r>
            <a:r>
              <a:rPr lang="en-US" altLang="x-none" sz="3200" b="1">
                <a:latin typeface="Comic Sans MS" panose="030F0702030302020204" pitchFamily="66" charset="0"/>
              </a:rPr>
              <a:t>4:</a:t>
            </a:r>
            <a:r>
              <a:rPr lang="zh-CN" altLang="en-US" sz="3200" b="1" dirty="0">
                <a:latin typeface="Comic Sans MS" panose="030F0702030302020204" pitchFamily="66" charset="0"/>
              </a:rPr>
              <a:t>按步骤</a:t>
            </a:r>
            <a:r>
              <a:rPr lang="en-US" altLang="x-none" sz="3200" b="1">
                <a:latin typeface="Comic Sans MS" panose="030F0702030302020204" pitchFamily="66" charset="0"/>
              </a:rPr>
              <a:t>3</a:t>
            </a:r>
            <a:r>
              <a:rPr lang="zh-CN" altLang="en-US" sz="3200" b="1" dirty="0">
                <a:latin typeface="Comic Sans MS" panose="030F0702030302020204" pitchFamily="66" charset="0"/>
              </a:rPr>
              <a:t>确定的数目在各层中随机抽取个体，合在一起得到容量为</a:t>
            </a:r>
            <a:r>
              <a:rPr lang="en-US" altLang="x-none" sz="3200" b="1">
                <a:latin typeface="Comic Sans MS" panose="030F0702030302020204" pitchFamily="66" charset="0"/>
              </a:rPr>
              <a:t>n</a:t>
            </a:r>
            <a:r>
              <a:rPr lang="zh-CN" altLang="en-US" sz="3200" b="1" dirty="0">
                <a:latin typeface="Comic Sans MS" panose="030F0702030302020204" pitchFamily="66" charset="0"/>
              </a:rPr>
              <a:t>样本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296" name="文本框 12295"/>
          <p:cNvSpPr txBox="1"/>
          <p:nvPr/>
        </p:nvSpPr>
        <p:spPr>
          <a:xfrm>
            <a:off x="4140200" y="1679575"/>
            <a:ext cx="13684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分层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7" name="文本框 12296"/>
          <p:cNvSpPr txBox="1"/>
          <p:nvPr/>
        </p:nvSpPr>
        <p:spPr>
          <a:xfrm>
            <a:off x="4140200" y="2708275"/>
            <a:ext cx="172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求比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8" name="文本框 12297"/>
          <p:cNvSpPr txBox="1"/>
          <p:nvPr/>
        </p:nvSpPr>
        <p:spPr>
          <a:xfrm>
            <a:off x="4140200" y="4227513"/>
            <a:ext cx="17272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定数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9" name="文本框 12298"/>
          <p:cNvSpPr txBox="1"/>
          <p:nvPr/>
        </p:nvSpPr>
        <p:spPr>
          <a:xfrm>
            <a:off x="4183063" y="5911850"/>
            <a:ext cx="18002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抽样</a:t>
            </a:r>
            <a:endParaRPr lang="zh-CN" altLang="en-US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3314" name="对象 13313"/>
          <p:cNvGraphicFramePr>
            <a:graphicFrameLocks noChangeAspect="1"/>
          </p:cNvGraphicFramePr>
          <p:nvPr/>
        </p:nvGraphicFramePr>
        <p:xfrm>
          <a:off x="152400" y="915988"/>
          <a:ext cx="8839200" cy="548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6838950" imgH="8886825" progId="Word.Document.8">
                  <p:embed/>
                </p:oleObj>
              </mc:Choice>
              <mc:Fallback>
                <p:oleObj name="" r:id="rId1" imgW="6838950" imgH="8886825" progId="Word.Document.8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rcRect b="58372"/>
                      <a:stretch>
                        <a:fillRect/>
                      </a:stretch>
                    </p:blipFill>
                    <p:spPr>
                      <a:xfrm>
                        <a:off x="152400" y="915988"/>
                        <a:ext cx="8839200" cy="5484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文本框 13314"/>
          <p:cNvSpPr txBox="1"/>
          <p:nvPr/>
        </p:nvSpPr>
        <p:spPr>
          <a:xfrm>
            <a:off x="304800" y="152400"/>
            <a:ext cx="5080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sym typeface="Times New Roman" panose="02020603050405020304" pitchFamily="18" charset="0"/>
              </a:rPr>
              <a:t>分层抽样法的应用</a:t>
            </a:r>
            <a:endParaRPr lang="zh-CN" altLang="en-US" sz="4400" b="1">
              <a:solidFill>
                <a:srgbClr val="FF0000"/>
              </a:solidFill>
              <a:latin typeface="Times New Roman" panose="02020603050405020304" pitchFamily="18" charset="0"/>
              <a:ea typeface="楷体_GB2312" pitchFamily="1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4338" name="对象 14337"/>
          <p:cNvGraphicFramePr>
            <a:graphicFrameLocks noChangeAspect="1"/>
          </p:cNvGraphicFramePr>
          <p:nvPr/>
        </p:nvGraphicFramePr>
        <p:xfrm>
          <a:off x="76200" y="533400"/>
          <a:ext cx="8915400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6924675" imgH="8886825" progId="Word.Document.8">
                  <p:embed/>
                </p:oleObj>
              </mc:Choice>
              <mc:Fallback>
                <p:oleObj name="" r:id="rId1" imgW="6924675" imgH="8886825" progId="Word.Document.8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"/>
                      <a:srcRect b="70178"/>
                      <a:stretch>
                        <a:fillRect/>
                      </a:stretch>
                    </p:blipFill>
                    <p:spPr>
                      <a:xfrm>
                        <a:off x="76200" y="533400"/>
                        <a:ext cx="8915400" cy="4148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矩形 15361"/>
          <p:cNvSpPr/>
          <p:nvPr/>
        </p:nvSpPr>
        <p:spPr>
          <a:xfrm>
            <a:off x="304800" y="457200"/>
            <a:ext cx="8458200" cy="4606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练习</a:t>
            </a:r>
            <a:r>
              <a:rPr lang="en-US" altLang="x-none" sz="4400" b="1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4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某高中共有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900 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人，其中高一年级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300 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人，高二年级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200 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人，高三年级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400 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人，现采用分层抽样抽取容量为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45</a:t>
            </a:r>
            <a:r>
              <a:rPr lang="zh-CN" altLang="en-US" sz="3600" b="1" dirty="0">
                <a:latin typeface="楷体_GB2312" pitchFamily="1" charset="-122"/>
                <a:ea typeface="楷体_GB2312" pitchFamily="1" charset="-122"/>
              </a:rPr>
              <a:t>的样本，那么高一、高二、高三各年级抽取的人数分别为（   ）</a:t>
            </a:r>
            <a:endParaRPr lang="zh-CN" altLang="en-US" sz="3600" b="1" dirty="0">
              <a:latin typeface="楷体_GB2312" pitchFamily="1" charset="-122"/>
              <a:ea typeface="楷体_GB2312" pitchFamily="1" charset="-122"/>
            </a:endParaRPr>
          </a:p>
          <a:p>
            <a:r>
              <a:rPr lang="en-US" altLang="x-none" sz="3600">
                <a:latin typeface="Arial" panose="020B0604020202020204" pitchFamily="34" charset="0"/>
              </a:rPr>
              <a:t>   </a:t>
            </a:r>
            <a:endParaRPr lang="en-US" altLang="x-none" sz="3600">
              <a:latin typeface="Arial" panose="020B0604020202020204" pitchFamily="34" charset="0"/>
            </a:endParaRPr>
          </a:p>
          <a:p>
            <a:r>
              <a:rPr lang="en-US" altLang="x-none" sz="3600">
                <a:latin typeface="Arial" panose="020B0604020202020204" pitchFamily="34" charset="0"/>
              </a:rPr>
              <a:t>       </a:t>
            </a:r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A.15,5,25          B.15,15,15</a:t>
            </a:r>
            <a:endParaRPr lang="en-US" altLang="x-none" sz="3600" b="1">
              <a:latin typeface="楷体_GB2312" pitchFamily="1" charset="-122"/>
              <a:ea typeface="楷体_GB2312" pitchFamily="1" charset="-122"/>
            </a:endParaRPr>
          </a:p>
          <a:p>
            <a:r>
              <a:rPr lang="en-US" altLang="x-none" sz="3600" b="1">
                <a:latin typeface="楷体_GB2312" pitchFamily="1" charset="-122"/>
                <a:ea typeface="楷体_GB2312" pitchFamily="1" charset="-122"/>
              </a:rPr>
              <a:t>    C.10,5,30          D.15,10,20</a:t>
            </a:r>
            <a:endParaRPr lang="zh-CN" altLang="en-US" sz="3600" b="1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3657600" y="2743200"/>
            <a:ext cx="9906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480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x-none" sz="4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mboo">
  <a:themeElements>
    <a:clrScheme name="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78900"/>
      </a:accent6>
      <a:hlink>
        <a:srgbClr val="FF3300"/>
      </a:hlink>
      <a:folHlink>
        <a:srgbClr val="663300"/>
      </a:folHlink>
    </a:clrScheme>
    <a:fontScheme name="">
      <a:majorFont>
        <a:latin typeface="Arial Black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396F39"/>
        </a:lt1>
        <a:dk2>
          <a:srgbClr val="FFCC00"/>
        </a:dk2>
        <a:lt2>
          <a:srgbClr val="0000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CDCDC"/>
        </a:accent4>
        <a:accent5>
          <a:srgbClr val="AACAAA"/>
        </a:accent5>
        <a:accent6>
          <a:srgbClr val="B789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789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1AA"/>
        </a:accent5>
        <a:accent6>
          <a:srgbClr val="E589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1519</Words>
  <Application>WPS 演示</Application>
  <PresentationFormat>在屏幕上显示</PresentationFormat>
  <Paragraphs>154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11</vt:i4>
      </vt:variant>
      <vt:variant>
        <vt:lpstr>幻灯片标题</vt:lpstr>
      </vt:variant>
      <vt:variant>
        <vt:i4>16</vt:i4>
      </vt:variant>
    </vt:vector>
  </HeadingPairs>
  <TitlesOfParts>
    <vt:vector size="44" baseType="lpstr">
      <vt:lpstr>Arial</vt:lpstr>
      <vt:lpstr>宋体</vt:lpstr>
      <vt:lpstr>Wingdings</vt:lpstr>
      <vt:lpstr>Times New Roman</vt:lpstr>
      <vt:lpstr>隶书</vt:lpstr>
      <vt:lpstr>华文隶书</vt:lpstr>
      <vt:lpstr>黑体</vt:lpstr>
      <vt:lpstr>华文楷体</vt:lpstr>
      <vt:lpstr>楷体_GB2312</vt:lpstr>
      <vt:lpstr>Comic Sans MS</vt:lpstr>
      <vt:lpstr>华文行楷</vt:lpstr>
      <vt:lpstr>微软雅黑</vt:lpstr>
      <vt:lpstr>Arial Unicode MS</vt:lpstr>
      <vt:lpstr>Arial Black</vt:lpstr>
      <vt:lpstr>新宋体</vt:lpstr>
      <vt:lpstr>默认设计模板</vt:lpstr>
      <vt:lpstr>Bamboo</vt:lpstr>
      <vt:lpstr>Equation.DSMT4</vt:lpstr>
      <vt:lpstr>Equation.DSMT4</vt:lpstr>
      <vt:lpstr>Word.Document.8</vt:lpstr>
      <vt:lpstr>Equation.DSMT4</vt:lpstr>
      <vt:lpstr>Equation.DSMT4</vt:lpstr>
      <vt:lpstr>Equation.DSMT4</vt:lpstr>
      <vt:lpstr>Equation.DSMT4</vt:lpstr>
      <vt:lpstr>Equation.DSMT4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分层抽样的具体步骤是什么?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LENOVO</cp:lastModifiedBy>
  <cp:revision>81</cp:revision>
  <dcterms:created xsi:type="dcterms:W3CDTF">2014-03-26T11:26:00Z</dcterms:created>
  <dcterms:modified xsi:type="dcterms:W3CDTF">2018-05-10T00:23:42Z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2052-10.1.0.7245</vt:lpwstr>
  </property>
</Properties>
</file>