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05" r:id="rId3"/>
    <p:sldId id="315" r:id="rId4"/>
    <p:sldId id="273" r:id="rId5"/>
    <p:sldId id="264" r:id="rId6"/>
    <p:sldId id="278" r:id="rId7"/>
    <p:sldId id="297" r:id="rId8"/>
    <p:sldId id="272" r:id="rId9"/>
    <p:sldId id="265" r:id="rId10"/>
    <p:sldId id="277" r:id="rId11"/>
    <p:sldId id="266" r:id="rId12"/>
    <p:sldId id="295" r:id="rId13"/>
    <p:sldId id="282" r:id="rId14"/>
    <p:sldId id="280" r:id="rId15"/>
    <p:sldId id="291" r:id="rId16"/>
    <p:sldId id="283" r:id="rId17"/>
    <p:sldId id="275" r:id="rId18"/>
    <p:sldId id="296" r:id="rId19"/>
    <p:sldId id="261" r:id="rId20"/>
    <p:sldId id="270" r:id="rId21"/>
    <p:sldId id="268" r:id="rId22"/>
    <p:sldId id="300" r:id="rId23"/>
    <p:sldId id="269" r:id="rId24"/>
    <p:sldId id="299" r:id="rId25"/>
    <p:sldId id="260" r:id="rId26"/>
    <p:sldId id="302" r:id="rId27"/>
    <p:sldId id="292" r:id="rId28"/>
    <p:sldId id="301" r:id="rId29"/>
    <p:sldId id="293" r:id="rId30"/>
    <p:sldId id="294" r:id="rId31"/>
    <p:sldId id="279" r:id="rId32"/>
    <p:sldId id="307" r:id="rId33"/>
    <p:sldId id="304" r:id="rId34"/>
    <p:sldId id="306" r:id="rId35"/>
    <p:sldId id="308" r:id="rId36"/>
    <p:sldId id="303" r:id="rId37"/>
    <p:sldId id="309" r:id="rId38"/>
    <p:sldId id="312" r:id="rId39"/>
    <p:sldId id="314" r:id="rId40"/>
    <p:sldId id="263" r:id="rId41"/>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90" d="100"/>
          <a:sy n="90" d="100"/>
        </p:scale>
        <p:origin x="-138" y="-96"/>
      </p:cViewPr>
      <p:guideLst>
        <p:guide orient="horz" pos="218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E7119D2E-8327-41FA-891C-93CFF78B919D}" type="datetimeFigureOut">
              <a:rPr lang="zh-CN" altLang="en-US"/>
              <a:pPr>
                <a:defRPr/>
              </a:pPr>
              <a:t>2016-12-12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2893D8C3-E270-47BB-B944-195DDE5F092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bwMode="auto">
          <a:noFill/>
          <a:ln>
            <a:solidFill>
              <a:srgbClr val="000000"/>
            </a:solidFill>
            <a:miter lim="800000"/>
            <a:headEnd/>
            <a:tailEnd/>
          </a:ln>
        </p:spPr>
      </p:sp>
      <p:sp>
        <p:nvSpPr>
          <p:cNvPr id="2662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CN" altLang="en-US" smtClean="0"/>
              <a:t>用户首次登陆都需要学生确认后再进入学生数据填写页面。</a:t>
            </a:r>
          </a:p>
        </p:txBody>
      </p:sp>
      <p:sp>
        <p:nvSpPr>
          <p:cNvPr id="2662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CC0894-07CE-4638-860D-9E00E8DEF050}" type="slidenum">
              <a:rPr lang="zh-CN" altLang="en-US"/>
              <a:pPr fontAlgn="base">
                <a:spcBef>
                  <a:spcPct val="0"/>
                </a:spcBef>
                <a:spcAft>
                  <a:spcPct val="0"/>
                </a:spcAft>
              </a:pPr>
              <a:t>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p:cNvSpPr>
          <p:nvPr>
            <p:ph type="sldImg"/>
          </p:nvPr>
        </p:nvSpPr>
        <p:spPr bwMode="auto">
          <a:noFill/>
          <a:ln>
            <a:solidFill>
              <a:srgbClr val="000000"/>
            </a:solidFill>
            <a:miter lim="800000"/>
            <a:headEnd/>
            <a:tailEnd/>
          </a:ln>
        </p:spPr>
      </p:sp>
      <p:sp>
        <p:nvSpPr>
          <p:cNvPr id="2969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CN" altLang="en-US" smtClean="0"/>
              <a:t>高一年级上学期到高三上学期，学生每学期只提交一张记录表，高三年级下学期填写</a:t>
            </a:r>
            <a:r>
              <a:rPr lang="en-US" altLang="zh-CN" smtClean="0"/>
              <a:t>06</a:t>
            </a:r>
            <a:r>
              <a:rPr lang="zh-CN" altLang="en-US" smtClean="0"/>
              <a:t>记录表和</a:t>
            </a:r>
            <a:r>
              <a:rPr lang="en-US" altLang="zh-CN" smtClean="0"/>
              <a:t>07</a:t>
            </a:r>
            <a:r>
              <a:rPr lang="zh-CN" altLang="en-US" smtClean="0"/>
              <a:t>汇总表。</a:t>
            </a:r>
          </a:p>
        </p:txBody>
      </p:sp>
      <p:sp>
        <p:nvSpPr>
          <p:cNvPr id="2969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473A8D-867A-477F-B572-BC062FB62E4D}" type="slidenum">
              <a:rPr lang="zh-CN" altLang="en-US"/>
              <a:pPr fontAlgn="base">
                <a:spcBef>
                  <a:spcPct val="0"/>
                </a:spcBef>
                <a:spcAft>
                  <a:spcPct val="0"/>
                </a:spcAft>
              </a:pPr>
              <a:t>11</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p:cNvSpPr>
          <p:nvPr>
            <p:ph type="sldImg"/>
          </p:nvPr>
        </p:nvSpPr>
        <p:spPr bwMode="auto">
          <a:noFill/>
          <a:ln>
            <a:solidFill>
              <a:srgbClr val="000000"/>
            </a:solidFill>
            <a:miter lim="800000"/>
            <a:headEnd/>
            <a:tailEnd/>
          </a:ln>
        </p:spPr>
      </p:sp>
      <p:sp>
        <p:nvSpPr>
          <p:cNvPr id="4096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CN" altLang="en-US" smtClean="0"/>
              <a:t>备注：学生在教师审批之前都是可以进行撤销操作的。</a:t>
            </a:r>
          </a:p>
        </p:txBody>
      </p:sp>
      <p:sp>
        <p:nvSpPr>
          <p:cNvPr id="4096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9D58C7-4A26-4BAB-98C5-9E68DB446799}" type="slidenum">
              <a:rPr lang="zh-CN" altLang="en-US"/>
              <a:pPr fontAlgn="base">
                <a:spcBef>
                  <a:spcPct val="0"/>
                </a:spcBef>
                <a:spcAft>
                  <a:spcPct val="0"/>
                </a:spcAft>
              </a:pPr>
              <a:t>21</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p:cNvSpPr>
          <p:nvPr>
            <p:ph type="sldImg"/>
          </p:nvPr>
        </p:nvSpPr>
        <p:spPr bwMode="auto">
          <a:noFill/>
          <a:ln>
            <a:solidFill>
              <a:srgbClr val="000000"/>
            </a:solidFill>
            <a:miter lim="800000"/>
            <a:headEnd/>
            <a:tailEnd/>
          </a:ln>
        </p:spPr>
      </p:sp>
      <p:sp>
        <p:nvSpPr>
          <p:cNvPr id="4403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CN" altLang="en-US" smtClean="0"/>
              <a:t>备注：</a:t>
            </a:r>
            <a:r>
              <a:rPr lang="zh-CN" altLang="en-US" smtClean="0">
                <a:solidFill>
                  <a:srgbClr val="FF0000"/>
                </a:solidFill>
                <a:latin typeface="楷体"/>
                <a:ea typeface="楷体"/>
                <a:cs typeface="楷体"/>
              </a:rPr>
              <a:t>该生于  年  月  日举报他人，经调查情况不实。（链接到举报材料）</a:t>
            </a:r>
            <a:endParaRPr lang="zh-CN" altLang="en-US" smtClean="0"/>
          </a:p>
          <a:p>
            <a:pPr>
              <a:spcBef>
                <a:spcPct val="0"/>
              </a:spcBef>
            </a:pPr>
            <a:endParaRPr lang="zh-CN" altLang="en-US" smtClean="0"/>
          </a:p>
        </p:txBody>
      </p:sp>
      <p:sp>
        <p:nvSpPr>
          <p:cNvPr id="4403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DADBC8-7E77-47CD-A32F-AECCC9774D99}" type="slidenum">
              <a:rPr lang="zh-CN" altLang="en-US"/>
              <a:pPr fontAlgn="base">
                <a:spcBef>
                  <a:spcPct val="0"/>
                </a:spcBef>
                <a:spcAft>
                  <a:spcPct val="0"/>
                </a:spcAft>
              </a:pPr>
              <a:t>23</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F474090F-3C71-4B62-ADE3-421752EBE32F}" type="datetimeFigureOut">
              <a:rPr lang="zh-CN" altLang="en-US"/>
              <a:pPr>
                <a:defRPr/>
              </a:pPr>
              <a:t>2016-12-12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80D6675-5F33-4ED8-B7CE-73B6F10F47E6}"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C3D2BD9-BBD1-408F-9176-A27FF4090510}" type="datetimeFigureOut">
              <a:rPr lang="zh-CN" altLang="en-US"/>
              <a:pPr>
                <a:defRPr/>
              </a:pPr>
              <a:t>2016-12-12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8115C79-AAD7-4D02-94D2-20FDA27A0700}"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49AF5A6-03DD-4178-AD62-AA4B81637928}" type="datetimeFigureOut">
              <a:rPr lang="zh-CN" altLang="en-US"/>
              <a:pPr>
                <a:defRPr/>
              </a:pPr>
              <a:t>2016-12-12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721FED5-5E1E-4465-8953-53743B74D6B3}"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a:spLocks noChangeArrowheads="1"/>
          </p:cNvSpPr>
          <p:nvPr userDrawn="1"/>
        </p:nvSpPr>
        <p:spPr bwMode="auto">
          <a:xfrm>
            <a:off x="0" y="0"/>
            <a:ext cx="12192000" cy="6858000"/>
          </a:xfrm>
          <a:prstGeom prst="rect">
            <a:avLst/>
          </a:prstGeom>
          <a:solidFill>
            <a:schemeClr val="bg1"/>
          </a:solidFill>
          <a:ln>
            <a:noFill/>
          </a:ln>
          <a:extLst>
            <a:ext uri="{91240B29-F687-4F45-9708-019B960494DF}"/>
          </a:extLst>
        </p:spPr>
        <p:txBody>
          <a:bodyPr anchor="ctr"/>
          <a:lstStyle/>
          <a:p>
            <a:pPr fontAlgn="auto">
              <a:spcBef>
                <a:spcPts val="0"/>
              </a:spcBef>
              <a:spcAft>
                <a:spcPts val="0"/>
              </a:spcAft>
              <a:defRPr/>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Group 3"/>
          <p:cNvGrpSpPr>
            <a:grpSpLocks noChangeAspect="1"/>
          </p:cNvGrpSpPr>
          <p:nvPr userDrawn="1"/>
        </p:nvGrpSpPr>
        <p:grpSpPr bwMode="auto">
          <a:xfrm>
            <a:off x="6350" y="0"/>
            <a:ext cx="12185650" cy="6858000"/>
            <a:chOff x="0" y="0"/>
            <a:chExt cx="9139236" cy="6858000"/>
          </a:xfrm>
        </p:grpSpPr>
        <p:pic>
          <p:nvPicPr>
            <p:cNvPr id="4" name="图片 29"/>
            <p:cNvPicPr>
              <a:picLocks noChangeAspect="1" noChangeArrowheads="1"/>
            </p:cNvPicPr>
            <p:nvPr/>
          </p:nvPicPr>
          <p:blipFill>
            <a:blip r:embed="rId2"/>
            <a:srcRect/>
            <a:stretch>
              <a:fillRect/>
            </a:stretch>
          </p:blipFill>
          <p:spPr bwMode="auto">
            <a:xfrm>
              <a:off x="0" y="0"/>
              <a:ext cx="9134475" cy="5143500"/>
            </a:xfrm>
            <a:prstGeom prst="rect">
              <a:avLst/>
            </a:prstGeom>
            <a:noFill/>
            <a:ln w="9525">
              <a:noFill/>
              <a:miter lim="800000"/>
              <a:headEnd/>
              <a:tailEnd/>
            </a:ln>
          </p:spPr>
        </p:pic>
        <p:pic>
          <p:nvPicPr>
            <p:cNvPr id="5" name="图片 8"/>
            <p:cNvPicPr>
              <a:picLocks noChangeAspect="1" noChangeArrowheads="1"/>
            </p:cNvPicPr>
            <p:nvPr/>
          </p:nvPicPr>
          <p:blipFill>
            <a:blip r:embed="rId3"/>
            <a:srcRect r="29784" b="6682"/>
            <a:stretch>
              <a:fillRect/>
            </a:stretch>
          </p:blipFill>
          <p:spPr bwMode="auto">
            <a:xfrm>
              <a:off x="14597" y="29478"/>
              <a:ext cx="9124639" cy="6828522"/>
            </a:xfrm>
            <a:prstGeom prst="rect">
              <a:avLst/>
            </a:prstGeom>
            <a:noFill/>
            <a:ln w="9525">
              <a:noFill/>
              <a:miter lim="800000"/>
              <a:headEnd/>
              <a:tailEnd/>
            </a:ln>
          </p:spPr>
        </p:pic>
      </p:grpSp>
      <p:sp>
        <p:nvSpPr>
          <p:cNvPr id="6" name="矩形 7"/>
          <p:cNvSpPr>
            <a:spLocks noChangeArrowheads="1"/>
          </p:cNvSpPr>
          <p:nvPr userDrawn="1"/>
        </p:nvSpPr>
        <p:spPr bwMode="auto">
          <a:xfrm>
            <a:off x="0" y="215900"/>
            <a:ext cx="12192000" cy="576263"/>
          </a:xfrm>
          <a:prstGeom prst="rect">
            <a:avLst/>
          </a:prstGeom>
          <a:solidFill>
            <a:srgbClr val="7D7F7F"/>
          </a:solidFill>
          <a:ln>
            <a:noFill/>
          </a:ln>
        </p:spPr>
        <p:style>
          <a:lnRef idx="3">
            <a:schemeClr val="lt1"/>
          </a:lnRef>
          <a:fillRef idx="1">
            <a:schemeClr val="accent1"/>
          </a:fillRef>
          <a:effectRef idx="1">
            <a:schemeClr val="accent1"/>
          </a:effectRef>
          <a:fontRef idx="minor">
            <a:schemeClr val="lt1"/>
          </a:fontRef>
        </p:style>
        <p:txBody>
          <a:bodyPr anchor="ctr"/>
          <a:lstStyle/>
          <a:p>
            <a:endParaRPr lang="zh-CN" altLang="zh-CN">
              <a:solidFill>
                <a:srgbClr val="FFFFFF"/>
              </a:solidFill>
              <a:sym typeface="Calibri" pitchFamily="34" charset="0"/>
            </a:endParaRPr>
          </a:p>
        </p:txBody>
      </p:sp>
      <p:pic>
        <p:nvPicPr>
          <p:cNvPr id="7" name="Picture 13"/>
          <p:cNvPicPr>
            <a:picLocks noChangeAspect="1" noChangeArrowheads="1"/>
          </p:cNvPicPr>
          <p:nvPr userDrawn="1"/>
        </p:nvPicPr>
        <p:blipFill>
          <a:blip r:embed="rId4"/>
          <a:srcRect/>
          <a:stretch>
            <a:fillRect/>
          </a:stretch>
        </p:blipFill>
        <p:spPr bwMode="auto">
          <a:xfrm>
            <a:off x="622300" y="215900"/>
            <a:ext cx="882650" cy="576263"/>
          </a:xfrm>
          <a:prstGeom prst="rect">
            <a:avLst/>
          </a:prstGeom>
          <a:noFill/>
          <a:ln w="9525">
            <a:noFill/>
            <a:miter lim="800000"/>
            <a:headEnd/>
            <a:tailEnd/>
          </a:ln>
        </p:spPr>
      </p:pic>
      <p:sp>
        <p:nvSpPr>
          <p:cNvPr id="8" name="TextBox 13"/>
          <p:cNvSpPr>
            <a:spLocks noChangeArrowheads="1"/>
          </p:cNvSpPr>
          <p:nvPr userDrawn="1"/>
        </p:nvSpPr>
        <p:spPr bwMode="auto">
          <a:xfrm rot="18928564">
            <a:off x="11387138" y="6332538"/>
            <a:ext cx="800100"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fontAlgn="auto">
              <a:spcBef>
                <a:spcPts val="0"/>
              </a:spcBef>
              <a:spcAft>
                <a:spcPts val="0"/>
              </a:spcAft>
              <a:defRPr/>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目录页</a:t>
            </a:r>
            <a:endParaRPr lang="zh-CN" altLang="en-US">
              <a:latin typeface="+mn-lt"/>
              <a:ea typeface="+mn-ea"/>
            </a:endParaRPr>
          </a:p>
        </p:txBody>
      </p:sp>
      <p:sp>
        <p:nvSpPr>
          <p:cNvPr id="9" name="灯片编号占位符 5"/>
          <p:cNvSpPr>
            <a:spLocks noGrp="1"/>
          </p:cNvSpPr>
          <p:nvPr>
            <p:ph type="sldNum" sz="quarter" idx="10"/>
          </p:nvPr>
        </p:nvSpPr>
        <p:spPr>
          <a:xfrm>
            <a:off x="8737600" y="6356350"/>
            <a:ext cx="2844800" cy="365125"/>
          </a:xfrm>
        </p:spPr>
        <p:txBody>
          <a:bodyPr/>
          <a:lstStyle>
            <a:lvl1pPr>
              <a:defRPr/>
            </a:lvl1pPr>
          </a:lstStyle>
          <a:p>
            <a:pPr>
              <a:defRPr/>
            </a:pPr>
            <a:fld id="{BED2383C-8816-45F1-9773-FE35B5C34352}" type="slidenum">
              <a:rPr lang="zh-CN" altLang="en-US"/>
              <a:pPr>
                <a:defRPr/>
              </a:pPr>
              <a:t>‹#›</a:t>
            </a:fld>
            <a:endParaRPr lang="zh-CN" altLang="en-US" sz="1800">
              <a:solidFill>
                <a:schemeClr val="tx1"/>
              </a:solidFill>
            </a:endParaRPr>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矩形 1"/>
          <p:cNvSpPr>
            <a:spLocks noChangeArrowheads="1"/>
          </p:cNvSpPr>
          <p:nvPr userDrawn="1"/>
        </p:nvSpPr>
        <p:spPr bwMode="auto">
          <a:xfrm>
            <a:off x="0" y="0"/>
            <a:ext cx="12192000" cy="6858000"/>
          </a:xfrm>
          <a:prstGeom prst="rect">
            <a:avLst/>
          </a:prstGeom>
          <a:solidFill>
            <a:schemeClr val="bg1"/>
          </a:solidFill>
          <a:ln>
            <a:noFill/>
          </a:ln>
          <a:extLst>
            <a:ext uri="{91240B29-F687-4F45-9708-019B960494DF}"/>
          </a:extLst>
        </p:spPr>
        <p:txBody>
          <a:bodyPr anchor="ctr"/>
          <a:lstStyle/>
          <a:p>
            <a:pPr fontAlgn="auto">
              <a:spcBef>
                <a:spcPts val="0"/>
              </a:spcBef>
              <a:spcAft>
                <a:spcPts val="0"/>
              </a:spcAft>
              <a:defRPr/>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Group 3"/>
          <p:cNvGrpSpPr>
            <a:grpSpLocks noChangeAspect="1"/>
          </p:cNvGrpSpPr>
          <p:nvPr userDrawn="1"/>
        </p:nvGrpSpPr>
        <p:grpSpPr bwMode="auto">
          <a:xfrm>
            <a:off x="6350" y="0"/>
            <a:ext cx="12185650" cy="6858000"/>
            <a:chOff x="0" y="0"/>
            <a:chExt cx="9139236" cy="6858000"/>
          </a:xfrm>
        </p:grpSpPr>
        <p:pic>
          <p:nvPicPr>
            <p:cNvPr id="4" name="图片 29"/>
            <p:cNvPicPr>
              <a:picLocks noChangeAspect="1" noChangeArrowheads="1"/>
            </p:cNvPicPr>
            <p:nvPr/>
          </p:nvPicPr>
          <p:blipFill>
            <a:blip r:embed="rId2"/>
            <a:srcRect/>
            <a:stretch>
              <a:fillRect/>
            </a:stretch>
          </p:blipFill>
          <p:spPr bwMode="auto">
            <a:xfrm>
              <a:off x="0" y="0"/>
              <a:ext cx="9134475" cy="5143500"/>
            </a:xfrm>
            <a:prstGeom prst="rect">
              <a:avLst/>
            </a:prstGeom>
            <a:noFill/>
            <a:ln w="9525">
              <a:noFill/>
              <a:miter lim="800000"/>
              <a:headEnd/>
              <a:tailEnd/>
            </a:ln>
          </p:spPr>
        </p:pic>
        <p:pic>
          <p:nvPicPr>
            <p:cNvPr id="5" name="图片 8"/>
            <p:cNvPicPr>
              <a:picLocks noChangeAspect="1" noChangeArrowheads="1"/>
            </p:cNvPicPr>
            <p:nvPr/>
          </p:nvPicPr>
          <p:blipFill>
            <a:blip r:embed="rId3"/>
            <a:srcRect r="29784" b="6682"/>
            <a:stretch>
              <a:fillRect/>
            </a:stretch>
          </p:blipFill>
          <p:spPr bwMode="auto">
            <a:xfrm>
              <a:off x="14597" y="29478"/>
              <a:ext cx="9124639" cy="6828522"/>
            </a:xfrm>
            <a:prstGeom prst="rect">
              <a:avLst/>
            </a:prstGeom>
            <a:noFill/>
            <a:ln w="9525">
              <a:noFill/>
              <a:miter lim="800000"/>
              <a:headEnd/>
              <a:tailEnd/>
            </a:ln>
          </p:spPr>
        </p:pic>
      </p:grpSp>
      <p:sp>
        <p:nvSpPr>
          <p:cNvPr id="6" name="矩形 7"/>
          <p:cNvSpPr>
            <a:spLocks noChangeArrowheads="1"/>
          </p:cNvSpPr>
          <p:nvPr userDrawn="1"/>
        </p:nvSpPr>
        <p:spPr bwMode="auto">
          <a:xfrm>
            <a:off x="0" y="215900"/>
            <a:ext cx="12192000" cy="576263"/>
          </a:xfrm>
          <a:prstGeom prst="rect">
            <a:avLst/>
          </a:prstGeom>
          <a:solidFill>
            <a:srgbClr val="7D7F7F"/>
          </a:solidFill>
          <a:ln>
            <a:noFill/>
          </a:ln>
        </p:spPr>
        <p:style>
          <a:lnRef idx="3">
            <a:schemeClr val="lt1"/>
          </a:lnRef>
          <a:fillRef idx="1">
            <a:schemeClr val="accent1"/>
          </a:fillRef>
          <a:effectRef idx="1">
            <a:schemeClr val="accent1"/>
          </a:effectRef>
          <a:fontRef idx="minor">
            <a:schemeClr val="lt1"/>
          </a:fontRef>
        </p:style>
        <p:txBody>
          <a:bodyPr anchor="ctr"/>
          <a:lstStyle/>
          <a:p>
            <a:endParaRPr lang="zh-CN" altLang="zh-CN">
              <a:solidFill>
                <a:srgbClr val="FFFFFF"/>
              </a:solidFill>
              <a:sym typeface="Calibri" pitchFamily="34" charset="0"/>
            </a:endParaRPr>
          </a:p>
        </p:txBody>
      </p:sp>
      <p:pic>
        <p:nvPicPr>
          <p:cNvPr id="7" name="Picture 13"/>
          <p:cNvPicPr>
            <a:picLocks noChangeAspect="1" noChangeArrowheads="1"/>
          </p:cNvPicPr>
          <p:nvPr userDrawn="1"/>
        </p:nvPicPr>
        <p:blipFill>
          <a:blip r:embed="rId4"/>
          <a:srcRect/>
          <a:stretch>
            <a:fillRect/>
          </a:stretch>
        </p:blipFill>
        <p:spPr bwMode="auto">
          <a:xfrm>
            <a:off x="622300" y="215900"/>
            <a:ext cx="882650" cy="576263"/>
          </a:xfrm>
          <a:prstGeom prst="rect">
            <a:avLst/>
          </a:prstGeom>
          <a:noFill/>
          <a:ln w="9525">
            <a:noFill/>
            <a:miter lim="800000"/>
            <a:headEnd/>
            <a:tailEnd/>
          </a:ln>
        </p:spPr>
      </p:pic>
      <p:sp>
        <p:nvSpPr>
          <p:cNvPr id="8" name="TextBox 13"/>
          <p:cNvSpPr>
            <a:spLocks noChangeArrowheads="1"/>
          </p:cNvSpPr>
          <p:nvPr userDrawn="1"/>
        </p:nvSpPr>
        <p:spPr bwMode="auto">
          <a:xfrm rot="18928564">
            <a:off x="11387138" y="6332538"/>
            <a:ext cx="800100"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fontAlgn="auto">
              <a:spcBef>
                <a:spcPts val="0"/>
              </a:spcBef>
              <a:spcAft>
                <a:spcPts val="0"/>
              </a:spcAft>
              <a:defRPr/>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目录页</a:t>
            </a:r>
            <a:endParaRPr lang="zh-CN" altLang="en-US">
              <a:latin typeface="+mn-lt"/>
              <a:ea typeface="+mn-ea"/>
            </a:endParaRPr>
          </a:p>
        </p:txBody>
      </p:sp>
      <p:sp>
        <p:nvSpPr>
          <p:cNvPr id="9" name="灯片编号占位符 5"/>
          <p:cNvSpPr>
            <a:spLocks noGrp="1"/>
          </p:cNvSpPr>
          <p:nvPr>
            <p:ph type="sldNum" sz="quarter" idx="10"/>
          </p:nvPr>
        </p:nvSpPr>
        <p:spPr>
          <a:xfrm>
            <a:off x="8737600" y="6356350"/>
            <a:ext cx="2844800" cy="365125"/>
          </a:xfrm>
        </p:spPr>
        <p:txBody>
          <a:bodyPr/>
          <a:lstStyle>
            <a:lvl1pPr>
              <a:defRPr/>
            </a:lvl1pPr>
          </a:lstStyle>
          <a:p>
            <a:pPr>
              <a:defRPr/>
            </a:pPr>
            <a:fld id="{0C6BC23D-D69D-449D-9A1D-16BBFDD4F473}" type="slidenum">
              <a:rPr lang="zh-CN" altLang="en-US"/>
              <a:pPr>
                <a:defRPr/>
              </a:pPr>
              <a:t>‹#›</a:t>
            </a:fld>
            <a:endParaRPr lang="zh-CN" altLang="en-US" sz="1800">
              <a:solidFill>
                <a:schemeClr val="tx1"/>
              </a:solidFill>
            </a:endParaRPr>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矩形 1"/>
          <p:cNvSpPr>
            <a:spLocks noChangeArrowheads="1"/>
          </p:cNvSpPr>
          <p:nvPr userDrawn="1"/>
        </p:nvSpPr>
        <p:spPr bwMode="auto">
          <a:xfrm>
            <a:off x="0" y="0"/>
            <a:ext cx="12192000" cy="6858000"/>
          </a:xfrm>
          <a:prstGeom prst="rect">
            <a:avLst/>
          </a:prstGeom>
          <a:solidFill>
            <a:schemeClr val="bg1"/>
          </a:solidFill>
          <a:ln>
            <a:noFill/>
          </a:ln>
          <a:extLst>
            <a:ext uri="{91240B29-F687-4F45-9708-019B960494DF}"/>
          </a:extLst>
        </p:spPr>
        <p:txBody>
          <a:bodyPr anchor="ctr"/>
          <a:lstStyle/>
          <a:p>
            <a:pPr fontAlgn="auto">
              <a:spcBef>
                <a:spcPts val="0"/>
              </a:spcBef>
              <a:spcAft>
                <a:spcPts val="0"/>
              </a:spcAft>
              <a:defRPr/>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Group 3"/>
          <p:cNvGrpSpPr>
            <a:grpSpLocks noChangeAspect="1"/>
          </p:cNvGrpSpPr>
          <p:nvPr userDrawn="1"/>
        </p:nvGrpSpPr>
        <p:grpSpPr bwMode="auto">
          <a:xfrm>
            <a:off x="6350" y="0"/>
            <a:ext cx="12185650" cy="6858000"/>
            <a:chOff x="0" y="0"/>
            <a:chExt cx="9139236" cy="6858000"/>
          </a:xfrm>
        </p:grpSpPr>
        <p:pic>
          <p:nvPicPr>
            <p:cNvPr id="4" name="图片 29"/>
            <p:cNvPicPr>
              <a:picLocks noChangeAspect="1" noChangeArrowheads="1"/>
            </p:cNvPicPr>
            <p:nvPr/>
          </p:nvPicPr>
          <p:blipFill>
            <a:blip r:embed="rId2"/>
            <a:srcRect/>
            <a:stretch>
              <a:fillRect/>
            </a:stretch>
          </p:blipFill>
          <p:spPr bwMode="auto">
            <a:xfrm>
              <a:off x="0" y="0"/>
              <a:ext cx="9134475" cy="5143500"/>
            </a:xfrm>
            <a:prstGeom prst="rect">
              <a:avLst/>
            </a:prstGeom>
            <a:noFill/>
            <a:ln w="9525">
              <a:noFill/>
              <a:miter lim="800000"/>
              <a:headEnd/>
              <a:tailEnd/>
            </a:ln>
          </p:spPr>
        </p:pic>
        <p:pic>
          <p:nvPicPr>
            <p:cNvPr id="5" name="图片 8"/>
            <p:cNvPicPr>
              <a:picLocks noChangeAspect="1" noChangeArrowheads="1"/>
            </p:cNvPicPr>
            <p:nvPr/>
          </p:nvPicPr>
          <p:blipFill>
            <a:blip r:embed="rId3"/>
            <a:srcRect r="29784" b="6682"/>
            <a:stretch>
              <a:fillRect/>
            </a:stretch>
          </p:blipFill>
          <p:spPr bwMode="auto">
            <a:xfrm>
              <a:off x="14597" y="29478"/>
              <a:ext cx="9124639" cy="6828522"/>
            </a:xfrm>
            <a:prstGeom prst="rect">
              <a:avLst/>
            </a:prstGeom>
            <a:noFill/>
            <a:ln w="9525">
              <a:noFill/>
              <a:miter lim="800000"/>
              <a:headEnd/>
              <a:tailEnd/>
            </a:ln>
          </p:spPr>
        </p:pic>
      </p:grpSp>
      <p:sp>
        <p:nvSpPr>
          <p:cNvPr id="6" name="矩形 7"/>
          <p:cNvSpPr>
            <a:spLocks noChangeArrowheads="1"/>
          </p:cNvSpPr>
          <p:nvPr userDrawn="1"/>
        </p:nvSpPr>
        <p:spPr bwMode="auto">
          <a:xfrm>
            <a:off x="0" y="215900"/>
            <a:ext cx="12192000" cy="576263"/>
          </a:xfrm>
          <a:prstGeom prst="rect">
            <a:avLst/>
          </a:prstGeom>
          <a:solidFill>
            <a:srgbClr val="7D7F7F"/>
          </a:solidFill>
          <a:ln>
            <a:noFill/>
          </a:ln>
        </p:spPr>
        <p:style>
          <a:lnRef idx="3">
            <a:schemeClr val="lt1"/>
          </a:lnRef>
          <a:fillRef idx="1">
            <a:schemeClr val="accent1"/>
          </a:fillRef>
          <a:effectRef idx="1">
            <a:schemeClr val="accent1"/>
          </a:effectRef>
          <a:fontRef idx="minor">
            <a:schemeClr val="lt1"/>
          </a:fontRef>
        </p:style>
        <p:txBody>
          <a:bodyPr anchor="ctr"/>
          <a:lstStyle/>
          <a:p>
            <a:endParaRPr lang="zh-CN" altLang="zh-CN">
              <a:solidFill>
                <a:srgbClr val="FFFFFF"/>
              </a:solidFill>
              <a:sym typeface="Calibri" pitchFamily="34" charset="0"/>
            </a:endParaRPr>
          </a:p>
        </p:txBody>
      </p:sp>
      <p:pic>
        <p:nvPicPr>
          <p:cNvPr id="7" name="Picture 13"/>
          <p:cNvPicPr>
            <a:picLocks noChangeAspect="1" noChangeArrowheads="1"/>
          </p:cNvPicPr>
          <p:nvPr userDrawn="1"/>
        </p:nvPicPr>
        <p:blipFill>
          <a:blip r:embed="rId4"/>
          <a:srcRect/>
          <a:stretch>
            <a:fillRect/>
          </a:stretch>
        </p:blipFill>
        <p:spPr bwMode="auto">
          <a:xfrm>
            <a:off x="622300" y="215900"/>
            <a:ext cx="882650" cy="576263"/>
          </a:xfrm>
          <a:prstGeom prst="rect">
            <a:avLst/>
          </a:prstGeom>
          <a:noFill/>
          <a:ln w="9525">
            <a:noFill/>
            <a:miter lim="800000"/>
            <a:headEnd/>
            <a:tailEnd/>
          </a:ln>
        </p:spPr>
      </p:pic>
      <p:sp>
        <p:nvSpPr>
          <p:cNvPr id="8" name="TextBox 13"/>
          <p:cNvSpPr>
            <a:spLocks noChangeArrowheads="1"/>
          </p:cNvSpPr>
          <p:nvPr userDrawn="1"/>
        </p:nvSpPr>
        <p:spPr bwMode="auto">
          <a:xfrm rot="18928564">
            <a:off x="11387138" y="6332538"/>
            <a:ext cx="800100"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fontAlgn="auto">
              <a:spcBef>
                <a:spcPts val="0"/>
              </a:spcBef>
              <a:spcAft>
                <a:spcPts val="0"/>
              </a:spcAft>
              <a:defRPr/>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目录页</a:t>
            </a:r>
            <a:endParaRPr lang="zh-CN" altLang="en-US">
              <a:latin typeface="+mn-lt"/>
              <a:ea typeface="+mn-ea"/>
            </a:endParaRPr>
          </a:p>
        </p:txBody>
      </p:sp>
      <p:sp>
        <p:nvSpPr>
          <p:cNvPr id="9" name="灯片编号占位符 5"/>
          <p:cNvSpPr>
            <a:spLocks noGrp="1"/>
          </p:cNvSpPr>
          <p:nvPr>
            <p:ph type="sldNum" sz="quarter" idx="10"/>
          </p:nvPr>
        </p:nvSpPr>
        <p:spPr>
          <a:xfrm>
            <a:off x="8737600" y="6356350"/>
            <a:ext cx="2844800" cy="365125"/>
          </a:xfrm>
        </p:spPr>
        <p:txBody>
          <a:bodyPr/>
          <a:lstStyle>
            <a:lvl1pPr>
              <a:defRPr/>
            </a:lvl1pPr>
          </a:lstStyle>
          <a:p>
            <a:pPr>
              <a:defRPr/>
            </a:pPr>
            <a:fld id="{B0A3CEAA-47B1-49A5-B630-1EC92ECFCFF1}" type="slidenum">
              <a:rPr lang="zh-CN" altLang="en-US"/>
              <a:pPr>
                <a:defRPr/>
              </a:pPr>
              <a:t>‹#›</a:t>
            </a:fld>
            <a:endParaRPr lang="zh-CN" altLang="en-US" sz="1800">
              <a:solidFill>
                <a:schemeClr val="tx1"/>
              </a:solidFill>
            </a:endParaRPr>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EFA504D-5580-4207-BC63-12C7CE327992}" type="datetimeFigureOut">
              <a:rPr lang="zh-CN" altLang="en-US"/>
              <a:pPr>
                <a:defRPr/>
              </a:pPr>
              <a:t>2016-12-12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6EF631A-49AA-49B2-B8D3-366CBBD7A823}"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38A3DD32-86DD-4C08-A312-4B3EBBB3D785}" type="datetimeFigureOut">
              <a:rPr lang="zh-CN" altLang="en-US"/>
              <a:pPr>
                <a:defRPr/>
              </a:pPr>
              <a:t>2016-12-12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C43B4C0-4F75-4F90-A147-4CDC64F19AA3}"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F6AC44DB-4629-4DF7-A3EE-3E303ADB6A74}" type="datetimeFigureOut">
              <a:rPr lang="zh-CN" altLang="en-US"/>
              <a:pPr>
                <a:defRPr/>
              </a:pPr>
              <a:t>2016-12-12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F11DA41-A470-4D53-A3B7-5F89063B0684}"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5028CDE1-7BD2-4F73-A6D8-6B6F4D401985}" type="datetimeFigureOut">
              <a:rPr lang="zh-CN" altLang="en-US"/>
              <a:pPr>
                <a:defRPr/>
              </a:pPr>
              <a:t>2016-12-12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FE6C7B1-838D-4D4C-8074-E202F40073AA}"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3111CFF-B712-48C5-98E0-A8F8E3BCD3B0}" type="datetimeFigureOut">
              <a:rPr lang="zh-CN" altLang="en-US"/>
              <a:pPr>
                <a:defRPr/>
              </a:pPr>
              <a:t>2016-12-12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82964B60-EADD-4523-861B-F310F977CC2D}"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9A0C7D1-0A00-4C51-A1A0-958F6DC21665}" type="datetimeFigureOut">
              <a:rPr lang="zh-CN" altLang="en-US"/>
              <a:pPr>
                <a:defRPr/>
              </a:pPr>
              <a:t>2016-12-12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A59B96F4-3314-458A-AA94-82C3DD52BC7E}"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93D51D0-995C-417B-BBEC-4DD5921551EC}" type="datetimeFigureOut">
              <a:rPr lang="zh-CN" altLang="en-US"/>
              <a:pPr>
                <a:defRPr/>
              </a:pPr>
              <a:t>2016-12-12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672D9E7-E294-470B-B130-8A8DCFFC47B9}"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9203EB4-4A0D-4038-8792-D88B17B71D18}" type="datetimeFigureOut">
              <a:rPr lang="zh-CN" altLang="en-US"/>
              <a:pPr>
                <a:defRPr/>
              </a:pPr>
              <a:t>2016-12-12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994F2D3-2BE1-4A56-BB5B-542C8F396809}"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EFBE7F7B-160B-487E-8A20-90EF113A263B}" type="datetimeFigureOut">
              <a:rPr lang="zh-CN" altLang="en-US"/>
              <a:pPr>
                <a:defRPr/>
              </a:pPr>
              <a:t>2016-12-12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7B2A2350-1C34-4ECA-BDF9-3E7B29F4492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63" r:id="rId12"/>
    <p:sldLayoutId id="2147483664" r:id="rId13"/>
    <p:sldLayoutId id="2147483665" r:id="rId1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ea typeface="宋体" charset="-122"/>
        </a:defRPr>
      </a:lvl2pPr>
      <a:lvl3pPr algn="l" rtl="0" fontAlgn="base">
        <a:lnSpc>
          <a:spcPct val="90000"/>
        </a:lnSpc>
        <a:spcBef>
          <a:spcPct val="0"/>
        </a:spcBef>
        <a:spcAft>
          <a:spcPct val="0"/>
        </a:spcAft>
        <a:defRPr sz="4400">
          <a:solidFill>
            <a:schemeClr val="tx1"/>
          </a:solidFill>
          <a:latin typeface="Calibri Light"/>
          <a:ea typeface="宋体" charset="-122"/>
        </a:defRPr>
      </a:lvl3pPr>
      <a:lvl4pPr algn="l" rtl="0" fontAlgn="base">
        <a:lnSpc>
          <a:spcPct val="90000"/>
        </a:lnSpc>
        <a:spcBef>
          <a:spcPct val="0"/>
        </a:spcBef>
        <a:spcAft>
          <a:spcPct val="0"/>
        </a:spcAft>
        <a:defRPr sz="4400">
          <a:solidFill>
            <a:schemeClr val="tx1"/>
          </a:solidFill>
          <a:latin typeface="Calibri Light"/>
          <a:ea typeface="宋体" charset="-122"/>
        </a:defRPr>
      </a:lvl4pPr>
      <a:lvl5pPr algn="l" rtl="0" fontAlgn="base">
        <a:lnSpc>
          <a:spcPct val="90000"/>
        </a:lnSpc>
        <a:spcBef>
          <a:spcPct val="0"/>
        </a:spcBef>
        <a:spcAft>
          <a:spcPct val="0"/>
        </a:spcAft>
        <a:defRPr sz="4400">
          <a:solidFill>
            <a:schemeClr val="tx1"/>
          </a:solidFill>
          <a:latin typeface="Calibri Light"/>
          <a:ea typeface="宋体" charset="-122"/>
        </a:defRPr>
      </a:lvl5pPr>
      <a:lvl6pPr marL="457200" algn="l" rtl="0" fontAlgn="base">
        <a:lnSpc>
          <a:spcPct val="90000"/>
        </a:lnSpc>
        <a:spcBef>
          <a:spcPct val="0"/>
        </a:spcBef>
        <a:spcAft>
          <a:spcPct val="0"/>
        </a:spcAft>
        <a:defRPr sz="4400">
          <a:solidFill>
            <a:schemeClr val="tx1"/>
          </a:solidFill>
          <a:latin typeface="Calibri Light"/>
          <a:ea typeface="宋体" charset="-122"/>
        </a:defRPr>
      </a:lvl6pPr>
      <a:lvl7pPr marL="914400" algn="l" rtl="0" fontAlgn="base">
        <a:lnSpc>
          <a:spcPct val="90000"/>
        </a:lnSpc>
        <a:spcBef>
          <a:spcPct val="0"/>
        </a:spcBef>
        <a:spcAft>
          <a:spcPct val="0"/>
        </a:spcAft>
        <a:defRPr sz="4400">
          <a:solidFill>
            <a:schemeClr val="tx1"/>
          </a:solidFill>
          <a:latin typeface="Calibri Light"/>
          <a:ea typeface="宋体" charset="-122"/>
        </a:defRPr>
      </a:lvl7pPr>
      <a:lvl8pPr marL="1371600" algn="l" rtl="0" fontAlgn="base">
        <a:lnSpc>
          <a:spcPct val="90000"/>
        </a:lnSpc>
        <a:spcBef>
          <a:spcPct val="0"/>
        </a:spcBef>
        <a:spcAft>
          <a:spcPct val="0"/>
        </a:spcAft>
        <a:defRPr sz="4400">
          <a:solidFill>
            <a:schemeClr val="tx1"/>
          </a:solidFill>
          <a:latin typeface="Calibri Light"/>
          <a:ea typeface="宋体" charset="-122"/>
        </a:defRPr>
      </a:lvl8pPr>
      <a:lvl9pPr marL="1828800" algn="l" rtl="0" fontAlgn="base">
        <a:lnSpc>
          <a:spcPct val="90000"/>
        </a:lnSpc>
        <a:spcBef>
          <a:spcPct val="0"/>
        </a:spcBef>
        <a:spcAft>
          <a:spcPct val="0"/>
        </a:spcAft>
        <a:defRPr sz="4400">
          <a:solidFill>
            <a:schemeClr val="tx1"/>
          </a:solidFill>
          <a:latin typeface="Calibri Light"/>
          <a:ea typeface="宋体" charset="-122"/>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zhsz.e21.cn/2016/Views/Student/editStuInfo.php?s=2"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zhsz.e21.cn/2016/Views/Student/editStuInfo.php?s=2" TargetMode="Externa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a:srcRect/>
          <a:stretch>
            <a:fillRect/>
          </a:stretch>
        </p:blipFill>
        <p:spPr bwMode="auto">
          <a:xfrm>
            <a:off x="1588" y="0"/>
            <a:ext cx="12190412" cy="5538788"/>
          </a:xfrm>
          <a:prstGeom prst="rect">
            <a:avLst/>
          </a:prstGeom>
          <a:noFill/>
          <a:ln w="9525">
            <a:noFill/>
            <a:miter lim="800000"/>
            <a:headEnd/>
            <a:tailEnd/>
          </a:ln>
        </p:spPr>
      </p:pic>
      <p:sp>
        <p:nvSpPr>
          <p:cNvPr id="3075" name="矩形 6"/>
          <p:cNvSpPr>
            <a:spLocks noChangeArrowheads="1"/>
          </p:cNvSpPr>
          <p:nvPr/>
        </p:nvSpPr>
        <p:spPr bwMode="auto">
          <a:xfrm>
            <a:off x="1588" y="4149725"/>
            <a:ext cx="12190412" cy="1389063"/>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endParaRPr lang="zh-CN" altLang="zh-CN">
              <a:solidFill>
                <a:srgbClr val="FFFFFF"/>
              </a:solidFill>
              <a:sym typeface="Calibri" pitchFamily="34" charset="0"/>
            </a:endParaRPr>
          </a:p>
        </p:txBody>
      </p:sp>
      <p:sp>
        <p:nvSpPr>
          <p:cNvPr id="3076" name="TextBox 3"/>
          <p:cNvSpPr>
            <a:spLocks noChangeArrowheads="1"/>
          </p:cNvSpPr>
          <p:nvPr/>
        </p:nvSpPr>
        <p:spPr bwMode="auto">
          <a:xfrm>
            <a:off x="308098" y="4382591"/>
            <a:ext cx="11358880" cy="808990"/>
          </a:xfrm>
          <a:prstGeom prst="rect">
            <a:avLst/>
          </a:prstGeom>
          <a:noFill/>
          <a:ln>
            <a:noFill/>
          </a:ln>
          <a:extLst>
            <a:ext uri="{909E8E84-426E-40DD-AFC4-6F175D3DCCD1}"/>
            <a:ext uri="{91240B29-F687-4F45-9708-019B960494DF}"/>
          </a:extLst>
        </p:spPr>
        <p:txBody>
          <a:bodyPr wrap="none">
            <a:spAutoFit/>
          </a:bodyPr>
          <a:lstStyle/>
          <a:p>
            <a:pPr algn="ctr" fontAlgn="auto">
              <a:spcBef>
                <a:spcPts val="0"/>
              </a:spcBef>
              <a:spcAft>
                <a:spcPts val="0"/>
              </a:spcAft>
              <a:defRPr/>
            </a:pPr>
            <a:r>
              <a:rPr lang="zh-CN" altLang="en-US" sz="4400" b="1" dirty="0">
                <a:ln w="19050">
                  <a:solidFill>
                    <a:srgbClr val="027159"/>
                  </a:solidFill>
                </a:ln>
                <a:solidFill>
                  <a:schemeClr val="bg1">
                    <a:lumMod val="95000"/>
                  </a:schemeClr>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rPr>
              <a:t>新版普通高中学生综合素质评价管理系统介绍</a:t>
            </a:r>
            <a:endParaRPr lang="zh-CN" altLang="en-US" sz="4400" b="1" dirty="0">
              <a:ln w="19050">
                <a:solidFill>
                  <a:srgbClr val="027159"/>
                </a:solidFill>
              </a:ln>
              <a:solidFill>
                <a:schemeClr val="bg1">
                  <a:lumMod val="95000"/>
                </a:schemeClr>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077" name="TextBox 5"/>
          <p:cNvSpPr>
            <a:spLocks noChangeArrowheads="1"/>
          </p:cNvSpPr>
          <p:nvPr/>
        </p:nvSpPr>
        <p:spPr bwMode="auto">
          <a:xfrm>
            <a:off x="7356475" y="5900738"/>
            <a:ext cx="4622800" cy="457200"/>
          </a:xfrm>
          <a:prstGeom prst="rect">
            <a:avLst/>
          </a:prstGeom>
          <a:noFill/>
          <a:ln>
            <a:noFill/>
          </a:ln>
          <a:extLst>
            <a:ext uri="{909E8E84-426E-40DD-AFC4-6F175D3DCCD1}"/>
            <a:ext uri="{91240B29-F687-4F45-9708-019B960494DF}"/>
          </a:extLst>
        </p:spPr>
        <p:txBody>
          <a:bodyPr>
            <a:spAutoFit/>
          </a:bodyPr>
          <a:lstStyle/>
          <a:p>
            <a:r>
              <a:rPr lang="zh-CN" altLang="en-US" sz="2400" b="1">
                <a:solidFill>
                  <a:srgbClr val="595959"/>
                </a:solidFill>
                <a:latin typeface="微软雅黑"/>
                <a:ea typeface="微软雅黑"/>
                <a:cs typeface="微软雅黑"/>
                <a:sym typeface="Tahoma" pitchFamily="34" charset="0"/>
              </a:rPr>
              <a:t>黄石五中    张玉国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ppt_w</p:attrName>
                                        </p:attrNameLst>
                                      </p:cBhvr>
                                      <p:tavLst>
                                        <p:tav tm="0">
                                          <p:val>
                                            <p:fltVal val="0"/>
                                          </p:val>
                                        </p:tav>
                                        <p:tav tm="100000">
                                          <p:val>
                                            <p:strVal val="#ppt_w"/>
                                          </p:val>
                                        </p:tav>
                                      </p:tavLst>
                                    </p:anim>
                                    <p:anim calcmode="lin" valueType="num">
                                      <p:cBhvr>
                                        <p:cTn id="8" dur="1000" fill="hold"/>
                                        <p:tgtEl>
                                          <p:spTgt spid="3076"/>
                                        </p:tgtEl>
                                        <p:attrNameLst>
                                          <p:attrName>ppt_h</p:attrName>
                                        </p:attrNameLst>
                                      </p:cBhvr>
                                      <p:tavLst>
                                        <p:tav tm="0">
                                          <p:val>
                                            <p:fltVal val="0"/>
                                          </p:val>
                                        </p:tav>
                                        <p:tav tm="100000">
                                          <p:val>
                                            <p:strVal val="#ppt_h"/>
                                          </p:val>
                                        </p:tav>
                                      </p:tavLst>
                                    </p:anim>
                                    <p:anim calcmode="lin" valueType="num">
                                      <p:cBhvr>
                                        <p:cTn id="9" dur="1000" fill="hold"/>
                                        <p:tgtEl>
                                          <p:spTgt spid="307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6"/>
                                        </p:tgtEl>
                                        <p:attrNameLst>
                                          <p:attrName>ppt_y</p:attrName>
                                        </p:attrNameLst>
                                      </p:cBhvr>
                                      <p:tavLst>
                                        <p:tav tm="0" fmla="#ppt_y+(sin(-2*pi*(1-$))*-#ppt_x+cos(-2*pi*(1-$))*(1-#ppt_y))*(1-$)">
                                          <p:val>
                                            <p:fltVal val="0"/>
                                          </p:val>
                                        </p:tav>
                                        <p:tav tm="100000">
                                          <p:val>
                                            <p:fltVal val="1"/>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077"/>
                                        </p:tgtEl>
                                        <p:attrNameLst>
                                          <p:attrName>style.visibility</p:attrName>
                                        </p:attrNameLst>
                                      </p:cBhvr>
                                      <p:to>
                                        <p:strVal val="visible"/>
                                      </p:to>
                                    </p:set>
                                    <p:animEffect transition="in" filter="fade">
                                      <p:cBhvr>
                                        <p:cTn id="13" dur="500"/>
                                        <p:tgtEl>
                                          <p:spTgt spid="3077"/>
                                        </p:tgtEl>
                                      </p:cBhvr>
                                    </p:animEffect>
                                  </p:childTnLst>
                                </p:cTn>
                              </p:par>
                              <p:par>
                                <p:cTn id="14" presetID="10" presetClass="entr" presetSubtype="0" fill="hold" nodeType="withEffect">
                                  <p:stCondLst>
                                    <p:cond delay="0"/>
                                  </p:stCondLst>
                                  <p:childTnLst>
                                    <p:set>
                                      <p:cBhvr>
                                        <p:cTn id="15" dur="1" fill="hold">
                                          <p:stCondLst>
                                            <p:cond delay="0"/>
                                          </p:stCondLst>
                                        </p:cTn>
                                        <p:tgtEl>
                                          <p:spTgt spid="3076">
                                            <p:txEl>
                                              <p:pRg st="0" end="0"/>
                                            </p:txEl>
                                          </p:spTgt>
                                        </p:tgtEl>
                                        <p:attrNameLst>
                                          <p:attrName>style.visibility</p:attrName>
                                        </p:attrNameLst>
                                      </p:cBhvr>
                                      <p:to>
                                        <p:strVal val="visible"/>
                                      </p:to>
                                    </p:set>
                                    <p:animEffect transition="in" filter="fade">
                                      <p:cBhvr>
                                        <p:cTn id="16" dur="500"/>
                                        <p:tgtEl>
                                          <p:spTgt spid="30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ldLvl="0" autoUpdateAnimBg="0"/>
      <p:bldP spid="307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2"/>
          <a:srcRect/>
          <a:stretch>
            <a:fillRect/>
          </a:stretch>
        </p:blipFill>
        <p:spPr bwMode="auto">
          <a:xfrm>
            <a:off x="1763713" y="974725"/>
            <a:ext cx="9523412" cy="5278438"/>
          </a:xfrm>
          <a:prstGeom prst="rect">
            <a:avLst/>
          </a:prstGeom>
          <a:noFill/>
          <a:ln w="9525">
            <a:noFill/>
            <a:miter lim="800000"/>
            <a:headEnd/>
            <a:tailEnd/>
          </a:ln>
        </p:spPr>
      </p:pic>
      <p:sp>
        <p:nvSpPr>
          <p:cNvPr id="27650" name="矩形 2"/>
          <p:cNvSpPr>
            <a:spLocks noChangeArrowheads="1"/>
          </p:cNvSpPr>
          <p:nvPr/>
        </p:nvSpPr>
        <p:spPr bwMode="auto">
          <a:xfrm>
            <a:off x="1558925" y="260350"/>
            <a:ext cx="2698750"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a:ea typeface="微软雅黑"/>
                <a:cs typeface="微软雅黑"/>
              </a:rPr>
              <a:t>学生查看承诺书</a:t>
            </a: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矩形 4"/>
          <p:cNvSpPr>
            <a:spLocks noChangeArrowheads="1"/>
          </p:cNvSpPr>
          <p:nvPr/>
        </p:nvSpPr>
        <p:spPr bwMode="auto">
          <a:xfrm>
            <a:off x="1558925" y="260350"/>
            <a:ext cx="2339975"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a:ea typeface="微软雅黑"/>
                <a:cs typeface="微软雅黑"/>
              </a:rPr>
              <a:t>学生填报页面</a:t>
            </a:r>
          </a:p>
        </p:txBody>
      </p:sp>
      <p:pic>
        <p:nvPicPr>
          <p:cNvPr id="1026" name="Picture 2"/>
          <p:cNvPicPr>
            <a:picLocks noChangeAspect="1" noChangeArrowheads="1"/>
          </p:cNvPicPr>
          <p:nvPr/>
        </p:nvPicPr>
        <p:blipFill>
          <a:blip r:embed="rId3"/>
          <a:srcRect/>
          <a:stretch>
            <a:fillRect/>
          </a:stretch>
        </p:blipFill>
        <p:spPr bwMode="auto">
          <a:xfrm>
            <a:off x="795338" y="838200"/>
            <a:ext cx="11002962" cy="5908675"/>
          </a:xfrm>
          <a:prstGeom prst="rect">
            <a:avLst/>
          </a:prstGeom>
          <a:ln>
            <a:noFill/>
          </a:ln>
          <a:effectLst>
            <a:outerShdw blurRad="190500" algn="tl" rotWithShape="0">
              <a:srgbClr val="000000">
                <a:alpha val="70000"/>
              </a:srgbClr>
            </a:outerShdw>
          </a:effectLst>
        </p:spPr>
      </p:pic>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图片 1"/>
          <p:cNvPicPr>
            <a:picLocks noChangeAspect="1"/>
          </p:cNvPicPr>
          <p:nvPr/>
        </p:nvPicPr>
        <p:blipFill>
          <a:blip r:embed="rId2"/>
          <a:srcRect/>
          <a:stretch>
            <a:fillRect/>
          </a:stretch>
        </p:blipFill>
        <p:spPr bwMode="auto">
          <a:xfrm>
            <a:off x="287338" y="1454150"/>
            <a:ext cx="2009775" cy="4057650"/>
          </a:xfrm>
          <a:prstGeom prst="rect">
            <a:avLst/>
          </a:prstGeom>
          <a:noFill/>
          <a:ln w="9525">
            <a:noFill/>
            <a:miter lim="800000"/>
            <a:headEnd/>
            <a:tailEnd/>
          </a:ln>
        </p:spPr>
      </p:pic>
      <p:sp>
        <p:nvSpPr>
          <p:cNvPr id="3" name="Freeform 3"/>
          <p:cNvSpPr/>
          <p:nvPr/>
        </p:nvSpPr>
        <p:spPr bwMode="gray">
          <a:xfrm>
            <a:off x="2879725" y="4164013"/>
            <a:ext cx="944563" cy="915987"/>
          </a:xfrm>
          <a:custGeom>
            <a:avLst/>
            <a:gdLst>
              <a:gd name="T0" fmla="*/ 2147483647 w 1104"/>
              <a:gd name="T1" fmla="*/ 2147483647 h 1256"/>
              <a:gd name="T2" fmla="*/ 2147483647 w 1104"/>
              <a:gd name="T3" fmla="*/ 0 h 1256"/>
              <a:gd name="T4" fmla="*/ 0 w 1104"/>
              <a:gd name="T5" fmla="*/ 0 h 1256"/>
              <a:gd name="T6" fmla="*/ 0 w 1104"/>
              <a:gd name="T7" fmla="*/ 2147483647 h 1256"/>
              <a:gd name="T8" fmla="*/ 2147483647 w 1104"/>
              <a:gd name="T9" fmla="*/ 2147483647 h 1256"/>
              <a:gd name="T10" fmla="*/ 2147483647 w 1104"/>
              <a:gd name="T11" fmla="*/ 2147483647 h 1256"/>
              <a:gd name="T12" fmla="*/ 2147483647 w 1104"/>
              <a:gd name="T13" fmla="*/ 2147483647 h 1256"/>
              <a:gd name="T14" fmla="*/ 0 60000 65536"/>
              <a:gd name="T15" fmla="*/ 0 60000 65536"/>
              <a:gd name="T16" fmla="*/ 0 60000 65536"/>
              <a:gd name="T17" fmla="*/ 0 60000 65536"/>
              <a:gd name="T18" fmla="*/ 0 60000 65536"/>
              <a:gd name="T19" fmla="*/ 0 60000 65536"/>
              <a:gd name="T20" fmla="*/ 0 60000 65536"/>
              <a:gd name="T21" fmla="*/ 0 w 1104"/>
              <a:gd name="T22" fmla="*/ 0 h 1256"/>
              <a:gd name="T23" fmla="*/ 1104 w 1104"/>
              <a:gd name="T24" fmla="*/ 1256 h 1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4" h="1256">
                <a:moveTo>
                  <a:pt x="88" y="1160"/>
                </a:moveTo>
                <a:lnTo>
                  <a:pt x="88" y="0"/>
                </a:lnTo>
                <a:lnTo>
                  <a:pt x="0" y="0"/>
                </a:lnTo>
                <a:lnTo>
                  <a:pt x="0" y="1256"/>
                </a:lnTo>
                <a:lnTo>
                  <a:pt x="1104" y="1256"/>
                </a:lnTo>
                <a:lnTo>
                  <a:pt x="1104" y="1160"/>
                </a:lnTo>
                <a:lnTo>
                  <a:pt x="88" y="1160"/>
                </a:lnTo>
                <a:close/>
              </a:path>
            </a:pathLst>
          </a:custGeom>
        </p:spPr>
        <p:style>
          <a:lnRef idx="1">
            <a:schemeClr val="accent5"/>
          </a:lnRef>
          <a:fillRef idx="3">
            <a:schemeClr val="accent5"/>
          </a:fillRef>
          <a:effectRef idx="2">
            <a:schemeClr val="accent5"/>
          </a:effectRef>
          <a:fontRef idx="minor">
            <a:schemeClr val="lt1"/>
          </a:fontRef>
        </p:style>
        <p:txBody>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zh-CN" altLang="en-US"/>
          </a:p>
        </p:txBody>
      </p:sp>
      <p:sp>
        <p:nvSpPr>
          <p:cNvPr id="4" name="Freeform 4"/>
          <p:cNvSpPr/>
          <p:nvPr/>
        </p:nvSpPr>
        <p:spPr bwMode="gray">
          <a:xfrm rot="10800000">
            <a:off x="4756150" y="2106613"/>
            <a:ext cx="942975" cy="915987"/>
          </a:xfrm>
          <a:custGeom>
            <a:avLst/>
            <a:gdLst>
              <a:gd name="T0" fmla="*/ 2147483647 w 1104"/>
              <a:gd name="T1" fmla="*/ 2147483647 h 1256"/>
              <a:gd name="T2" fmla="*/ 2147483647 w 1104"/>
              <a:gd name="T3" fmla="*/ 0 h 1256"/>
              <a:gd name="T4" fmla="*/ 0 w 1104"/>
              <a:gd name="T5" fmla="*/ 0 h 1256"/>
              <a:gd name="T6" fmla="*/ 0 w 1104"/>
              <a:gd name="T7" fmla="*/ 2147483647 h 1256"/>
              <a:gd name="T8" fmla="*/ 2147483647 w 1104"/>
              <a:gd name="T9" fmla="*/ 2147483647 h 1256"/>
              <a:gd name="T10" fmla="*/ 2147483647 w 1104"/>
              <a:gd name="T11" fmla="*/ 2147483647 h 1256"/>
              <a:gd name="T12" fmla="*/ 2147483647 w 1104"/>
              <a:gd name="T13" fmla="*/ 2147483647 h 1256"/>
              <a:gd name="T14" fmla="*/ 0 60000 65536"/>
              <a:gd name="T15" fmla="*/ 0 60000 65536"/>
              <a:gd name="T16" fmla="*/ 0 60000 65536"/>
              <a:gd name="T17" fmla="*/ 0 60000 65536"/>
              <a:gd name="T18" fmla="*/ 0 60000 65536"/>
              <a:gd name="T19" fmla="*/ 0 60000 65536"/>
              <a:gd name="T20" fmla="*/ 0 60000 65536"/>
              <a:gd name="T21" fmla="*/ 0 w 1104"/>
              <a:gd name="T22" fmla="*/ 0 h 1256"/>
              <a:gd name="T23" fmla="*/ 1104 w 1104"/>
              <a:gd name="T24" fmla="*/ 1256 h 1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4" h="1256">
                <a:moveTo>
                  <a:pt x="88" y="1160"/>
                </a:moveTo>
                <a:lnTo>
                  <a:pt x="88" y="0"/>
                </a:lnTo>
                <a:lnTo>
                  <a:pt x="0" y="0"/>
                </a:lnTo>
                <a:lnTo>
                  <a:pt x="0" y="1256"/>
                </a:lnTo>
                <a:lnTo>
                  <a:pt x="1104" y="1256"/>
                </a:lnTo>
                <a:lnTo>
                  <a:pt x="1104" y="1160"/>
                </a:lnTo>
                <a:lnTo>
                  <a:pt x="88" y="1160"/>
                </a:lnTo>
                <a:close/>
              </a:path>
            </a:pathLst>
          </a:custGeom>
        </p:spPr>
        <p:style>
          <a:lnRef idx="1">
            <a:schemeClr val="accent5"/>
          </a:lnRef>
          <a:fillRef idx="3">
            <a:schemeClr val="accent5"/>
          </a:fillRef>
          <a:effectRef idx="2">
            <a:schemeClr val="accent5"/>
          </a:effectRef>
          <a:fontRef idx="minor">
            <a:schemeClr val="lt1"/>
          </a:fontRef>
        </p:style>
        <p:txBody>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zh-CN" altLang="en-US"/>
          </a:p>
        </p:txBody>
      </p:sp>
      <p:sp>
        <p:nvSpPr>
          <p:cNvPr id="5" name="Rectangle 5"/>
          <p:cNvSpPr>
            <a:spLocks noChangeArrowheads="1"/>
          </p:cNvSpPr>
          <p:nvPr/>
        </p:nvSpPr>
        <p:spPr bwMode="gray">
          <a:xfrm>
            <a:off x="3005138" y="2246313"/>
            <a:ext cx="2560637" cy="2727325"/>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lnSpc>
                <a:spcPts val="2565"/>
              </a:lnSpc>
              <a:spcBef>
                <a:spcPts val="0"/>
              </a:spcBef>
              <a:spcAft>
                <a:spcPts val="0"/>
              </a:spcAft>
              <a:defRPr/>
            </a:pPr>
            <a:r>
              <a:rPr lang="en-US" altLang="zh-CN" sz="1600" dirty="0" smtClean="0">
                <a:solidFill>
                  <a:schemeClr val="bg1"/>
                </a:solidFill>
                <a:latin typeface="微软雅黑" panose="020B0503020204020204" pitchFamily="34" charset="-122"/>
                <a:ea typeface="微软雅黑" panose="020B0503020204020204" pitchFamily="34" charset="-122"/>
              </a:rPr>
              <a:t>1 </a:t>
            </a:r>
            <a:r>
              <a:rPr lang="zh-CN" altLang="en-US" sz="1600" dirty="0" smtClean="0">
                <a:solidFill>
                  <a:schemeClr val="bg1"/>
                </a:solidFill>
                <a:latin typeface="微软雅黑" panose="020B0503020204020204" pitchFamily="34" charset="-122"/>
                <a:ea typeface="微软雅黑" panose="020B0503020204020204" pitchFamily="34" charset="-122"/>
              </a:rPr>
              <a:t>、基本情况（部分）</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fontAlgn="auto">
              <a:lnSpc>
                <a:spcPts val="2565"/>
              </a:lnSpc>
              <a:spcBef>
                <a:spcPts val="0"/>
              </a:spcBef>
              <a:spcAft>
                <a:spcPts val="0"/>
              </a:spcAft>
              <a:defRPr/>
            </a:pPr>
            <a:r>
              <a:rPr lang="en-US" altLang="zh-CN" sz="1600" dirty="0" smtClean="0">
                <a:solidFill>
                  <a:schemeClr val="bg1"/>
                </a:solidFill>
                <a:latin typeface="微软雅黑" panose="020B0503020204020204" pitchFamily="34" charset="-122"/>
                <a:ea typeface="微软雅黑" panose="020B0503020204020204" pitchFamily="34" charset="-122"/>
              </a:rPr>
              <a:t>2</a:t>
            </a:r>
            <a:r>
              <a:rPr lang="zh-CN" altLang="en-US" sz="1600" dirty="0" smtClean="0">
                <a:solidFill>
                  <a:schemeClr val="bg1"/>
                </a:solidFill>
                <a:latin typeface="微软雅黑" panose="020B0503020204020204" pitchFamily="34" charset="-122"/>
                <a:ea typeface="微软雅黑" panose="020B0503020204020204" pitchFamily="34" charset="-122"/>
              </a:rPr>
              <a:t>、学业水平</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fontAlgn="auto">
              <a:lnSpc>
                <a:spcPts val="2565"/>
              </a:lnSpc>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smtClean="0">
                <a:solidFill>
                  <a:schemeClr val="bg1"/>
                </a:solidFill>
                <a:latin typeface="微软雅黑" panose="020B0503020204020204" pitchFamily="34" charset="-122"/>
                <a:ea typeface="微软雅黑" panose="020B0503020204020204" pitchFamily="34" charset="-122"/>
              </a:rPr>
              <a:t>    </a:t>
            </a:r>
            <a:r>
              <a:rPr lang="zh-CN" altLang="en-US" sz="1600" dirty="0" smtClean="0">
                <a:solidFill>
                  <a:schemeClr val="bg1"/>
                </a:solidFill>
                <a:latin typeface="微软雅黑" panose="020B0503020204020204" pitchFamily="34" charset="-122"/>
                <a:ea typeface="微软雅黑" panose="020B0503020204020204" pitchFamily="34" charset="-122"/>
              </a:rPr>
              <a:t>国家课程学习</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fontAlgn="auto">
              <a:lnSpc>
                <a:spcPts val="2565"/>
              </a:lnSpc>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smtClean="0">
                <a:solidFill>
                  <a:schemeClr val="bg1"/>
                </a:solidFill>
                <a:latin typeface="微软雅黑" panose="020B0503020204020204" pitchFamily="34" charset="-122"/>
                <a:ea typeface="微软雅黑" panose="020B0503020204020204" pitchFamily="34" charset="-122"/>
              </a:rPr>
              <a:t>    </a:t>
            </a:r>
            <a:r>
              <a:rPr lang="zh-CN" altLang="en-US" sz="1600" dirty="0" smtClean="0">
                <a:solidFill>
                  <a:schemeClr val="bg1"/>
                </a:solidFill>
                <a:latin typeface="微软雅黑" panose="020B0503020204020204" pitchFamily="34" charset="-122"/>
                <a:ea typeface="微软雅黑" panose="020B0503020204020204" pitchFamily="34" charset="-122"/>
              </a:rPr>
              <a:t>地方（校本）课程学习</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fontAlgn="auto">
              <a:lnSpc>
                <a:spcPts val="2565"/>
              </a:lnSpc>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smtClean="0">
                <a:solidFill>
                  <a:schemeClr val="bg1"/>
                </a:solidFill>
                <a:latin typeface="微软雅黑" panose="020B0503020204020204" pitchFamily="34" charset="-122"/>
                <a:ea typeface="微软雅黑" panose="020B0503020204020204" pitchFamily="34" charset="-122"/>
              </a:rPr>
              <a:t>    </a:t>
            </a:r>
            <a:r>
              <a:rPr lang="zh-CN" altLang="en-US" sz="1600" dirty="0" smtClean="0">
                <a:solidFill>
                  <a:schemeClr val="bg1"/>
                </a:solidFill>
                <a:latin typeface="微软雅黑" panose="020B0503020204020204" pitchFamily="34" charset="-122"/>
                <a:ea typeface="微软雅黑" panose="020B0503020204020204" pitchFamily="34" charset="-122"/>
              </a:rPr>
              <a:t>研究性学习</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fontAlgn="auto">
              <a:lnSpc>
                <a:spcPts val="2565"/>
              </a:lnSpc>
              <a:spcBef>
                <a:spcPts val="0"/>
              </a:spcBef>
              <a:spcAft>
                <a:spcPts val="0"/>
              </a:spcAft>
              <a:defRPr/>
            </a:pPr>
            <a:r>
              <a:rPr lang="en-US" altLang="zh-CN" sz="1600" dirty="0" smtClean="0">
                <a:solidFill>
                  <a:schemeClr val="bg1"/>
                </a:solidFill>
                <a:latin typeface="微软雅黑" panose="020B0503020204020204" pitchFamily="34" charset="-122"/>
                <a:ea typeface="微软雅黑" panose="020B0503020204020204" pitchFamily="34" charset="-122"/>
              </a:rPr>
              <a:t>3</a:t>
            </a:r>
            <a:r>
              <a:rPr lang="zh-CN" altLang="en-US" sz="1600" dirty="0" smtClean="0">
                <a:solidFill>
                  <a:schemeClr val="bg1"/>
                </a:solidFill>
                <a:latin typeface="微软雅黑" panose="020B0503020204020204" pitchFamily="34" charset="-122"/>
                <a:ea typeface="微软雅黑" panose="020B0503020204020204" pitchFamily="34" charset="-122"/>
              </a:rPr>
              <a:t>、身心健康</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fontAlgn="auto">
              <a:lnSpc>
                <a:spcPts val="2565"/>
              </a:lnSpc>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smtClean="0">
                <a:solidFill>
                  <a:schemeClr val="bg1"/>
                </a:solidFill>
                <a:latin typeface="微软雅黑" panose="020B0503020204020204" pitchFamily="34" charset="-122"/>
                <a:ea typeface="微软雅黑" panose="020B0503020204020204" pitchFamily="34" charset="-122"/>
              </a:rPr>
              <a:t>    </a:t>
            </a:r>
            <a:r>
              <a:rPr lang="zh-CN" altLang="en-US" sz="1600" dirty="0" smtClean="0">
                <a:solidFill>
                  <a:schemeClr val="bg1"/>
                </a:solidFill>
                <a:latin typeface="微软雅黑" panose="020B0503020204020204" pitchFamily="34" charset="-122"/>
                <a:ea typeface="微软雅黑" panose="020B0503020204020204" pitchFamily="34" charset="-122"/>
              </a:rPr>
              <a:t>国家学生体质健康标准</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fontAlgn="auto">
              <a:lnSpc>
                <a:spcPts val="2565"/>
              </a:lnSpc>
              <a:spcBef>
                <a:spcPts val="0"/>
              </a:spcBef>
              <a:spcAft>
                <a:spcPts val="0"/>
              </a:spcAft>
              <a:defRPr/>
            </a:pPr>
            <a:r>
              <a:rPr lang="en-US" altLang="zh-CN" sz="1600" dirty="0" smtClean="0">
                <a:solidFill>
                  <a:schemeClr val="bg1"/>
                </a:solidFill>
                <a:latin typeface="微软雅黑" panose="020B0503020204020204" pitchFamily="34" charset="-122"/>
                <a:ea typeface="微软雅黑" panose="020B0503020204020204" pitchFamily="34" charset="-122"/>
              </a:rPr>
              <a:t>4</a:t>
            </a:r>
            <a:r>
              <a:rPr lang="zh-CN" altLang="en-US" sz="1600" dirty="0" smtClean="0">
                <a:solidFill>
                  <a:schemeClr val="bg1"/>
                </a:solidFill>
                <a:latin typeface="微软雅黑" panose="020B0503020204020204" pitchFamily="34" charset="-122"/>
                <a:ea typeface="微软雅黑" panose="020B0503020204020204" pitchFamily="34" charset="-122"/>
              </a:rPr>
              <a:t>、社会实践</a:t>
            </a:r>
            <a:endParaRPr lang="en-US" altLang="zh-CN" sz="1600" dirty="0" smtClean="0">
              <a:solidFill>
                <a:schemeClr val="bg1"/>
              </a:solidFill>
              <a:latin typeface="微软雅黑" panose="020B0503020204020204" pitchFamily="34" charset="-122"/>
              <a:ea typeface="微软雅黑" panose="020B0503020204020204" pitchFamily="34" charset="-122"/>
            </a:endParaRPr>
          </a:p>
        </p:txBody>
      </p:sp>
      <p:sp>
        <p:nvSpPr>
          <p:cNvPr id="6" name="Freeform 3"/>
          <p:cNvSpPr/>
          <p:nvPr/>
        </p:nvSpPr>
        <p:spPr bwMode="gray">
          <a:xfrm>
            <a:off x="5964238" y="5029200"/>
            <a:ext cx="942975" cy="915988"/>
          </a:xfrm>
          <a:custGeom>
            <a:avLst/>
            <a:gdLst>
              <a:gd name="T0" fmla="*/ 2147483647 w 1104"/>
              <a:gd name="T1" fmla="*/ 2147483647 h 1256"/>
              <a:gd name="T2" fmla="*/ 2147483647 w 1104"/>
              <a:gd name="T3" fmla="*/ 0 h 1256"/>
              <a:gd name="T4" fmla="*/ 0 w 1104"/>
              <a:gd name="T5" fmla="*/ 0 h 1256"/>
              <a:gd name="T6" fmla="*/ 0 w 1104"/>
              <a:gd name="T7" fmla="*/ 2147483647 h 1256"/>
              <a:gd name="T8" fmla="*/ 2147483647 w 1104"/>
              <a:gd name="T9" fmla="*/ 2147483647 h 1256"/>
              <a:gd name="T10" fmla="*/ 2147483647 w 1104"/>
              <a:gd name="T11" fmla="*/ 2147483647 h 1256"/>
              <a:gd name="T12" fmla="*/ 2147483647 w 1104"/>
              <a:gd name="T13" fmla="*/ 2147483647 h 1256"/>
              <a:gd name="T14" fmla="*/ 0 60000 65536"/>
              <a:gd name="T15" fmla="*/ 0 60000 65536"/>
              <a:gd name="T16" fmla="*/ 0 60000 65536"/>
              <a:gd name="T17" fmla="*/ 0 60000 65536"/>
              <a:gd name="T18" fmla="*/ 0 60000 65536"/>
              <a:gd name="T19" fmla="*/ 0 60000 65536"/>
              <a:gd name="T20" fmla="*/ 0 60000 65536"/>
              <a:gd name="T21" fmla="*/ 0 w 1104"/>
              <a:gd name="T22" fmla="*/ 0 h 1256"/>
              <a:gd name="T23" fmla="*/ 1104 w 1104"/>
              <a:gd name="T24" fmla="*/ 1256 h 1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4" h="1256">
                <a:moveTo>
                  <a:pt x="88" y="1160"/>
                </a:moveTo>
                <a:lnTo>
                  <a:pt x="88" y="0"/>
                </a:lnTo>
                <a:lnTo>
                  <a:pt x="0" y="0"/>
                </a:lnTo>
                <a:lnTo>
                  <a:pt x="0" y="1256"/>
                </a:lnTo>
                <a:lnTo>
                  <a:pt x="1104" y="1256"/>
                </a:lnTo>
                <a:lnTo>
                  <a:pt x="1104" y="1160"/>
                </a:lnTo>
                <a:lnTo>
                  <a:pt x="88" y="1160"/>
                </a:lnTo>
                <a:close/>
              </a:path>
            </a:pathLst>
          </a:custGeom>
        </p:spPr>
        <p:style>
          <a:lnRef idx="1">
            <a:schemeClr val="accent2"/>
          </a:lnRef>
          <a:fillRef idx="3">
            <a:schemeClr val="accent2"/>
          </a:fillRef>
          <a:effectRef idx="2">
            <a:schemeClr val="accent2"/>
          </a:effectRef>
          <a:fontRef idx="minor">
            <a:schemeClr val="lt1"/>
          </a:fontRef>
        </p:style>
        <p:txBody>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zh-CN" altLang="en-US"/>
          </a:p>
        </p:txBody>
      </p:sp>
      <p:sp>
        <p:nvSpPr>
          <p:cNvPr id="7" name="Freeform 4"/>
          <p:cNvSpPr/>
          <p:nvPr/>
        </p:nvSpPr>
        <p:spPr bwMode="gray">
          <a:xfrm rot="10800000">
            <a:off x="7827963" y="2106613"/>
            <a:ext cx="942975" cy="915987"/>
          </a:xfrm>
          <a:custGeom>
            <a:avLst/>
            <a:gdLst>
              <a:gd name="T0" fmla="*/ 2147483647 w 1104"/>
              <a:gd name="T1" fmla="*/ 2147483647 h 1256"/>
              <a:gd name="T2" fmla="*/ 2147483647 w 1104"/>
              <a:gd name="T3" fmla="*/ 0 h 1256"/>
              <a:gd name="T4" fmla="*/ 0 w 1104"/>
              <a:gd name="T5" fmla="*/ 0 h 1256"/>
              <a:gd name="T6" fmla="*/ 0 w 1104"/>
              <a:gd name="T7" fmla="*/ 2147483647 h 1256"/>
              <a:gd name="T8" fmla="*/ 2147483647 w 1104"/>
              <a:gd name="T9" fmla="*/ 2147483647 h 1256"/>
              <a:gd name="T10" fmla="*/ 2147483647 w 1104"/>
              <a:gd name="T11" fmla="*/ 2147483647 h 1256"/>
              <a:gd name="T12" fmla="*/ 2147483647 w 1104"/>
              <a:gd name="T13" fmla="*/ 2147483647 h 1256"/>
              <a:gd name="T14" fmla="*/ 0 60000 65536"/>
              <a:gd name="T15" fmla="*/ 0 60000 65536"/>
              <a:gd name="T16" fmla="*/ 0 60000 65536"/>
              <a:gd name="T17" fmla="*/ 0 60000 65536"/>
              <a:gd name="T18" fmla="*/ 0 60000 65536"/>
              <a:gd name="T19" fmla="*/ 0 60000 65536"/>
              <a:gd name="T20" fmla="*/ 0 60000 65536"/>
              <a:gd name="T21" fmla="*/ 0 w 1104"/>
              <a:gd name="T22" fmla="*/ 0 h 1256"/>
              <a:gd name="T23" fmla="*/ 1104 w 1104"/>
              <a:gd name="T24" fmla="*/ 1256 h 1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4" h="1256">
                <a:moveTo>
                  <a:pt x="88" y="1160"/>
                </a:moveTo>
                <a:lnTo>
                  <a:pt x="88" y="0"/>
                </a:lnTo>
                <a:lnTo>
                  <a:pt x="0" y="0"/>
                </a:lnTo>
                <a:lnTo>
                  <a:pt x="0" y="1256"/>
                </a:lnTo>
                <a:lnTo>
                  <a:pt x="1104" y="1256"/>
                </a:lnTo>
                <a:lnTo>
                  <a:pt x="1104" y="1160"/>
                </a:lnTo>
                <a:lnTo>
                  <a:pt x="88" y="1160"/>
                </a:lnTo>
                <a:close/>
              </a:path>
            </a:pathLst>
          </a:custGeom>
        </p:spPr>
        <p:style>
          <a:lnRef idx="1">
            <a:schemeClr val="accent2"/>
          </a:lnRef>
          <a:fillRef idx="3">
            <a:schemeClr val="accent2"/>
          </a:fillRef>
          <a:effectRef idx="2">
            <a:schemeClr val="accent2"/>
          </a:effectRef>
          <a:fontRef idx="minor">
            <a:schemeClr val="lt1"/>
          </a:fontRef>
        </p:style>
        <p:txBody>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zh-CN" altLang="en-US"/>
          </a:p>
        </p:txBody>
      </p:sp>
      <p:sp>
        <p:nvSpPr>
          <p:cNvPr id="8" name="Rectangle 5"/>
          <p:cNvSpPr>
            <a:spLocks noChangeArrowheads="1"/>
          </p:cNvSpPr>
          <p:nvPr/>
        </p:nvSpPr>
        <p:spPr bwMode="gray">
          <a:xfrm>
            <a:off x="6076950" y="2233613"/>
            <a:ext cx="2560638" cy="3609975"/>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lnSpc>
                <a:spcPts val="2565"/>
              </a:lnSpc>
              <a:spcBef>
                <a:spcPts val="0"/>
              </a:spcBef>
              <a:spcAft>
                <a:spcPts val="0"/>
              </a:spcAft>
              <a:defRPr/>
            </a:pPr>
            <a:r>
              <a:rPr lang="en-US" altLang="zh-CN" sz="1600" dirty="0" smtClean="0">
                <a:solidFill>
                  <a:schemeClr val="bg1"/>
                </a:solidFill>
                <a:latin typeface="微软雅黑" panose="020B0503020204020204" pitchFamily="34" charset="-122"/>
                <a:ea typeface="微软雅黑" panose="020B0503020204020204" pitchFamily="34" charset="-122"/>
              </a:rPr>
              <a:t>1</a:t>
            </a:r>
            <a:r>
              <a:rPr lang="zh-CN" altLang="en-US" sz="1600" dirty="0" smtClean="0">
                <a:solidFill>
                  <a:schemeClr val="bg1"/>
                </a:solidFill>
                <a:latin typeface="微软雅黑" panose="020B0503020204020204" pitchFamily="34" charset="-122"/>
                <a:ea typeface="微软雅黑" panose="020B0503020204020204" pitchFamily="34" charset="-122"/>
              </a:rPr>
              <a:t>、基本情况（部分）</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fontAlgn="auto">
              <a:lnSpc>
                <a:spcPts val="2565"/>
              </a:lnSpc>
              <a:spcBef>
                <a:spcPts val="0"/>
              </a:spcBef>
              <a:spcAft>
                <a:spcPts val="0"/>
              </a:spcAft>
              <a:defRPr/>
            </a:pPr>
            <a:r>
              <a:rPr lang="en-US" altLang="zh-CN" sz="1600" dirty="0" smtClean="0">
                <a:solidFill>
                  <a:schemeClr val="bg1"/>
                </a:solidFill>
                <a:latin typeface="微软雅黑" panose="020B0503020204020204" pitchFamily="34" charset="-122"/>
                <a:ea typeface="微软雅黑" panose="020B0503020204020204" pitchFamily="34" charset="-122"/>
              </a:rPr>
              <a:t>2</a:t>
            </a:r>
            <a:r>
              <a:rPr lang="zh-CN" altLang="en-US" sz="1600" dirty="0" smtClean="0">
                <a:solidFill>
                  <a:schemeClr val="bg1"/>
                </a:solidFill>
                <a:latin typeface="微软雅黑" panose="020B0503020204020204" pitchFamily="34" charset="-122"/>
                <a:ea typeface="微软雅黑" panose="020B0503020204020204" pitchFamily="34" charset="-122"/>
              </a:rPr>
              <a:t>、思想品德</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fontAlgn="auto">
              <a:lnSpc>
                <a:spcPts val="2565"/>
              </a:lnSpc>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smtClean="0">
                <a:solidFill>
                  <a:schemeClr val="bg1"/>
                </a:solidFill>
                <a:latin typeface="微软雅黑" panose="020B0503020204020204" pitchFamily="34" charset="-122"/>
                <a:ea typeface="微软雅黑" panose="020B0503020204020204" pitchFamily="34" charset="-122"/>
              </a:rPr>
              <a:t>    </a:t>
            </a:r>
            <a:r>
              <a:rPr lang="zh-CN" altLang="en-US" sz="1600" dirty="0" smtClean="0">
                <a:solidFill>
                  <a:schemeClr val="bg1"/>
                </a:solidFill>
                <a:latin typeface="微软雅黑" panose="020B0503020204020204" pitchFamily="34" charset="-122"/>
                <a:ea typeface="微软雅黑" panose="020B0503020204020204" pitchFamily="34" charset="-122"/>
              </a:rPr>
              <a:t>党团活动</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fontAlgn="auto">
              <a:lnSpc>
                <a:spcPts val="2565"/>
              </a:lnSpc>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smtClean="0">
                <a:solidFill>
                  <a:schemeClr val="bg1"/>
                </a:solidFill>
                <a:latin typeface="微软雅黑" panose="020B0503020204020204" pitchFamily="34" charset="-122"/>
                <a:ea typeface="微软雅黑" panose="020B0503020204020204" pitchFamily="34" charset="-122"/>
              </a:rPr>
              <a:t>    </a:t>
            </a:r>
            <a:r>
              <a:rPr lang="zh-CN" altLang="en-US" sz="1600" dirty="0" smtClean="0">
                <a:solidFill>
                  <a:schemeClr val="bg1"/>
                </a:solidFill>
                <a:latin typeface="微软雅黑" panose="020B0503020204020204" pitchFamily="34" charset="-122"/>
                <a:ea typeface="微软雅黑" panose="020B0503020204020204" pitchFamily="34" charset="-122"/>
              </a:rPr>
              <a:t>社会活动</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fontAlgn="auto">
              <a:lnSpc>
                <a:spcPts val="2565"/>
              </a:lnSpc>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smtClean="0">
                <a:solidFill>
                  <a:schemeClr val="bg1"/>
                </a:solidFill>
                <a:latin typeface="微软雅黑" panose="020B0503020204020204" pitchFamily="34" charset="-122"/>
                <a:ea typeface="微软雅黑" panose="020B0503020204020204" pitchFamily="34" charset="-122"/>
              </a:rPr>
              <a:t>    </a:t>
            </a:r>
            <a:r>
              <a:rPr lang="zh-CN" altLang="en-US" sz="1600" dirty="0" smtClean="0">
                <a:solidFill>
                  <a:schemeClr val="bg1"/>
                </a:solidFill>
                <a:latin typeface="微软雅黑" panose="020B0503020204020204" pitchFamily="34" charset="-122"/>
                <a:ea typeface="微软雅黑" panose="020B0503020204020204" pitchFamily="34" charset="-122"/>
              </a:rPr>
              <a:t>公益活动与志愿服务</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fontAlgn="auto">
              <a:lnSpc>
                <a:spcPts val="2565"/>
              </a:lnSpc>
              <a:spcBef>
                <a:spcPts val="0"/>
              </a:spcBef>
              <a:spcAft>
                <a:spcPts val="0"/>
              </a:spcAft>
              <a:defRPr/>
            </a:pPr>
            <a:r>
              <a:rPr lang="en-US" altLang="zh-CN" sz="1600" dirty="0" smtClean="0">
                <a:solidFill>
                  <a:schemeClr val="bg1"/>
                </a:solidFill>
                <a:latin typeface="微软雅黑" panose="020B0503020204020204" pitchFamily="34" charset="-122"/>
                <a:ea typeface="微软雅黑" panose="020B0503020204020204" pitchFamily="34" charset="-122"/>
              </a:rPr>
              <a:t>3</a:t>
            </a:r>
            <a:r>
              <a:rPr lang="zh-CN" altLang="en-US" sz="1600" dirty="0" smtClean="0">
                <a:solidFill>
                  <a:schemeClr val="bg1"/>
                </a:solidFill>
                <a:latin typeface="微软雅黑" panose="020B0503020204020204" pitchFamily="34" charset="-122"/>
                <a:ea typeface="微软雅黑" panose="020B0503020204020204" pitchFamily="34" charset="-122"/>
              </a:rPr>
              <a:t>、身心健康</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fontAlgn="auto">
              <a:lnSpc>
                <a:spcPts val="2565"/>
              </a:lnSpc>
              <a:spcBef>
                <a:spcPts val="0"/>
              </a:spcBef>
              <a:spcAft>
                <a:spcPts val="0"/>
              </a:spcAft>
              <a:defRPr/>
            </a:pPr>
            <a:r>
              <a:rPr lang="en-US" altLang="zh-CN" sz="1600" dirty="0" smtClean="0">
                <a:solidFill>
                  <a:schemeClr val="bg1"/>
                </a:solidFill>
                <a:latin typeface="微软雅黑" panose="020B0503020204020204" pitchFamily="34" charset="-122"/>
                <a:ea typeface="微软雅黑" panose="020B0503020204020204" pitchFamily="34" charset="-122"/>
              </a:rPr>
              <a:t>     </a:t>
            </a:r>
            <a:r>
              <a:rPr lang="zh-CN" altLang="en-US" sz="1600" dirty="0" smtClean="0">
                <a:solidFill>
                  <a:schemeClr val="bg1"/>
                </a:solidFill>
                <a:latin typeface="微软雅黑" panose="020B0503020204020204" pitchFamily="34" charset="-122"/>
                <a:ea typeface="微软雅黑" panose="020B0503020204020204" pitchFamily="34" charset="-122"/>
              </a:rPr>
              <a:t>日常体育锻炼及参加体     </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fontAlgn="auto">
              <a:lnSpc>
                <a:spcPts val="2565"/>
              </a:lnSpc>
              <a:spcBef>
                <a:spcPts val="0"/>
              </a:spcBef>
              <a:spcAft>
                <a:spcPts val="0"/>
              </a:spcAft>
              <a:defRPr/>
            </a:pPr>
            <a:r>
              <a:rPr lang="en-US" altLang="zh-CN" sz="1600" dirty="0" smtClean="0">
                <a:solidFill>
                  <a:schemeClr val="bg1"/>
                </a:solidFill>
                <a:latin typeface="微软雅黑" panose="020B0503020204020204" pitchFamily="34" charset="-122"/>
                <a:ea typeface="微软雅黑" panose="020B0503020204020204" pitchFamily="34" charset="-122"/>
              </a:rPr>
              <a:t> </a:t>
            </a:r>
            <a:r>
              <a:rPr lang="zh-CN" altLang="en-US" sz="1600" dirty="0" smtClean="0">
                <a:solidFill>
                  <a:schemeClr val="bg1"/>
                </a:solidFill>
                <a:latin typeface="微软雅黑" panose="020B0503020204020204" pitchFamily="34" charset="-122"/>
                <a:ea typeface="微软雅黑" panose="020B0503020204020204" pitchFamily="34" charset="-122"/>
              </a:rPr>
              <a:t>育活动情况</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fontAlgn="auto">
              <a:lnSpc>
                <a:spcPts val="2565"/>
              </a:lnSpc>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smtClean="0">
                <a:solidFill>
                  <a:schemeClr val="bg1"/>
                </a:solidFill>
                <a:latin typeface="微软雅黑" panose="020B0503020204020204" pitchFamily="34" charset="-122"/>
                <a:ea typeface="微软雅黑" panose="020B0503020204020204" pitchFamily="34" charset="-122"/>
              </a:rPr>
              <a:t>    </a:t>
            </a:r>
            <a:r>
              <a:rPr lang="zh-CN" altLang="en-US" sz="1600" dirty="0" smtClean="0">
                <a:solidFill>
                  <a:schemeClr val="bg1"/>
                </a:solidFill>
                <a:latin typeface="微软雅黑" panose="020B0503020204020204" pitchFamily="34" charset="-122"/>
                <a:ea typeface="微软雅黑" panose="020B0503020204020204" pitchFamily="34" charset="-122"/>
              </a:rPr>
              <a:t>其他有关情况</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fontAlgn="auto">
              <a:lnSpc>
                <a:spcPts val="2565"/>
              </a:lnSpc>
              <a:spcBef>
                <a:spcPts val="0"/>
              </a:spcBef>
              <a:spcAft>
                <a:spcPts val="0"/>
              </a:spcAft>
              <a:defRPr/>
            </a:pPr>
            <a:r>
              <a:rPr lang="en-US" altLang="zh-CN" sz="1600" dirty="0" smtClean="0">
                <a:solidFill>
                  <a:schemeClr val="bg1"/>
                </a:solidFill>
                <a:latin typeface="微软雅黑" panose="020B0503020204020204" pitchFamily="34" charset="-122"/>
                <a:ea typeface="微软雅黑" panose="020B0503020204020204" pitchFamily="34" charset="-122"/>
              </a:rPr>
              <a:t>4</a:t>
            </a:r>
            <a:r>
              <a:rPr lang="zh-CN" altLang="en-US" sz="1600" dirty="0" smtClean="0">
                <a:solidFill>
                  <a:schemeClr val="bg1"/>
                </a:solidFill>
                <a:latin typeface="微软雅黑" panose="020B0503020204020204" pitchFamily="34" charset="-122"/>
                <a:ea typeface="微软雅黑" panose="020B0503020204020204" pitchFamily="34" charset="-122"/>
              </a:rPr>
              <a:t>、艺术素养</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fontAlgn="auto">
              <a:lnSpc>
                <a:spcPts val="2565"/>
              </a:lnSpc>
              <a:spcBef>
                <a:spcPts val="0"/>
              </a:spcBef>
              <a:spcAft>
                <a:spcPts val="0"/>
              </a:spcAft>
              <a:defRPr/>
            </a:pPr>
            <a:r>
              <a:rPr lang="en-US" altLang="zh-CN" sz="1600" dirty="0" smtClean="0">
                <a:solidFill>
                  <a:schemeClr val="bg1"/>
                </a:solidFill>
                <a:latin typeface="微软雅黑" panose="020B0503020204020204" pitchFamily="34" charset="-122"/>
                <a:ea typeface="微软雅黑" panose="020B0503020204020204" pitchFamily="34" charset="-122"/>
              </a:rPr>
              <a:t>5</a:t>
            </a:r>
            <a:r>
              <a:rPr lang="zh-CN" altLang="en-US" sz="1600" dirty="0" smtClean="0">
                <a:solidFill>
                  <a:schemeClr val="bg1"/>
                </a:solidFill>
                <a:latin typeface="微软雅黑" panose="020B0503020204020204" pitchFamily="34" charset="-122"/>
                <a:ea typeface="微软雅黑" panose="020B0503020204020204" pitchFamily="34" charset="-122"/>
              </a:rPr>
              <a:t>、其他材料</a:t>
            </a:r>
            <a:endParaRPr lang="en-US" altLang="zh-CN" sz="1600" dirty="0" smtClean="0">
              <a:solidFill>
                <a:schemeClr val="bg1"/>
              </a:solidFill>
              <a:latin typeface="微软雅黑" panose="020B0503020204020204" pitchFamily="34" charset="-122"/>
              <a:ea typeface="微软雅黑" panose="020B0503020204020204" pitchFamily="34" charset="-122"/>
            </a:endParaRPr>
          </a:p>
        </p:txBody>
      </p:sp>
      <p:sp>
        <p:nvSpPr>
          <p:cNvPr id="9" name="Freeform 3"/>
          <p:cNvSpPr/>
          <p:nvPr/>
        </p:nvSpPr>
        <p:spPr bwMode="gray">
          <a:xfrm>
            <a:off x="9002713" y="3830638"/>
            <a:ext cx="944562" cy="915987"/>
          </a:xfrm>
          <a:custGeom>
            <a:avLst/>
            <a:gdLst>
              <a:gd name="T0" fmla="*/ 2147483647 w 1104"/>
              <a:gd name="T1" fmla="*/ 2147483647 h 1256"/>
              <a:gd name="T2" fmla="*/ 2147483647 w 1104"/>
              <a:gd name="T3" fmla="*/ 0 h 1256"/>
              <a:gd name="T4" fmla="*/ 0 w 1104"/>
              <a:gd name="T5" fmla="*/ 0 h 1256"/>
              <a:gd name="T6" fmla="*/ 0 w 1104"/>
              <a:gd name="T7" fmla="*/ 2147483647 h 1256"/>
              <a:gd name="T8" fmla="*/ 2147483647 w 1104"/>
              <a:gd name="T9" fmla="*/ 2147483647 h 1256"/>
              <a:gd name="T10" fmla="*/ 2147483647 w 1104"/>
              <a:gd name="T11" fmla="*/ 2147483647 h 1256"/>
              <a:gd name="T12" fmla="*/ 2147483647 w 1104"/>
              <a:gd name="T13" fmla="*/ 2147483647 h 1256"/>
              <a:gd name="T14" fmla="*/ 0 60000 65536"/>
              <a:gd name="T15" fmla="*/ 0 60000 65536"/>
              <a:gd name="T16" fmla="*/ 0 60000 65536"/>
              <a:gd name="T17" fmla="*/ 0 60000 65536"/>
              <a:gd name="T18" fmla="*/ 0 60000 65536"/>
              <a:gd name="T19" fmla="*/ 0 60000 65536"/>
              <a:gd name="T20" fmla="*/ 0 60000 65536"/>
              <a:gd name="T21" fmla="*/ 0 w 1104"/>
              <a:gd name="T22" fmla="*/ 0 h 1256"/>
              <a:gd name="T23" fmla="*/ 1104 w 1104"/>
              <a:gd name="T24" fmla="*/ 1256 h 1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4" h="1256">
                <a:moveTo>
                  <a:pt x="88" y="1160"/>
                </a:moveTo>
                <a:lnTo>
                  <a:pt x="88" y="0"/>
                </a:lnTo>
                <a:lnTo>
                  <a:pt x="0" y="0"/>
                </a:lnTo>
                <a:lnTo>
                  <a:pt x="0" y="1256"/>
                </a:lnTo>
                <a:lnTo>
                  <a:pt x="1104" y="1256"/>
                </a:lnTo>
                <a:lnTo>
                  <a:pt x="1104" y="1160"/>
                </a:lnTo>
                <a:lnTo>
                  <a:pt x="88" y="1160"/>
                </a:lnTo>
                <a:close/>
              </a:path>
            </a:pathLst>
          </a:custGeom>
        </p:spPr>
        <p:style>
          <a:lnRef idx="1">
            <a:schemeClr val="accent3"/>
          </a:lnRef>
          <a:fillRef idx="3">
            <a:schemeClr val="accent3"/>
          </a:fillRef>
          <a:effectRef idx="2">
            <a:schemeClr val="accent3"/>
          </a:effectRef>
          <a:fontRef idx="minor">
            <a:schemeClr val="lt1"/>
          </a:fontRef>
        </p:style>
        <p:txBody>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zh-CN" altLang="en-US"/>
          </a:p>
        </p:txBody>
      </p:sp>
      <p:sp>
        <p:nvSpPr>
          <p:cNvPr id="10" name="Freeform 4"/>
          <p:cNvSpPr/>
          <p:nvPr/>
        </p:nvSpPr>
        <p:spPr bwMode="gray">
          <a:xfrm rot="10800000">
            <a:off x="10868025" y="2114550"/>
            <a:ext cx="942975" cy="915988"/>
          </a:xfrm>
          <a:custGeom>
            <a:avLst/>
            <a:gdLst>
              <a:gd name="T0" fmla="*/ 2147483647 w 1104"/>
              <a:gd name="T1" fmla="*/ 2147483647 h 1256"/>
              <a:gd name="T2" fmla="*/ 2147483647 w 1104"/>
              <a:gd name="T3" fmla="*/ 0 h 1256"/>
              <a:gd name="T4" fmla="*/ 0 w 1104"/>
              <a:gd name="T5" fmla="*/ 0 h 1256"/>
              <a:gd name="T6" fmla="*/ 0 w 1104"/>
              <a:gd name="T7" fmla="*/ 2147483647 h 1256"/>
              <a:gd name="T8" fmla="*/ 2147483647 w 1104"/>
              <a:gd name="T9" fmla="*/ 2147483647 h 1256"/>
              <a:gd name="T10" fmla="*/ 2147483647 w 1104"/>
              <a:gd name="T11" fmla="*/ 2147483647 h 1256"/>
              <a:gd name="T12" fmla="*/ 2147483647 w 1104"/>
              <a:gd name="T13" fmla="*/ 2147483647 h 1256"/>
              <a:gd name="T14" fmla="*/ 0 60000 65536"/>
              <a:gd name="T15" fmla="*/ 0 60000 65536"/>
              <a:gd name="T16" fmla="*/ 0 60000 65536"/>
              <a:gd name="T17" fmla="*/ 0 60000 65536"/>
              <a:gd name="T18" fmla="*/ 0 60000 65536"/>
              <a:gd name="T19" fmla="*/ 0 60000 65536"/>
              <a:gd name="T20" fmla="*/ 0 60000 65536"/>
              <a:gd name="T21" fmla="*/ 0 w 1104"/>
              <a:gd name="T22" fmla="*/ 0 h 1256"/>
              <a:gd name="T23" fmla="*/ 1104 w 1104"/>
              <a:gd name="T24" fmla="*/ 1256 h 1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4" h="1256">
                <a:moveTo>
                  <a:pt x="88" y="1160"/>
                </a:moveTo>
                <a:lnTo>
                  <a:pt x="88" y="0"/>
                </a:lnTo>
                <a:lnTo>
                  <a:pt x="0" y="0"/>
                </a:lnTo>
                <a:lnTo>
                  <a:pt x="0" y="1256"/>
                </a:lnTo>
                <a:lnTo>
                  <a:pt x="1104" y="1256"/>
                </a:lnTo>
                <a:lnTo>
                  <a:pt x="1104" y="1160"/>
                </a:lnTo>
                <a:lnTo>
                  <a:pt x="88" y="1160"/>
                </a:lnTo>
                <a:close/>
              </a:path>
            </a:pathLst>
          </a:custGeom>
        </p:spPr>
        <p:style>
          <a:lnRef idx="1">
            <a:schemeClr val="accent3"/>
          </a:lnRef>
          <a:fillRef idx="3">
            <a:schemeClr val="accent3"/>
          </a:fillRef>
          <a:effectRef idx="2">
            <a:schemeClr val="accent3"/>
          </a:effectRef>
          <a:fontRef idx="minor">
            <a:schemeClr val="lt1"/>
          </a:fontRef>
        </p:style>
        <p:txBody>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zh-CN" altLang="en-US"/>
          </a:p>
        </p:txBody>
      </p:sp>
      <p:sp>
        <p:nvSpPr>
          <p:cNvPr id="11" name="Rectangle 5"/>
          <p:cNvSpPr>
            <a:spLocks noChangeArrowheads="1"/>
          </p:cNvSpPr>
          <p:nvPr/>
        </p:nvSpPr>
        <p:spPr bwMode="gray">
          <a:xfrm>
            <a:off x="9117013" y="2241550"/>
            <a:ext cx="2560637" cy="2400300"/>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lnSpc>
                <a:spcPts val="2565"/>
              </a:lnSpc>
              <a:spcBef>
                <a:spcPts val="0"/>
              </a:spcBef>
              <a:spcAft>
                <a:spcPts val="0"/>
              </a:spcAft>
              <a:defRPr/>
            </a:pPr>
            <a:r>
              <a:rPr lang="en-US" altLang="zh-CN" sz="1600" dirty="0" smtClean="0">
                <a:solidFill>
                  <a:schemeClr val="bg1"/>
                </a:solidFill>
                <a:latin typeface="微软雅黑" panose="020B0503020204020204" pitchFamily="34" charset="-122"/>
                <a:ea typeface="微软雅黑" panose="020B0503020204020204" pitchFamily="34" charset="-122"/>
              </a:rPr>
              <a:t>1</a:t>
            </a:r>
            <a:r>
              <a:rPr lang="zh-CN" altLang="en-US" sz="1600" dirty="0" smtClean="0">
                <a:solidFill>
                  <a:schemeClr val="bg1"/>
                </a:solidFill>
                <a:latin typeface="微软雅黑" panose="020B0503020204020204" pitchFamily="34" charset="-122"/>
                <a:ea typeface="微软雅黑" panose="020B0503020204020204" pitchFamily="34" charset="-122"/>
              </a:rPr>
              <a:t>、个人事实材料。</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2" name="椭圆 11"/>
          <p:cNvSpPr/>
          <p:nvPr/>
        </p:nvSpPr>
        <p:spPr>
          <a:xfrm>
            <a:off x="2678113" y="1574800"/>
            <a:ext cx="519112" cy="531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1</a:t>
            </a:r>
            <a:endParaRPr lang="zh-CN" altLang="en-US" dirty="0"/>
          </a:p>
        </p:txBody>
      </p:sp>
      <p:sp>
        <p:nvSpPr>
          <p:cNvPr id="13" name="椭圆 12"/>
          <p:cNvSpPr/>
          <p:nvPr/>
        </p:nvSpPr>
        <p:spPr>
          <a:xfrm>
            <a:off x="5818188" y="1574800"/>
            <a:ext cx="519112" cy="531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2</a:t>
            </a:r>
            <a:endParaRPr lang="zh-CN" altLang="en-US" dirty="0"/>
          </a:p>
        </p:txBody>
      </p:sp>
      <p:sp>
        <p:nvSpPr>
          <p:cNvPr id="14" name="椭圆 13"/>
          <p:cNvSpPr/>
          <p:nvPr/>
        </p:nvSpPr>
        <p:spPr>
          <a:xfrm>
            <a:off x="9040813" y="1574800"/>
            <a:ext cx="519112" cy="531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3</a:t>
            </a:r>
            <a:endParaRPr lang="zh-CN" altLang="en-US" dirty="0"/>
          </a:p>
        </p:txBody>
      </p:sp>
      <p:cxnSp>
        <p:nvCxnSpPr>
          <p:cNvPr id="15" name="直接连接符 14"/>
          <p:cNvCxnSpPr/>
          <p:nvPr/>
        </p:nvCxnSpPr>
        <p:spPr>
          <a:xfrm>
            <a:off x="3211513" y="2036763"/>
            <a:ext cx="2257425" cy="0"/>
          </a:xfrm>
          <a:prstGeom prst="line">
            <a:avLst/>
          </a:prstGeom>
          <a:ln w="12700">
            <a:solidFill>
              <a:srgbClr val="1AB5DD"/>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364288" y="2039938"/>
            <a:ext cx="2301875" cy="7937"/>
          </a:xfrm>
          <a:prstGeom prst="line">
            <a:avLst/>
          </a:prstGeom>
          <a:ln w="12700">
            <a:solidFill>
              <a:srgbClr val="1AB5DD"/>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580563" y="2003425"/>
            <a:ext cx="2301875" cy="6350"/>
          </a:xfrm>
          <a:prstGeom prst="line">
            <a:avLst/>
          </a:prstGeom>
          <a:ln w="12700">
            <a:solidFill>
              <a:srgbClr val="1AB5DD"/>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197225" y="1631950"/>
            <a:ext cx="1712913" cy="369888"/>
          </a:xfrm>
          <a:prstGeom prst="rect">
            <a:avLst/>
          </a:prstGeom>
          <a:noFill/>
        </p:spPr>
        <p:txBody>
          <a:bodyPr>
            <a:spAutoFit/>
          </a:bodyPr>
          <a:lstStyle/>
          <a:p>
            <a:pPr fontAlgn="auto">
              <a:spcBef>
                <a:spcPts val="0"/>
              </a:spcBef>
              <a:spcAft>
                <a:spcPts val="0"/>
              </a:spcAft>
              <a:defRPr/>
            </a:pPr>
            <a:r>
              <a:rPr lang="zh-CN" altLang="en-US" b="1" dirty="0">
                <a:effectLst>
                  <a:outerShdw blurRad="38100" dist="38100" dir="2700000" algn="tl">
                    <a:srgbClr val="000000">
                      <a:alpha val="43137"/>
                    </a:srgbClr>
                  </a:outerShdw>
                </a:effectLst>
                <a:latin typeface="+mn-lt"/>
                <a:ea typeface="+mn-ea"/>
              </a:rPr>
              <a:t>数据读取</a:t>
            </a:r>
            <a:endParaRPr lang="zh-CN" altLang="en-US" b="1" dirty="0">
              <a:effectLst>
                <a:outerShdw blurRad="38100" dist="38100" dir="2700000" algn="tl">
                  <a:srgbClr val="000000">
                    <a:alpha val="43137"/>
                  </a:srgbClr>
                </a:outerShdw>
              </a:effectLst>
              <a:latin typeface="+mn-lt"/>
              <a:ea typeface="+mn-ea"/>
            </a:endParaRPr>
          </a:p>
        </p:txBody>
      </p:sp>
      <p:sp>
        <p:nvSpPr>
          <p:cNvPr id="19" name="文本框 18"/>
          <p:cNvSpPr txBox="1"/>
          <p:nvPr/>
        </p:nvSpPr>
        <p:spPr>
          <a:xfrm>
            <a:off x="6386513" y="1631950"/>
            <a:ext cx="1714500" cy="369888"/>
          </a:xfrm>
          <a:prstGeom prst="rect">
            <a:avLst/>
          </a:prstGeom>
          <a:noFill/>
        </p:spPr>
        <p:txBody>
          <a:bodyPr>
            <a:spAutoFit/>
          </a:bodyPr>
          <a:lstStyle/>
          <a:p>
            <a:pPr fontAlgn="auto">
              <a:spcBef>
                <a:spcPts val="0"/>
              </a:spcBef>
              <a:spcAft>
                <a:spcPts val="0"/>
              </a:spcAft>
              <a:defRPr/>
            </a:pPr>
            <a:r>
              <a:rPr lang="zh-CN" altLang="en-US" b="1" dirty="0">
                <a:effectLst>
                  <a:outerShdw blurRad="38100" dist="38100" dir="2700000" algn="tl">
                    <a:srgbClr val="000000">
                      <a:alpha val="43137"/>
                    </a:srgbClr>
                  </a:outerShdw>
                </a:effectLst>
                <a:latin typeface="+mn-lt"/>
                <a:ea typeface="+mn-ea"/>
              </a:rPr>
              <a:t>填写</a:t>
            </a:r>
            <a:endParaRPr lang="zh-CN" altLang="en-US" b="1" dirty="0">
              <a:effectLst>
                <a:outerShdw blurRad="38100" dist="38100" dir="2700000" algn="tl">
                  <a:srgbClr val="000000">
                    <a:alpha val="43137"/>
                  </a:srgbClr>
                </a:outerShdw>
              </a:effectLst>
              <a:latin typeface="+mn-lt"/>
              <a:ea typeface="+mn-ea"/>
            </a:endParaRPr>
          </a:p>
        </p:txBody>
      </p:sp>
      <p:sp>
        <p:nvSpPr>
          <p:cNvPr id="20" name="文本框 19"/>
          <p:cNvSpPr txBox="1"/>
          <p:nvPr/>
        </p:nvSpPr>
        <p:spPr>
          <a:xfrm>
            <a:off x="9625013" y="1620838"/>
            <a:ext cx="1714500" cy="368300"/>
          </a:xfrm>
          <a:prstGeom prst="rect">
            <a:avLst/>
          </a:prstGeom>
          <a:noFill/>
        </p:spPr>
        <p:txBody>
          <a:bodyPr>
            <a:spAutoFit/>
          </a:bodyPr>
          <a:lstStyle/>
          <a:p>
            <a:pPr fontAlgn="auto">
              <a:spcBef>
                <a:spcPts val="0"/>
              </a:spcBef>
              <a:spcAft>
                <a:spcPts val="0"/>
              </a:spcAft>
              <a:defRPr/>
            </a:pPr>
            <a:r>
              <a:rPr lang="zh-CN" altLang="en-US" b="1" dirty="0">
                <a:effectLst>
                  <a:outerShdw blurRad="38100" dist="38100" dir="2700000" algn="tl">
                    <a:srgbClr val="000000">
                      <a:alpha val="43137"/>
                    </a:srgbClr>
                  </a:outerShdw>
                </a:effectLst>
                <a:latin typeface="+mn-lt"/>
                <a:ea typeface="+mn-ea"/>
              </a:rPr>
              <a:t>勾选</a:t>
            </a:r>
            <a:endParaRPr lang="zh-CN" altLang="en-US" b="1" dirty="0">
              <a:effectLst>
                <a:outerShdw blurRad="38100" dist="38100" dir="2700000" algn="tl">
                  <a:srgbClr val="000000">
                    <a:alpha val="43137"/>
                  </a:srgbClr>
                </a:outerShdw>
              </a:effectLst>
              <a:latin typeface="+mn-lt"/>
              <a:ea typeface="+mn-ea"/>
            </a:endParaRPr>
          </a:p>
        </p:txBody>
      </p:sp>
      <p:sp>
        <p:nvSpPr>
          <p:cNvPr id="30740" name="矩形 20"/>
          <p:cNvSpPr>
            <a:spLocks noChangeArrowheads="1"/>
          </p:cNvSpPr>
          <p:nvPr/>
        </p:nvSpPr>
        <p:spPr bwMode="auto">
          <a:xfrm>
            <a:off x="1558925" y="260350"/>
            <a:ext cx="1620838"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a:ea typeface="微软雅黑"/>
                <a:cs typeface="微软雅黑"/>
              </a:rPr>
              <a:t>学生表单</a:t>
            </a:r>
          </a:p>
        </p:txBody>
      </p:sp>
      <p:sp>
        <p:nvSpPr>
          <p:cNvPr id="30741" name="矩形 21"/>
          <p:cNvSpPr>
            <a:spLocks noChangeArrowheads="1"/>
          </p:cNvSpPr>
          <p:nvPr/>
        </p:nvSpPr>
        <p:spPr bwMode="auto">
          <a:xfrm>
            <a:off x="322263" y="6184900"/>
            <a:ext cx="11618912" cy="646113"/>
          </a:xfrm>
          <a:prstGeom prst="rect">
            <a:avLst/>
          </a:prstGeom>
          <a:noFill/>
          <a:ln w="9525">
            <a:noFill/>
            <a:miter lim="800000"/>
            <a:headEnd/>
            <a:tailEnd/>
          </a:ln>
        </p:spPr>
        <p:txBody>
          <a:bodyPr>
            <a:spAutoFit/>
          </a:bodyPr>
          <a:lstStyle/>
          <a:p>
            <a:r>
              <a:rPr lang="zh-CN" altLang="en-US">
                <a:latin typeface="Calibri" pitchFamily="34" charset="0"/>
              </a:rPr>
              <a:t>包括基本情况，主要成长结果记录（包括思想水平、学业水平、身心健康、艺术素养和社会实践），个人事实材料及其他材料的上传</a:t>
            </a: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矩形 1"/>
          <p:cNvSpPr>
            <a:spLocks noChangeArrowheads="1"/>
          </p:cNvSpPr>
          <p:nvPr/>
        </p:nvSpPr>
        <p:spPr bwMode="auto">
          <a:xfrm>
            <a:off x="1558925" y="260350"/>
            <a:ext cx="1620838"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a:ea typeface="微软雅黑"/>
                <a:cs typeface="微软雅黑"/>
              </a:rPr>
              <a:t>数据读取</a:t>
            </a:r>
          </a:p>
        </p:txBody>
      </p:sp>
      <p:sp>
        <p:nvSpPr>
          <p:cNvPr id="3" name="矩形 2"/>
          <p:cNvSpPr/>
          <p:nvPr/>
        </p:nvSpPr>
        <p:spPr>
          <a:xfrm>
            <a:off x="371475" y="1370013"/>
            <a:ext cx="11310938" cy="4586287"/>
          </a:xfrm>
          <a:prstGeom prst="rect">
            <a:avLst/>
          </a:prstGeom>
        </p:spPr>
        <p:txBody>
          <a:bodyPr>
            <a:spAutoFit/>
          </a:bodyPr>
          <a:lstStyle/>
          <a:p>
            <a:pPr fontAlgn="auto">
              <a:spcBef>
                <a:spcPts val="0"/>
              </a:spcBef>
              <a:spcAft>
                <a:spcPts val="0"/>
              </a:spcAft>
              <a:defRPr/>
            </a:pPr>
            <a:r>
              <a:rPr lang="en-US" altLang="zh-CN" sz="2400" dirty="0">
                <a:latin typeface="+mn-ea"/>
                <a:ea typeface="+mn-ea"/>
              </a:rPr>
              <a:t>1</a:t>
            </a:r>
            <a:r>
              <a:rPr lang="zh-CN" altLang="en-US" sz="2400" dirty="0">
                <a:latin typeface="+mn-ea"/>
                <a:ea typeface="+mn-ea"/>
              </a:rPr>
              <a:t>、国家课程学习：该部分的数据读取来自</a:t>
            </a:r>
            <a:r>
              <a:rPr lang="en-US" altLang="en-US" sz="2400" dirty="0">
                <a:latin typeface="+mn-ea"/>
                <a:ea typeface="+mn-ea"/>
              </a:rPr>
              <a:t>“</a:t>
            </a:r>
            <a:r>
              <a:rPr lang="zh-CN" altLang="en-US" sz="2400" dirty="0">
                <a:latin typeface="+mn-ea"/>
                <a:ea typeface="+mn-ea"/>
              </a:rPr>
              <a:t>湖北省高中新课程学分管理系统</a:t>
            </a:r>
            <a:r>
              <a:rPr lang="en-US" altLang="en-US" sz="2400" dirty="0">
                <a:latin typeface="+mn-ea"/>
                <a:ea typeface="+mn-ea"/>
              </a:rPr>
              <a:t>”</a:t>
            </a:r>
            <a:r>
              <a:rPr lang="zh-CN" altLang="en-US" sz="2400" dirty="0">
                <a:latin typeface="+mn-ea"/>
                <a:ea typeface="+mn-ea"/>
              </a:rPr>
              <a:t>。</a:t>
            </a:r>
            <a:endParaRPr lang="en-US" altLang="zh-CN" sz="2400" dirty="0">
              <a:latin typeface="+mn-ea"/>
              <a:ea typeface="+mn-ea"/>
            </a:endParaRPr>
          </a:p>
          <a:p>
            <a:pPr fontAlgn="auto">
              <a:spcBef>
                <a:spcPts val="0"/>
              </a:spcBef>
              <a:spcAft>
                <a:spcPts val="0"/>
              </a:spcAft>
              <a:defRPr/>
            </a:pPr>
            <a:endParaRPr lang="en-US" altLang="zh-CN" sz="2400" dirty="0">
              <a:latin typeface="+mn-ea"/>
              <a:ea typeface="+mn-ea"/>
            </a:endParaRPr>
          </a:p>
          <a:p>
            <a:pPr fontAlgn="auto">
              <a:spcBef>
                <a:spcPts val="0"/>
              </a:spcBef>
              <a:spcAft>
                <a:spcPts val="0"/>
              </a:spcAft>
              <a:defRPr/>
            </a:pPr>
            <a:r>
              <a:rPr lang="en-US" altLang="zh-CN" sz="2400" dirty="0">
                <a:latin typeface="+mn-ea"/>
                <a:ea typeface="+mn-ea"/>
              </a:rPr>
              <a:t>2</a:t>
            </a:r>
            <a:r>
              <a:rPr lang="zh-CN" altLang="en-US" sz="2400" dirty="0">
                <a:latin typeface="+mn-ea"/>
                <a:ea typeface="+mn-ea"/>
              </a:rPr>
              <a:t>、</a:t>
            </a:r>
            <a:r>
              <a:rPr lang="zh-CN" altLang="en-US" sz="2400" b="1" dirty="0">
                <a:latin typeface="+mn-ea"/>
                <a:ea typeface="+mn-ea"/>
              </a:rPr>
              <a:t>地方（校本）课程学习</a:t>
            </a:r>
            <a:r>
              <a:rPr lang="zh-CN" altLang="en-US" sz="2400" dirty="0">
                <a:latin typeface="+mn-ea"/>
                <a:ea typeface="+mn-ea"/>
              </a:rPr>
              <a:t>：该部分的数据读取来自</a:t>
            </a:r>
            <a:r>
              <a:rPr lang="en-US" altLang="en-US" sz="2400" dirty="0">
                <a:latin typeface="+mn-ea"/>
                <a:ea typeface="+mn-ea"/>
              </a:rPr>
              <a:t>“</a:t>
            </a:r>
            <a:r>
              <a:rPr lang="zh-CN" altLang="en-US" sz="2400" dirty="0">
                <a:latin typeface="+mn-ea"/>
                <a:ea typeface="+mn-ea"/>
              </a:rPr>
              <a:t>湖北省高中新课程学分管理系统</a:t>
            </a:r>
            <a:r>
              <a:rPr lang="en-US" altLang="en-US" sz="2400" dirty="0">
                <a:latin typeface="+mn-ea"/>
                <a:ea typeface="+mn-ea"/>
              </a:rPr>
              <a:t>”</a:t>
            </a:r>
            <a:r>
              <a:rPr lang="zh-CN" altLang="en-US" sz="2400" dirty="0">
                <a:latin typeface="+mn-ea"/>
                <a:ea typeface="+mn-ea"/>
              </a:rPr>
              <a:t>选修</a:t>
            </a:r>
            <a:r>
              <a:rPr lang="en-US" altLang="en-US" sz="2400" dirty="0">
                <a:latin typeface="+mn-ea"/>
                <a:ea typeface="+mn-ea"/>
              </a:rPr>
              <a:t>II</a:t>
            </a:r>
            <a:r>
              <a:rPr lang="zh-CN" altLang="en-US" sz="2400" dirty="0">
                <a:latin typeface="+mn-ea"/>
                <a:ea typeface="+mn-ea"/>
              </a:rPr>
              <a:t>模块学分。</a:t>
            </a:r>
            <a:endParaRPr lang="en-US" altLang="zh-CN" sz="2400" dirty="0">
              <a:latin typeface="+mn-ea"/>
              <a:ea typeface="+mn-ea"/>
            </a:endParaRPr>
          </a:p>
          <a:p>
            <a:pPr fontAlgn="auto">
              <a:spcBef>
                <a:spcPts val="0"/>
              </a:spcBef>
              <a:spcAft>
                <a:spcPts val="0"/>
              </a:spcAft>
              <a:defRPr/>
            </a:pPr>
            <a:endParaRPr lang="en-US" altLang="zh-CN" sz="2400" dirty="0">
              <a:latin typeface="+mn-ea"/>
              <a:ea typeface="+mn-ea"/>
            </a:endParaRPr>
          </a:p>
          <a:p>
            <a:pPr fontAlgn="auto">
              <a:spcBef>
                <a:spcPts val="0"/>
              </a:spcBef>
              <a:spcAft>
                <a:spcPts val="0"/>
              </a:spcAft>
              <a:defRPr/>
            </a:pPr>
            <a:r>
              <a:rPr lang="en-US" altLang="zh-CN" sz="2400" dirty="0">
                <a:latin typeface="+mn-ea"/>
                <a:ea typeface="+mn-ea"/>
              </a:rPr>
              <a:t>3</a:t>
            </a:r>
            <a:r>
              <a:rPr lang="zh-CN" altLang="en-US" sz="2400" dirty="0">
                <a:latin typeface="+mn-ea"/>
                <a:ea typeface="+mn-ea"/>
              </a:rPr>
              <a:t>、研究性学习：该栏目读取</a:t>
            </a:r>
            <a:r>
              <a:rPr lang="en-US" altLang="en-US" sz="2400" dirty="0">
                <a:latin typeface="+mn-ea"/>
                <a:ea typeface="+mn-ea"/>
              </a:rPr>
              <a:t>“</a:t>
            </a:r>
            <a:r>
              <a:rPr lang="zh-CN" altLang="en-US" sz="2400" dirty="0">
                <a:latin typeface="+mn-ea"/>
                <a:ea typeface="+mn-ea"/>
              </a:rPr>
              <a:t>综合实践活动课</a:t>
            </a:r>
            <a:r>
              <a:rPr lang="en-US" altLang="en-US" sz="2400" dirty="0">
                <a:latin typeface="+mn-ea"/>
                <a:ea typeface="+mn-ea"/>
              </a:rPr>
              <a:t>”</a:t>
            </a:r>
            <a:r>
              <a:rPr lang="zh-CN" altLang="en-US" sz="2400" dirty="0">
                <a:latin typeface="+mn-ea"/>
                <a:ea typeface="+mn-ea"/>
              </a:rPr>
              <a:t>当中的</a:t>
            </a:r>
            <a:r>
              <a:rPr lang="en-US" altLang="en-US" sz="2400" dirty="0">
                <a:latin typeface="+mn-ea"/>
                <a:ea typeface="+mn-ea"/>
              </a:rPr>
              <a:t>“</a:t>
            </a:r>
            <a:r>
              <a:rPr lang="zh-CN" altLang="en-US" sz="2400" dirty="0">
                <a:latin typeface="+mn-ea"/>
                <a:ea typeface="+mn-ea"/>
              </a:rPr>
              <a:t>研究性学习</a:t>
            </a:r>
            <a:r>
              <a:rPr lang="en-US" altLang="en-US" sz="2400" dirty="0">
                <a:latin typeface="+mn-ea"/>
                <a:ea typeface="+mn-ea"/>
              </a:rPr>
              <a:t>”</a:t>
            </a:r>
            <a:r>
              <a:rPr lang="zh-CN" altLang="en-US" sz="2400" dirty="0">
                <a:latin typeface="+mn-ea"/>
                <a:ea typeface="+mn-ea"/>
              </a:rPr>
              <a:t>修习情况。</a:t>
            </a:r>
            <a:endParaRPr lang="en-US" altLang="zh-CN" sz="2400" dirty="0">
              <a:latin typeface="+mn-ea"/>
              <a:ea typeface="+mn-ea"/>
            </a:endParaRPr>
          </a:p>
          <a:p>
            <a:pPr fontAlgn="auto">
              <a:spcBef>
                <a:spcPts val="0"/>
              </a:spcBef>
              <a:spcAft>
                <a:spcPts val="0"/>
              </a:spcAft>
              <a:defRPr/>
            </a:pPr>
            <a:endParaRPr lang="en-US" altLang="zh-CN" sz="2400" dirty="0">
              <a:latin typeface="+mn-ea"/>
              <a:ea typeface="+mn-ea"/>
            </a:endParaRPr>
          </a:p>
          <a:p>
            <a:pPr fontAlgn="auto">
              <a:spcBef>
                <a:spcPts val="0"/>
              </a:spcBef>
              <a:spcAft>
                <a:spcPts val="0"/>
              </a:spcAft>
              <a:defRPr/>
            </a:pPr>
            <a:r>
              <a:rPr lang="en-US" altLang="zh-CN" sz="2400" dirty="0">
                <a:latin typeface="+mn-ea"/>
                <a:ea typeface="+mn-ea"/>
              </a:rPr>
              <a:t>4</a:t>
            </a:r>
            <a:r>
              <a:rPr lang="zh-CN" altLang="en-US" sz="2400" dirty="0">
                <a:latin typeface="+mn-ea"/>
                <a:ea typeface="+mn-ea"/>
              </a:rPr>
              <a:t>、</a:t>
            </a:r>
            <a:r>
              <a:rPr lang="en-US" altLang="zh-CN" sz="2400" dirty="0">
                <a:latin typeface="+mn-ea"/>
                <a:ea typeface="+mn-ea"/>
              </a:rPr>
              <a:t> </a:t>
            </a:r>
            <a:r>
              <a:rPr lang="zh-CN" altLang="en-US" sz="2400" dirty="0">
                <a:latin typeface="+mn-ea"/>
                <a:ea typeface="+mn-ea"/>
              </a:rPr>
              <a:t>国家学生体质健康标准： 该部分的数据读取“湖北省普通高中学生成长档案袋管理平台</a:t>
            </a:r>
            <a:r>
              <a:rPr lang="en-US" altLang="en-US" sz="2400" dirty="0">
                <a:latin typeface="+mn-ea"/>
                <a:ea typeface="+mn-ea"/>
              </a:rPr>
              <a:t>”</a:t>
            </a:r>
            <a:r>
              <a:rPr lang="zh-CN" altLang="en-US" sz="2400" dirty="0">
                <a:latin typeface="+mn-ea"/>
                <a:ea typeface="+mn-ea"/>
              </a:rPr>
              <a:t>当中的</a:t>
            </a:r>
            <a:r>
              <a:rPr lang="en-US" altLang="en-US" sz="2400" dirty="0">
                <a:latin typeface="+mn-ea"/>
                <a:ea typeface="+mn-ea"/>
              </a:rPr>
              <a:t>“</a:t>
            </a:r>
            <a:r>
              <a:rPr lang="zh-CN" altLang="en-US" sz="2400" dirty="0">
                <a:latin typeface="+mn-ea"/>
                <a:ea typeface="+mn-ea"/>
              </a:rPr>
              <a:t>我的成长档案</a:t>
            </a:r>
            <a:r>
              <a:rPr lang="en-US" altLang="en-US" sz="2400" dirty="0">
                <a:latin typeface="+mn-ea"/>
                <a:ea typeface="+mn-ea"/>
              </a:rPr>
              <a:t>”</a:t>
            </a:r>
            <a:r>
              <a:rPr lang="zh-CN" altLang="en-US" sz="2400" dirty="0">
                <a:latin typeface="+mn-ea"/>
                <a:ea typeface="+mn-ea"/>
              </a:rPr>
              <a:t>当中</a:t>
            </a:r>
            <a:r>
              <a:rPr lang="zh-CN" altLang="en-US" sz="2400" dirty="0">
                <a:latin typeface="+mn-ea"/>
                <a:ea typeface="+mn-ea"/>
              </a:rPr>
              <a:t>的 “</a:t>
            </a:r>
            <a:r>
              <a:rPr lang="zh-CN" altLang="en-US" sz="2400" dirty="0">
                <a:latin typeface="+mn-ea"/>
                <a:ea typeface="+mn-ea"/>
              </a:rPr>
              <a:t>学生体质体能健康标准测试登记卡”</a:t>
            </a:r>
            <a:r>
              <a:rPr lang="zh-CN" altLang="en-US" sz="2400" dirty="0">
                <a:latin typeface="+mn-ea"/>
                <a:ea typeface="+mn-ea"/>
              </a:rPr>
              <a:t>。</a:t>
            </a:r>
            <a:endParaRPr lang="en-US" altLang="zh-CN" sz="2400" dirty="0">
              <a:latin typeface="+mn-ea"/>
              <a:ea typeface="+mn-ea"/>
            </a:endParaRPr>
          </a:p>
          <a:p>
            <a:pPr fontAlgn="auto">
              <a:spcBef>
                <a:spcPts val="0"/>
              </a:spcBef>
              <a:spcAft>
                <a:spcPts val="0"/>
              </a:spcAft>
              <a:defRPr/>
            </a:pPr>
            <a:endParaRPr lang="en-US" altLang="zh-CN" sz="2400" dirty="0">
              <a:latin typeface="+mn-ea"/>
              <a:ea typeface="+mn-ea"/>
            </a:endParaRPr>
          </a:p>
          <a:p>
            <a:pPr fontAlgn="auto">
              <a:spcBef>
                <a:spcPts val="0"/>
              </a:spcBef>
              <a:spcAft>
                <a:spcPts val="0"/>
              </a:spcAft>
              <a:defRPr/>
            </a:pPr>
            <a:r>
              <a:rPr lang="en-US" altLang="zh-CN" sz="2400" dirty="0">
                <a:latin typeface="+mn-ea"/>
                <a:ea typeface="+mn-ea"/>
              </a:rPr>
              <a:t>5</a:t>
            </a:r>
            <a:r>
              <a:rPr lang="zh-CN" altLang="en-US" sz="2400" dirty="0">
                <a:latin typeface="+mn-ea"/>
                <a:ea typeface="+mn-ea"/>
              </a:rPr>
              <a:t>、社会实践：该</a:t>
            </a:r>
            <a:r>
              <a:rPr lang="zh-CN" altLang="en-US" sz="2400" dirty="0">
                <a:latin typeface="+mn-ea"/>
                <a:ea typeface="+mn-ea"/>
              </a:rPr>
              <a:t>栏目读取</a:t>
            </a:r>
            <a:r>
              <a:rPr lang="en-US" altLang="zh-CN" sz="2400" dirty="0">
                <a:latin typeface="+mn-ea"/>
                <a:ea typeface="+mn-ea"/>
              </a:rPr>
              <a:t>“</a:t>
            </a:r>
            <a:r>
              <a:rPr lang="zh-CN" altLang="en-US" sz="2400" dirty="0">
                <a:latin typeface="+mn-ea"/>
                <a:ea typeface="+mn-ea"/>
              </a:rPr>
              <a:t>综合实践活动课</a:t>
            </a:r>
            <a:r>
              <a:rPr lang="en-US" altLang="zh-CN" sz="2400" dirty="0">
                <a:latin typeface="+mn-ea"/>
                <a:ea typeface="+mn-ea"/>
              </a:rPr>
              <a:t>”</a:t>
            </a:r>
            <a:r>
              <a:rPr lang="zh-CN" altLang="en-US" sz="2400" dirty="0">
                <a:latin typeface="+mn-ea"/>
                <a:ea typeface="+mn-ea"/>
              </a:rPr>
              <a:t>当中的</a:t>
            </a:r>
            <a:r>
              <a:rPr lang="en-US" altLang="zh-CN" sz="2400" dirty="0">
                <a:latin typeface="+mn-ea"/>
                <a:ea typeface="+mn-ea"/>
              </a:rPr>
              <a:t>“</a:t>
            </a:r>
            <a:r>
              <a:rPr lang="zh-CN" altLang="en-US" sz="2400" dirty="0">
                <a:latin typeface="+mn-ea"/>
                <a:ea typeface="+mn-ea"/>
              </a:rPr>
              <a:t>社会实践</a:t>
            </a:r>
            <a:r>
              <a:rPr lang="en-US" altLang="zh-CN" sz="2400" dirty="0">
                <a:latin typeface="+mn-ea"/>
                <a:ea typeface="+mn-ea"/>
              </a:rPr>
              <a:t>”</a:t>
            </a:r>
            <a:r>
              <a:rPr lang="zh-CN" altLang="en-US" sz="2400" dirty="0">
                <a:latin typeface="+mn-ea"/>
                <a:ea typeface="+mn-ea"/>
              </a:rPr>
              <a:t>修习情况</a:t>
            </a:r>
            <a:r>
              <a:rPr lang="zh-CN" altLang="en-US" sz="2400" dirty="0">
                <a:latin typeface="+mn-ea"/>
                <a:ea typeface="+mn-ea"/>
              </a:rPr>
              <a:t>。</a:t>
            </a:r>
            <a:endParaRPr lang="en-US" altLang="zh-CN" sz="2800" dirty="0">
              <a:latin typeface="+mn-ea"/>
              <a:ea typeface="+mn-ea"/>
            </a:endParaRPr>
          </a:p>
          <a:p>
            <a:pPr fontAlgn="auto">
              <a:spcBef>
                <a:spcPts val="0"/>
              </a:spcBef>
              <a:spcAft>
                <a:spcPts val="0"/>
              </a:spcAft>
              <a:defRPr/>
            </a:pPr>
            <a:endParaRPr lang="zh-CN" altLang="en-US" sz="2800" dirty="0">
              <a:latin typeface="华文楷体" panose="02010600040101010101" pitchFamily="2" charset="-122"/>
              <a:ea typeface="华文楷体" panose="02010600040101010101" pitchFamily="2" charset="-122"/>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矩形 2"/>
          <p:cNvSpPr>
            <a:spLocks noChangeArrowheads="1"/>
          </p:cNvSpPr>
          <p:nvPr/>
        </p:nvSpPr>
        <p:spPr bwMode="auto">
          <a:xfrm>
            <a:off x="1558925" y="260350"/>
            <a:ext cx="6886575" cy="523875"/>
          </a:xfrm>
          <a:prstGeom prst="rect">
            <a:avLst/>
          </a:prstGeom>
          <a:noFill/>
          <a:ln w="9525">
            <a:noFill/>
            <a:miter lim="800000"/>
            <a:headEnd/>
            <a:tailEnd/>
          </a:ln>
        </p:spPr>
        <p:txBody>
          <a:bodyPr wrap="none">
            <a:spAutoFit/>
          </a:bodyPr>
          <a:lstStyle/>
          <a:p>
            <a:r>
              <a:rPr lang="zh-CN" altLang="en-US" sz="2800" b="1">
                <a:solidFill>
                  <a:srgbClr val="FF0000"/>
                </a:solidFill>
                <a:latin typeface="微软雅黑"/>
                <a:ea typeface="微软雅黑"/>
                <a:cs typeface="微软雅黑"/>
              </a:rPr>
              <a:t>表单填写（举例：</a:t>
            </a:r>
            <a:r>
              <a:rPr lang="zh-CN" altLang="en-US" sz="2800" b="1">
                <a:solidFill>
                  <a:srgbClr val="FF0000"/>
                </a:solidFill>
                <a:latin typeface="微软雅黑"/>
                <a:ea typeface="微软雅黑"/>
                <a:cs typeface="微软雅黑"/>
                <a:hlinkClick r:id="rId2"/>
              </a:rPr>
              <a:t>思想品德</a:t>
            </a:r>
            <a:r>
              <a:rPr lang="zh-CN" altLang="en-US" sz="2800" b="1">
                <a:solidFill>
                  <a:srgbClr val="FF0000"/>
                </a:solidFill>
                <a:latin typeface="微软雅黑"/>
                <a:ea typeface="微软雅黑"/>
                <a:cs typeface="微软雅黑"/>
              </a:rPr>
              <a:t> </a:t>
            </a:r>
            <a:r>
              <a:rPr lang="en-US" altLang="zh-CN" sz="2800" b="1">
                <a:solidFill>
                  <a:srgbClr val="FF0000"/>
                </a:solidFill>
                <a:latin typeface="微软雅黑"/>
                <a:ea typeface="微软雅黑"/>
                <a:cs typeface="微软雅黑"/>
              </a:rPr>
              <a:t>&gt;</a:t>
            </a:r>
            <a:r>
              <a:rPr lang="zh-CN" altLang="en-US" sz="2800" b="1">
                <a:solidFill>
                  <a:srgbClr val="FF0000"/>
                </a:solidFill>
                <a:latin typeface="微软雅黑"/>
                <a:ea typeface="微软雅黑"/>
                <a:cs typeface="微软雅黑"/>
              </a:rPr>
              <a:t> 党团活动 ）</a:t>
            </a:r>
          </a:p>
        </p:txBody>
      </p:sp>
      <p:pic>
        <p:nvPicPr>
          <p:cNvPr id="32770" name="图片 5"/>
          <p:cNvPicPr>
            <a:picLocks noChangeAspect="1"/>
          </p:cNvPicPr>
          <p:nvPr/>
        </p:nvPicPr>
        <p:blipFill>
          <a:blip r:embed="rId3"/>
          <a:srcRect/>
          <a:stretch>
            <a:fillRect/>
          </a:stretch>
        </p:blipFill>
        <p:spPr bwMode="auto">
          <a:xfrm>
            <a:off x="112713" y="1841500"/>
            <a:ext cx="11899900" cy="2506663"/>
          </a:xfrm>
          <a:prstGeom prst="rect">
            <a:avLst/>
          </a:prstGeom>
          <a:noFill/>
          <a:ln w="9525">
            <a:noFill/>
            <a:miter lim="800000"/>
            <a:headEnd/>
            <a:tailEnd/>
          </a:ln>
        </p:spPr>
      </p:pic>
      <p:sp>
        <p:nvSpPr>
          <p:cNvPr id="32771" name="文本框 6"/>
          <p:cNvSpPr txBox="1">
            <a:spLocks noChangeArrowheads="1"/>
          </p:cNvSpPr>
          <p:nvPr/>
        </p:nvSpPr>
        <p:spPr bwMode="auto">
          <a:xfrm>
            <a:off x="112713" y="5405438"/>
            <a:ext cx="11899900" cy="831850"/>
          </a:xfrm>
          <a:prstGeom prst="rect">
            <a:avLst/>
          </a:prstGeom>
          <a:noFill/>
          <a:ln w="9525">
            <a:noFill/>
            <a:miter lim="800000"/>
            <a:headEnd/>
            <a:tailEnd/>
          </a:ln>
        </p:spPr>
        <p:txBody>
          <a:bodyPr>
            <a:spAutoFit/>
          </a:bodyPr>
          <a:lstStyle/>
          <a:p>
            <a:r>
              <a:rPr lang="zh-CN" altLang="en-US" sz="2400">
                <a:latin typeface="Calibri" pitchFamily="34" charset="0"/>
              </a:rPr>
              <a:t>       点击栏目左侧的思想品德里的“党团活动”，进入具体操作页面；点击页面中央位置的“点击此处，添加党团活动”</a:t>
            </a:r>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矩形 2"/>
          <p:cNvSpPr>
            <a:spLocks noChangeArrowheads="1"/>
          </p:cNvSpPr>
          <p:nvPr/>
        </p:nvSpPr>
        <p:spPr bwMode="auto">
          <a:xfrm>
            <a:off x="1558925" y="260350"/>
            <a:ext cx="6886575" cy="523875"/>
          </a:xfrm>
          <a:prstGeom prst="rect">
            <a:avLst/>
          </a:prstGeom>
          <a:noFill/>
          <a:ln w="9525">
            <a:noFill/>
            <a:miter lim="800000"/>
            <a:headEnd/>
            <a:tailEnd/>
          </a:ln>
        </p:spPr>
        <p:txBody>
          <a:bodyPr wrap="none">
            <a:spAutoFit/>
          </a:bodyPr>
          <a:lstStyle/>
          <a:p>
            <a:r>
              <a:rPr lang="zh-CN" altLang="en-US" sz="2800" b="1">
                <a:solidFill>
                  <a:srgbClr val="FF0000"/>
                </a:solidFill>
                <a:latin typeface="微软雅黑"/>
                <a:ea typeface="微软雅黑"/>
                <a:cs typeface="微软雅黑"/>
              </a:rPr>
              <a:t>表单填写（举例：</a:t>
            </a:r>
            <a:r>
              <a:rPr lang="zh-CN" altLang="en-US" sz="2800" b="1">
                <a:solidFill>
                  <a:srgbClr val="FF0000"/>
                </a:solidFill>
                <a:latin typeface="微软雅黑"/>
                <a:ea typeface="微软雅黑"/>
                <a:cs typeface="微软雅黑"/>
                <a:hlinkClick r:id="rId2"/>
              </a:rPr>
              <a:t>思想品德</a:t>
            </a:r>
            <a:r>
              <a:rPr lang="zh-CN" altLang="en-US" sz="2800" b="1">
                <a:solidFill>
                  <a:srgbClr val="FF0000"/>
                </a:solidFill>
                <a:latin typeface="微软雅黑"/>
                <a:ea typeface="微软雅黑"/>
                <a:cs typeface="微软雅黑"/>
              </a:rPr>
              <a:t> </a:t>
            </a:r>
            <a:r>
              <a:rPr lang="en-US" altLang="zh-CN" sz="2800" b="1">
                <a:solidFill>
                  <a:srgbClr val="FF0000"/>
                </a:solidFill>
                <a:latin typeface="微软雅黑"/>
                <a:ea typeface="微软雅黑"/>
                <a:cs typeface="微软雅黑"/>
              </a:rPr>
              <a:t>&gt;</a:t>
            </a:r>
            <a:r>
              <a:rPr lang="zh-CN" altLang="en-US" sz="2800" b="1">
                <a:solidFill>
                  <a:srgbClr val="FF0000"/>
                </a:solidFill>
                <a:latin typeface="微软雅黑"/>
                <a:ea typeface="微软雅黑"/>
                <a:cs typeface="微软雅黑"/>
              </a:rPr>
              <a:t> 党团活动 ）</a:t>
            </a:r>
          </a:p>
        </p:txBody>
      </p:sp>
      <p:pic>
        <p:nvPicPr>
          <p:cNvPr id="5" name="图片 4"/>
          <p:cNvPicPr>
            <a:picLocks noChangeAspect="1"/>
          </p:cNvPicPr>
          <p:nvPr/>
        </p:nvPicPr>
        <p:blipFill>
          <a:blip r:embed="rId3"/>
          <a:stretch>
            <a:fillRect/>
          </a:stretch>
        </p:blipFill>
        <p:spPr>
          <a:xfrm>
            <a:off x="8812213" y="1917700"/>
            <a:ext cx="3051175" cy="1017588"/>
          </a:xfrm>
          <a:prstGeom prst="rect">
            <a:avLst/>
          </a:prstGeom>
          <a:ln>
            <a:noFill/>
          </a:ln>
          <a:effectLst>
            <a:outerShdw blurRad="292100" dist="139700" dir="2700000" algn="tl" rotWithShape="0">
              <a:srgbClr val="333333">
                <a:alpha val="65000"/>
              </a:srgbClr>
            </a:outerShdw>
          </a:effectLst>
        </p:spPr>
      </p:pic>
      <p:sp>
        <p:nvSpPr>
          <p:cNvPr id="2" name="椭圆 1"/>
          <p:cNvSpPr/>
          <p:nvPr/>
        </p:nvSpPr>
        <p:spPr>
          <a:xfrm>
            <a:off x="3467100" y="6100763"/>
            <a:ext cx="736600" cy="688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1</a:t>
            </a:r>
            <a:endParaRPr lang="zh-CN" altLang="en-US" dirty="0"/>
          </a:p>
        </p:txBody>
      </p:sp>
      <p:sp>
        <p:nvSpPr>
          <p:cNvPr id="7" name="椭圆 6"/>
          <p:cNvSpPr/>
          <p:nvPr/>
        </p:nvSpPr>
        <p:spPr>
          <a:xfrm>
            <a:off x="9969500" y="1019175"/>
            <a:ext cx="736600" cy="688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2</a:t>
            </a:r>
            <a:endParaRPr lang="zh-CN" altLang="en-US" dirty="0"/>
          </a:p>
        </p:txBody>
      </p:sp>
      <p:cxnSp>
        <p:nvCxnSpPr>
          <p:cNvPr id="11" name="直接连接符 10"/>
          <p:cNvCxnSpPr/>
          <p:nvPr/>
        </p:nvCxnSpPr>
        <p:spPr>
          <a:xfrm>
            <a:off x="8580438" y="784225"/>
            <a:ext cx="0" cy="6073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585200" y="3468688"/>
            <a:ext cx="3633788" cy="0"/>
          </a:xfrm>
          <a:prstGeom prst="line">
            <a:avLst/>
          </a:prstGeom>
        </p:spPr>
        <p:style>
          <a:lnRef idx="1">
            <a:schemeClr val="accent1"/>
          </a:lnRef>
          <a:fillRef idx="0">
            <a:schemeClr val="accent1"/>
          </a:fillRef>
          <a:effectRef idx="0">
            <a:schemeClr val="accent1"/>
          </a:effectRef>
          <a:fontRef idx="minor">
            <a:schemeClr val="tx1"/>
          </a:fontRef>
        </p:style>
      </p:cxnSp>
      <p:sp>
        <p:nvSpPr>
          <p:cNvPr id="33799" name="文本框 14"/>
          <p:cNvSpPr txBox="1">
            <a:spLocks noChangeArrowheads="1"/>
          </p:cNvSpPr>
          <p:nvPr/>
        </p:nvSpPr>
        <p:spPr bwMode="auto">
          <a:xfrm>
            <a:off x="8812213" y="4392613"/>
            <a:ext cx="3238500" cy="1630362"/>
          </a:xfrm>
          <a:prstGeom prst="rect">
            <a:avLst/>
          </a:prstGeom>
          <a:noFill/>
          <a:ln w="9525">
            <a:noFill/>
            <a:miter lim="800000"/>
            <a:headEnd/>
            <a:tailEnd/>
          </a:ln>
        </p:spPr>
        <p:txBody>
          <a:bodyPr>
            <a:spAutoFit/>
          </a:bodyPr>
          <a:lstStyle/>
          <a:p>
            <a:r>
              <a:rPr lang="en-US" altLang="zh-CN" sz="2000">
                <a:latin typeface="Calibri" pitchFamily="34" charset="0"/>
              </a:rPr>
              <a:t>1</a:t>
            </a:r>
            <a:r>
              <a:rPr lang="zh-CN" altLang="en-US" sz="2000">
                <a:latin typeface="Calibri" pitchFamily="34" charset="0"/>
              </a:rPr>
              <a:t>、选择活动时间或次数</a:t>
            </a:r>
            <a:endParaRPr lang="en-US" altLang="zh-CN" sz="2000">
              <a:latin typeface="Calibri" pitchFamily="34" charset="0"/>
            </a:endParaRPr>
          </a:p>
          <a:p>
            <a:endParaRPr lang="en-US" altLang="zh-CN" sz="2000">
              <a:latin typeface="Calibri" pitchFamily="34" charset="0"/>
            </a:endParaRPr>
          </a:p>
          <a:p>
            <a:r>
              <a:rPr lang="en-US" altLang="zh-CN" sz="2000">
                <a:latin typeface="Calibri" pitchFamily="34" charset="0"/>
              </a:rPr>
              <a:t>2</a:t>
            </a:r>
            <a:r>
              <a:rPr lang="zh-CN" altLang="en-US" sz="2000">
                <a:latin typeface="Calibri" pitchFamily="34" charset="0"/>
              </a:rPr>
              <a:t>、填写活动内容</a:t>
            </a:r>
            <a:endParaRPr lang="en-US" altLang="zh-CN" sz="2000">
              <a:latin typeface="Calibri" pitchFamily="34" charset="0"/>
            </a:endParaRPr>
          </a:p>
          <a:p>
            <a:endParaRPr lang="en-US" altLang="zh-CN" sz="2000">
              <a:latin typeface="Calibri" pitchFamily="34" charset="0"/>
            </a:endParaRPr>
          </a:p>
          <a:p>
            <a:r>
              <a:rPr lang="en-US" altLang="zh-CN" sz="2000">
                <a:latin typeface="Calibri" pitchFamily="34" charset="0"/>
              </a:rPr>
              <a:t>3</a:t>
            </a:r>
            <a:r>
              <a:rPr lang="zh-CN" altLang="en-US" sz="2000">
                <a:latin typeface="Calibri" pitchFamily="34" charset="0"/>
              </a:rPr>
              <a:t>、选择审核老师</a:t>
            </a:r>
          </a:p>
        </p:txBody>
      </p:sp>
      <p:pic>
        <p:nvPicPr>
          <p:cNvPr id="6" name="图片 5"/>
          <p:cNvPicPr>
            <a:picLocks noChangeAspect="1"/>
          </p:cNvPicPr>
          <p:nvPr/>
        </p:nvPicPr>
        <p:blipFill>
          <a:blip r:embed="rId4" cstate="print"/>
          <a:stretch>
            <a:fillRect/>
          </a:stretch>
        </p:blipFill>
        <p:spPr>
          <a:xfrm>
            <a:off x="198865" y="1018404"/>
            <a:ext cx="8163964" cy="4348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矩形 1"/>
          <p:cNvSpPr>
            <a:spLocks noChangeArrowheads="1"/>
          </p:cNvSpPr>
          <p:nvPr/>
        </p:nvSpPr>
        <p:spPr bwMode="auto">
          <a:xfrm>
            <a:off x="1558925" y="260350"/>
            <a:ext cx="4494213"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a:ea typeface="微软雅黑"/>
                <a:cs typeface="微软雅黑"/>
              </a:rPr>
              <a:t>材料勾选（个人事实材料）</a:t>
            </a:r>
          </a:p>
        </p:txBody>
      </p:sp>
      <p:sp>
        <p:nvSpPr>
          <p:cNvPr id="34818" name="矩形 2"/>
          <p:cNvSpPr>
            <a:spLocks noChangeArrowheads="1"/>
          </p:cNvSpPr>
          <p:nvPr/>
        </p:nvSpPr>
        <p:spPr bwMode="auto">
          <a:xfrm>
            <a:off x="503238" y="784225"/>
            <a:ext cx="10806112" cy="954088"/>
          </a:xfrm>
          <a:prstGeom prst="rect">
            <a:avLst/>
          </a:prstGeom>
          <a:noFill/>
          <a:ln w="9525">
            <a:noFill/>
            <a:miter lim="800000"/>
            <a:headEnd/>
            <a:tailEnd/>
          </a:ln>
        </p:spPr>
        <p:txBody>
          <a:bodyPr>
            <a:spAutoFit/>
          </a:bodyPr>
          <a:lstStyle/>
          <a:p>
            <a:r>
              <a:rPr lang="en-US" altLang="zh-CN" sz="2800">
                <a:latin typeface="华文楷体"/>
                <a:ea typeface="华文楷体"/>
                <a:cs typeface="华文楷体"/>
              </a:rPr>
              <a:t>  </a:t>
            </a:r>
          </a:p>
          <a:p>
            <a:endParaRPr lang="en-US" altLang="zh-CN" sz="2800">
              <a:latin typeface="华文楷体"/>
              <a:ea typeface="华文楷体"/>
              <a:cs typeface="华文楷体"/>
            </a:endParaRPr>
          </a:p>
        </p:txBody>
      </p:sp>
      <p:sp>
        <p:nvSpPr>
          <p:cNvPr id="5" name="矩形 4"/>
          <p:cNvSpPr/>
          <p:nvPr/>
        </p:nvSpPr>
        <p:spPr>
          <a:xfrm>
            <a:off x="493713" y="5754688"/>
            <a:ext cx="10863262" cy="1016000"/>
          </a:xfrm>
          <a:prstGeom prst="rect">
            <a:avLst/>
          </a:prstGeom>
        </p:spPr>
        <p:txBody>
          <a:bodyPr>
            <a:spAutoFit/>
          </a:bodyPr>
          <a:lstStyle/>
          <a:p>
            <a:pPr indent="266700" algn="just" fontAlgn="auto">
              <a:lnSpc>
                <a:spcPct val="150000"/>
              </a:lnSpc>
              <a:spcBef>
                <a:spcPts val="0"/>
              </a:spcBef>
              <a:spcAft>
                <a:spcPts val="0"/>
              </a:spcAft>
              <a:defRPr/>
            </a:pPr>
            <a:r>
              <a:rPr lang="en-US" altLang="zh-CN" sz="1600" b="1" kern="100" dirty="0">
                <a:latin typeface="Times New Roman" panose="02020603050405020304" pitchFamily="18" charset="0"/>
                <a:ea typeface="+mn-ea"/>
              </a:rPr>
              <a:t>  </a:t>
            </a:r>
            <a:r>
              <a:rPr lang="zh-CN" altLang="zh-CN" sz="1200" b="1" kern="100" dirty="0">
                <a:latin typeface="+mn-ea"/>
                <a:ea typeface="+mn-ea"/>
              </a:rPr>
              <a:t>该</a:t>
            </a:r>
            <a:r>
              <a:rPr lang="zh-CN" altLang="zh-CN" sz="1200" b="1" kern="100" dirty="0">
                <a:latin typeface="+mn-ea"/>
                <a:ea typeface="+mn-ea"/>
              </a:rPr>
              <a:t>栏目为数据的选取，选取的是来自于学生填写或上传的（一）思想品德：</a:t>
            </a:r>
            <a:r>
              <a:rPr lang="en-US" altLang="zh-CN" sz="1200" b="1" kern="100" dirty="0">
                <a:latin typeface="+mn-ea"/>
                <a:ea typeface="+mn-ea"/>
              </a:rPr>
              <a:t>1</a:t>
            </a:r>
            <a:r>
              <a:rPr lang="zh-CN" altLang="zh-CN" sz="1200" b="1" kern="100" dirty="0">
                <a:latin typeface="+mn-ea"/>
                <a:ea typeface="+mn-ea"/>
              </a:rPr>
              <a:t>、党团活动；</a:t>
            </a:r>
            <a:r>
              <a:rPr lang="en-US" altLang="zh-CN" sz="1200" b="1" kern="100" dirty="0">
                <a:latin typeface="+mn-ea"/>
                <a:ea typeface="+mn-ea"/>
              </a:rPr>
              <a:t>2</a:t>
            </a:r>
            <a:r>
              <a:rPr lang="zh-CN" altLang="zh-CN" sz="1200" b="1" kern="100" dirty="0">
                <a:latin typeface="+mn-ea"/>
                <a:ea typeface="+mn-ea"/>
              </a:rPr>
              <a:t>、社团活动；</a:t>
            </a:r>
            <a:r>
              <a:rPr lang="en-US" altLang="zh-CN" sz="1200" b="1" kern="100" dirty="0">
                <a:latin typeface="+mn-ea"/>
                <a:ea typeface="+mn-ea"/>
              </a:rPr>
              <a:t>3</a:t>
            </a:r>
            <a:r>
              <a:rPr lang="zh-CN" altLang="zh-CN" sz="1200" b="1" kern="100" dirty="0">
                <a:latin typeface="+mn-ea"/>
                <a:ea typeface="+mn-ea"/>
              </a:rPr>
              <a:t>、公益活动与志愿服务。（二）学业水平：研究性学习。（三）身心健康：</a:t>
            </a:r>
            <a:r>
              <a:rPr lang="en-US" altLang="zh-CN" sz="1200" b="1" kern="100" dirty="0">
                <a:latin typeface="+mn-ea"/>
                <a:ea typeface="+mn-ea"/>
              </a:rPr>
              <a:t>2</a:t>
            </a:r>
            <a:r>
              <a:rPr lang="zh-CN" altLang="zh-CN" sz="1200" b="1" kern="100" dirty="0">
                <a:latin typeface="+mn-ea"/>
                <a:ea typeface="+mn-ea"/>
              </a:rPr>
              <a:t>、日常体育锻炼及参加体育活动情况当中（日常课余体育锻炼项目、时间；掌握较好的体育运动项目及效果；校外运动会、体育节等参与情况、其他）。</a:t>
            </a:r>
            <a:r>
              <a:rPr lang="en-US" altLang="zh-CN" sz="1200" b="1" kern="100" dirty="0">
                <a:latin typeface="+mn-ea"/>
                <a:ea typeface="+mn-ea"/>
              </a:rPr>
              <a:t>3</a:t>
            </a:r>
            <a:r>
              <a:rPr lang="zh-CN" altLang="zh-CN" sz="1200" b="1" kern="100" dirty="0">
                <a:latin typeface="+mn-ea"/>
                <a:ea typeface="+mn-ea"/>
              </a:rPr>
              <a:t>、其他有关情况（如应急处理方面等）。（四）艺术素养。（五）社会实践的数据。</a:t>
            </a:r>
          </a:p>
        </p:txBody>
      </p:sp>
      <p:pic>
        <p:nvPicPr>
          <p:cNvPr id="4098" name="Picture 2"/>
          <p:cNvPicPr>
            <a:picLocks noChangeAspect="1" noChangeArrowheads="1"/>
          </p:cNvPicPr>
          <p:nvPr/>
        </p:nvPicPr>
        <p:blipFill>
          <a:blip r:embed="rId2"/>
          <a:srcRect/>
          <a:stretch>
            <a:fillRect/>
          </a:stretch>
        </p:blipFill>
        <p:spPr bwMode="auto">
          <a:xfrm>
            <a:off x="666750" y="895350"/>
            <a:ext cx="10393363" cy="4740275"/>
          </a:xfrm>
          <a:prstGeom prst="rect">
            <a:avLst/>
          </a:prstGeom>
          <a:ln>
            <a:noFill/>
          </a:ln>
          <a:effectLst>
            <a:outerShdw blurRad="190500" algn="tl" rotWithShape="0">
              <a:srgbClr val="000000">
                <a:alpha val="70000"/>
              </a:srgbClr>
            </a:outerShdw>
          </a:effectLst>
        </p:spPr>
      </p:pic>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矩形 3"/>
          <p:cNvSpPr>
            <a:spLocks noChangeArrowheads="1"/>
          </p:cNvSpPr>
          <p:nvPr/>
        </p:nvSpPr>
        <p:spPr bwMode="auto">
          <a:xfrm>
            <a:off x="1558925" y="260350"/>
            <a:ext cx="1620838"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a:ea typeface="微软雅黑"/>
                <a:cs typeface="微软雅黑"/>
              </a:rPr>
              <a:t>教师审批</a:t>
            </a:r>
          </a:p>
        </p:txBody>
      </p:sp>
      <p:grpSp>
        <p:nvGrpSpPr>
          <p:cNvPr id="6" name="Group 6"/>
          <p:cNvGrpSpPr>
            <a:grpSpLocks/>
          </p:cNvGrpSpPr>
          <p:nvPr/>
        </p:nvGrpSpPr>
        <p:grpSpPr bwMode="auto">
          <a:xfrm>
            <a:off x="4208463" y="3173413"/>
            <a:ext cx="7440612" cy="3319462"/>
            <a:chOff x="0" y="0"/>
            <a:chExt cx="7570" cy="4692"/>
          </a:xfrm>
        </p:grpSpPr>
        <p:sp>
          <p:nvSpPr>
            <p:cNvPr id="35846" name="矩形 23"/>
            <p:cNvSpPr>
              <a:spLocks noChangeAspect="1" noChangeArrowheads="1"/>
            </p:cNvSpPr>
            <p:nvPr/>
          </p:nvSpPr>
          <p:spPr bwMode="auto">
            <a:xfrm>
              <a:off x="687" y="0"/>
              <a:ext cx="6883" cy="4692"/>
            </a:xfrm>
            <a:prstGeom prst="rect">
              <a:avLst/>
            </a:prstGeom>
            <a:noFill/>
            <a:ln w="9525">
              <a:solidFill>
                <a:srgbClr val="0883C8"/>
              </a:solidFill>
              <a:prstDash val="dash"/>
              <a:miter lim="800000"/>
              <a:headEnd/>
              <a:tailEnd/>
            </a:ln>
          </p:spPr>
          <p:txBody>
            <a:bodyPr anchor="ctr"/>
            <a:lstStyle/>
            <a:p>
              <a:pPr algn="ctr"/>
              <a:endParaRPr lang="zh-CN" altLang="zh-CN">
                <a:latin typeface="宋体" charset="-122"/>
                <a:sym typeface="宋体" charset="-122"/>
              </a:endParaRPr>
            </a:p>
          </p:txBody>
        </p:sp>
        <p:pic>
          <p:nvPicPr>
            <p:cNvPr id="35847" name="Picture 5"/>
            <p:cNvPicPr>
              <a:picLocks noChangeAspect="1" noChangeArrowheads="1"/>
            </p:cNvPicPr>
            <p:nvPr/>
          </p:nvPicPr>
          <p:blipFill>
            <a:blip r:embed="rId2"/>
            <a:srcRect/>
            <a:stretch>
              <a:fillRect/>
            </a:stretch>
          </p:blipFill>
          <p:spPr bwMode="auto">
            <a:xfrm>
              <a:off x="0" y="305"/>
              <a:ext cx="4422" cy="882"/>
            </a:xfrm>
            <a:prstGeom prst="rect">
              <a:avLst/>
            </a:prstGeom>
            <a:noFill/>
            <a:ln w="9525">
              <a:noFill/>
              <a:miter lim="800000"/>
              <a:headEnd/>
              <a:tailEnd/>
            </a:ln>
          </p:spPr>
        </p:pic>
        <p:sp>
          <p:nvSpPr>
            <p:cNvPr id="35848" name="Rectangle 17"/>
            <p:cNvSpPr>
              <a:spLocks noChangeArrowheads="1"/>
            </p:cNvSpPr>
            <p:nvPr/>
          </p:nvSpPr>
          <p:spPr bwMode="auto">
            <a:xfrm>
              <a:off x="865" y="352"/>
              <a:ext cx="3215" cy="624"/>
            </a:xfrm>
            <a:prstGeom prst="rect">
              <a:avLst/>
            </a:prstGeom>
            <a:noFill/>
            <a:ln w="9525">
              <a:noFill/>
              <a:miter lim="800000"/>
              <a:headEnd/>
              <a:tailEnd/>
            </a:ln>
          </p:spPr>
          <p:txBody>
            <a:bodyPr>
              <a:spAutoFit/>
            </a:bodyPr>
            <a:lstStyle/>
            <a:p>
              <a:pPr>
                <a:lnSpc>
                  <a:spcPct val="120000"/>
                </a:lnSpc>
              </a:pPr>
              <a:r>
                <a:rPr lang="zh-CN" altLang="en-US" b="1">
                  <a:solidFill>
                    <a:schemeClr val="bg1"/>
                  </a:solidFill>
                  <a:latin typeface="微软雅黑"/>
                  <a:ea typeface="微软雅黑"/>
                  <a:cs typeface="微软雅黑"/>
                </a:rPr>
                <a:t>提醒</a:t>
              </a:r>
            </a:p>
          </p:txBody>
        </p:sp>
        <p:sp>
          <p:nvSpPr>
            <p:cNvPr id="10" name="TextBox 26"/>
            <p:cNvSpPr>
              <a:spLocks noChangeArrowheads="1"/>
            </p:cNvSpPr>
            <p:nvPr/>
          </p:nvSpPr>
          <p:spPr bwMode="auto">
            <a:xfrm>
              <a:off x="862" y="1214"/>
              <a:ext cx="6543" cy="3090"/>
            </a:xfrm>
            <a:prstGeom prst="rect">
              <a:avLst/>
            </a:prstGeom>
            <a:noFill/>
            <a:ln>
              <a:noFill/>
            </a:ln>
            <a:effectLst/>
            <a:extLst>
              <a:ext uri="{909E8E84-426E-40DD-AFC4-6F175D3DCCD1}"/>
              <a:ext uri="{91240B29-F687-4F45-9708-019B960494DF}"/>
              <a:ext uri="{AF507438-7753-43E0-B8FC-AC1667EBCBE1}"/>
            </a:extLst>
          </p:spPr>
          <p:txBody>
            <a:bodyP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auto">
                <a:spcBef>
                  <a:spcPts val="0"/>
                </a:spcBef>
                <a:spcAft>
                  <a:spcPts val="0"/>
                </a:spcAft>
                <a:defRPr/>
              </a:pPr>
              <a:r>
                <a:rPr lang="en-US" altLang="zh-CN" sz="1600" dirty="0" smtClean="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rPr>
                <a:t>、教师审核的操作有“查看</a:t>
              </a:r>
              <a:r>
                <a:rPr lang="en-US" altLang="zh-CN" sz="16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rPr>
                <a:t>审批</a:t>
              </a:r>
              <a:r>
                <a:rPr lang="en-US" altLang="zh-CN" sz="16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rPr>
                <a:t>退回</a:t>
              </a:r>
              <a:r>
                <a:rPr lang="en-US" altLang="zh-CN" sz="16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sym typeface="微软雅黑" panose="020B0503020204020204" pitchFamily="34" charset="-122"/>
              </a:endParaRPr>
            </a:p>
            <a:p>
              <a:pPr fontAlgn="auto">
                <a:spcBef>
                  <a:spcPts val="0"/>
                </a:spcBef>
                <a:spcAft>
                  <a:spcPts val="0"/>
                </a:spcAft>
                <a:defRPr/>
              </a:pPr>
              <a:endPar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endParaRPr>
            </a:p>
            <a:p>
              <a:pPr fontAlgn="auto">
                <a:spcBef>
                  <a:spcPts val="0"/>
                </a:spcBef>
                <a:spcAft>
                  <a:spcPts val="0"/>
                </a:spcAft>
                <a:defRPr/>
              </a:pPr>
              <a:r>
                <a:rPr lang="en-US" altLang="zh-CN" sz="1600" dirty="0" smtClean="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rPr>
                <a:t>、如果教师点击操作</a:t>
              </a:r>
              <a:r>
                <a:rPr lang="en-US" altLang="zh-CN" sz="16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rPr>
                <a:t>退回</a:t>
              </a:r>
              <a:r>
                <a:rPr lang="en-US" altLang="zh-CN" sz="16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rPr>
                <a:t>，那么该生可以修改教师退回的信息，无法修改其他信息。（</a:t>
              </a:r>
              <a:r>
                <a:rPr lang="zh-CN" altLang="en-US" sz="1600" b="1"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教师改为仅可退回一次</a:t>
              </a:r>
              <a:r>
                <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sym typeface="微软雅黑" panose="020B0503020204020204" pitchFamily="34" charset="-122"/>
              </a:endParaRPr>
            </a:p>
            <a:p>
              <a:pPr fontAlgn="auto">
                <a:spcBef>
                  <a:spcPts val="0"/>
                </a:spcBef>
                <a:spcAft>
                  <a:spcPts val="0"/>
                </a:spcAft>
                <a:defRPr/>
              </a:pPr>
              <a:endParaRPr lang="en-US" altLang="zh-CN" sz="1600" dirty="0" smtClean="0">
                <a:latin typeface="微软雅黑" panose="020B0503020204020204" pitchFamily="34" charset="-122"/>
                <a:ea typeface="微软雅黑" panose="020B0503020204020204" pitchFamily="34" charset="-122"/>
                <a:sym typeface="微软雅黑" panose="020B0503020204020204" pitchFamily="34" charset="-122"/>
              </a:endParaRPr>
            </a:p>
            <a:p>
              <a:pPr fontAlgn="auto">
                <a:spcBef>
                  <a:spcPts val="0"/>
                </a:spcBef>
                <a:spcAft>
                  <a:spcPts val="0"/>
                </a:spcAft>
                <a:defRPr/>
              </a:pPr>
              <a:r>
                <a:rPr lang="en-US" altLang="zh-CN" sz="1600" dirty="0" smtClean="0">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rPr>
                <a:t>、教师可以通过查找学生姓名和学籍号，查询到该生提交的全部信息。</a:t>
              </a:r>
            </a:p>
            <a:p>
              <a:pPr indent="0" algn="just" fontAlgn="auto">
                <a:lnSpc>
                  <a:spcPct val="150000"/>
                </a:lnSpc>
                <a:spcBef>
                  <a:spcPts val="0"/>
                </a:spcBef>
                <a:spcAft>
                  <a:spcPts val="0"/>
                </a:spcAft>
                <a:defRPr/>
              </a:pPr>
              <a:endParaRPr lang="en-US" altLang="zh-CN" sz="16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5843" name="组合 11"/>
          <p:cNvGrpSpPr>
            <a:grpSpLocks/>
          </p:cNvGrpSpPr>
          <p:nvPr/>
        </p:nvGrpSpPr>
        <p:grpSpPr bwMode="auto">
          <a:xfrm>
            <a:off x="588963" y="836613"/>
            <a:ext cx="10629900" cy="2017712"/>
            <a:chOff x="589323" y="836146"/>
            <a:chExt cx="10629900" cy="2018569"/>
          </a:xfrm>
        </p:grpSpPr>
        <p:pic>
          <p:nvPicPr>
            <p:cNvPr id="35844" name="Picture 2"/>
            <p:cNvPicPr>
              <a:picLocks noChangeAspect="1" noChangeArrowheads="1"/>
            </p:cNvPicPr>
            <p:nvPr/>
          </p:nvPicPr>
          <p:blipFill>
            <a:blip r:embed="rId3"/>
            <a:srcRect/>
            <a:stretch>
              <a:fillRect/>
            </a:stretch>
          </p:blipFill>
          <p:spPr bwMode="auto">
            <a:xfrm>
              <a:off x="589323" y="836146"/>
              <a:ext cx="10629900" cy="1600200"/>
            </a:xfrm>
            <a:prstGeom prst="rect">
              <a:avLst/>
            </a:prstGeom>
            <a:noFill/>
            <a:ln w="9525">
              <a:noFill/>
              <a:miter lim="800000"/>
              <a:headEnd/>
              <a:tailEnd/>
            </a:ln>
          </p:spPr>
        </p:pic>
        <p:pic>
          <p:nvPicPr>
            <p:cNvPr id="35845" name="Picture 3"/>
            <p:cNvPicPr>
              <a:picLocks noChangeAspect="1" noChangeArrowheads="1"/>
            </p:cNvPicPr>
            <p:nvPr/>
          </p:nvPicPr>
          <p:blipFill>
            <a:blip r:embed="rId4"/>
            <a:srcRect/>
            <a:stretch>
              <a:fillRect/>
            </a:stretch>
          </p:blipFill>
          <p:spPr bwMode="auto">
            <a:xfrm>
              <a:off x="674416" y="2397515"/>
              <a:ext cx="10253779" cy="457200"/>
            </a:xfrm>
            <a:prstGeom prst="rect">
              <a:avLst/>
            </a:prstGeom>
            <a:noFill/>
            <a:ln w="9525">
              <a:noFill/>
              <a:miter lim="800000"/>
              <a:headEnd/>
              <a:tailEnd/>
            </a:ln>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矩形 2"/>
          <p:cNvSpPr>
            <a:spLocks noChangeArrowheads="1"/>
          </p:cNvSpPr>
          <p:nvPr/>
        </p:nvSpPr>
        <p:spPr bwMode="auto">
          <a:xfrm>
            <a:off x="1558925" y="260350"/>
            <a:ext cx="4135438"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a:ea typeface="微软雅黑"/>
                <a:cs typeface="微软雅黑"/>
              </a:rPr>
              <a:t>学生查看该学期评价情况</a:t>
            </a:r>
          </a:p>
        </p:txBody>
      </p:sp>
      <p:pic>
        <p:nvPicPr>
          <p:cNvPr id="1026" name="Picture 2"/>
          <p:cNvPicPr>
            <a:picLocks noChangeAspect="1" noChangeArrowheads="1"/>
          </p:cNvPicPr>
          <p:nvPr/>
        </p:nvPicPr>
        <p:blipFill>
          <a:blip r:embed="rId2"/>
          <a:srcRect/>
          <a:stretch>
            <a:fillRect/>
          </a:stretch>
        </p:blipFill>
        <p:spPr bwMode="auto">
          <a:xfrm>
            <a:off x="26988" y="825500"/>
            <a:ext cx="12118975" cy="5895975"/>
          </a:xfrm>
          <a:prstGeom prst="rect">
            <a:avLst/>
          </a:prstGeom>
          <a:ln>
            <a:noFill/>
          </a:ln>
          <a:effectLst>
            <a:outerShdw blurRad="190500" algn="tl" rotWithShape="0">
              <a:srgbClr val="000000">
                <a:alpha val="70000"/>
              </a:srgbClr>
            </a:outerShdw>
          </a:effectLst>
        </p:spPr>
      </p:pic>
      <p:sp>
        <p:nvSpPr>
          <p:cNvPr id="4" name="TextBox 3"/>
          <p:cNvSpPr txBox="1"/>
          <p:nvPr/>
        </p:nvSpPr>
        <p:spPr>
          <a:xfrm>
            <a:off x="2243138" y="3684588"/>
            <a:ext cx="6619875" cy="461962"/>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fontAlgn="auto">
              <a:spcBef>
                <a:spcPts val="0"/>
              </a:spcBef>
              <a:spcAft>
                <a:spcPts val="0"/>
              </a:spcAft>
              <a:defRPr/>
            </a:pPr>
            <a:r>
              <a:rPr lang="zh-CN" altLang="en-US" sz="2400" b="1" dirty="0">
                <a:solidFill>
                  <a:srgbClr val="00B0F0"/>
                </a:solidFill>
              </a:rPr>
              <a:t>注：学生查看该学期评价情况不完整截图。</a:t>
            </a:r>
            <a:endParaRPr lang="zh-CN" altLang="en-US" sz="2400" b="1" dirty="0">
              <a:solidFill>
                <a:srgbClr val="00B0F0"/>
              </a:solidFill>
            </a:endParaRPr>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斜纹 1"/>
          <p:cNvSpPr/>
          <p:nvPr/>
        </p:nvSpPr>
        <p:spPr bwMode="auto">
          <a:xfrm rot="5400000">
            <a:off x="10306050" y="0"/>
            <a:ext cx="1944688" cy="1868488"/>
          </a:xfrm>
          <a:prstGeom prst="diagStripe">
            <a:avLst/>
          </a:prstGeom>
          <a:solidFill>
            <a:schemeClr val="accent1"/>
          </a:solidFill>
          <a:ln>
            <a:noFill/>
          </a:ln>
          <a:effectLst/>
          <a:extLst>
            <a:ext uri="{91240B29-F687-4F45-9708-019B960494DF}"/>
            <a:ext uri="{AF507438-7753-43E0-B8FC-AC1667EBCBE1}"/>
          </a:extLst>
        </p:spPr>
        <p:txBody>
          <a:bodyPr/>
          <a:lstStyle/>
          <a:p>
            <a:pPr fontAlgn="auto">
              <a:spcBef>
                <a:spcPts val="0"/>
              </a:spcBef>
              <a:spcAft>
                <a:spcPts val="0"/>
              </a:spcAft>
              <a:defRPr/>
            </a:pPr>
            <a:endParaRPr lang="zh-CN" altLang="en-US">
              <a:latin typeface="+mn-lt"/>
              <a:ea typeface="+mn-ea"/>
            </a:endParaRPr>
          </a:p>
        </p:txBody>
      </p:sp>
      <p:sp>
        <p:nvSpPr>
          <p:cNvPr id="37890" name="矩形 3"/>
          <p:cNvSpPr>
            <a:spLocks noChangeArrowheads="1"/>
          </p:cNvSpPr>
          <p:nvPr/>
        </p:nvSpPr>
        <p:spPr bwMode="auto">
          <a:xfrm rot="2843339">
            <a:off x="10700544" y="467518"/>
            <a:ext cx="1620838"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a:ea typeface="微软雅黑"/>
                <a:cs typeface="微软雅黑"/>
              </a:rPr>
              <a:t>流程介绍</a:t>
            </a:r>
          </a:p>
        </p:txBody>
      </p:sp>
      <p:sp>
        <p:nvSpPr>
          <p:cNvPr id="37891" name="矩形 5"/>
          <p:cNvSpPr>
            <a:spLocks noChangeArrowheads="1"/>
          </p:cNvSpPr>
          <p:nvPr/>
        </p:nvSpPr>
        <p:spPr bwMode="auto">
          <a:xfrm>
            <a:off x="1558925" y="260350"/>
            <a:ext cx="2338388"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a:ea typeface="微软雅黑"/>
                <a:cs typeface="微软雅黑"/>
              </a:rPr>
              <a:t>材料公示举报</a:t>
            </a:r>
          </a:p>
        </p:txBody>
      </p:sp>
      <p:pic>
        <p:nvPicPr>
          <p:cNvPr id="5" name="图片 4"/>
          <p:cNvPicPr>
            <a:picLocks noChangeAspect="1"/>
          </p:cNvPicPr>
          <p:nvPr/>
        </p:nvPicPr>
        <p:blipFill>
          <a:blip r:embed="rId2"/>
          <a:stretch>
            <a:fillRect/>
          </a:stretch>
        </p:blipFill>
        <p:spPr>
          <a:xfrm>
            <a:off x="1271588" y="850900"/>
            <a:ext cx="9348787" cy="5842000"/>
          </a:xfrm>
          <a:prstGeom prst="rect">
            <a:avLst/>
          </a:prstGeom>
          <a:ln>
            <a:noFill/>
          </a:ln>
          <a:effectLst>
            <a:outerShdw blurRad="190500" algn="tl" rotWithShape="0">
              <a:srgbClr val="000000">
                <a:alpha val="70000"/>
              </a:srgbClr>
            </a:outerShdw>
          </a:effectLst>
        </p:spPr>
      </p:pic>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4246563" y="3502025"/>
            <a:ext cx="3871912" cy="11113"/>
          </a:xfrm>
          <a:prstGeom prst="line">
            <a:avLst/>
          </a:prstGeom>
          <a:ln w="12700">
            <a:solidFill>
              <a:srgbClr val="1AB5DD"/>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434" name="TextBox 16"/>
          <p:cNvSpPr txBox="1">
            <a:spLocks noChangeArrowheads="1"/>
          </p:cNvSpPr>
          <p:nvPr/>
        </p:nvSpPr>
        <p:spPr bwMode="auto">
          <a:xfrm>
            <a:off x="4683125" y="2684463"/>
            <a:ext cx="2647950" cy="831850"/>
          </a:xfrm>
          <a:prstGeom prst="rect">
            <a:avLst/>
          </a:prstGeom>
          <a:noFill/>
          <a:ln w="9525">
            <a:noFill/>
            <a:miter lim="800000"/>
            <a:headEnd/>
            <a:tailEnd/>
          </a:ln>
        </p:spPr>
        <p:txBody>
          <a:bodyPr wrap="none">
            <a:spAutoFit/>
          </a:bodyPr>
          <a:lstStyle/>
          <a:p>
            <a:r>
              <a:rPr lang="zh-CN" altLang="en-US" sz="4800" b="1">
                <a:solidFill>
                  <a:srgbClr val="1AB5DD"/>
                </a:solidFill>
                <a:latin typeface="微软雅黑"/>
                <a:ea typeface="微软雅黑"/>
                <a:cs typeface="微软雅黑"/>
              </a:rPr>
              <a:t>平台介绍</a:t>
            </a:r>
            <a:endParaRPr lang="zh-CN" altLang="zh-CN" sz="4800" b="1">
              <a:solidFill>
                <a:srgbClr val="1AB5DD"/>
              </a:solidFill>
              <a:latin typeface="微软雅黑"/>
              <a:ea typeface="微软雅黑"/>
              <a:cs typeface="微软雅黑"/>
            </a:endParaRPr>
          </a:p>
        </p:txBody>
      </p:sp>
      <p:sp>
        <p:nvSpPr>
          <p:cNvPr id="6" name="椭圆 5"/>
          <p:cNvSpPr/>
          <p:nvPr/>
        </p:nvSpPr>
        <p:spPr>
          <a:xfrm>
            <a:off x="3008313" y="2654300"/>
            <a:ext cx="1039812" cy="995363"/>
          </a:xfrm>
          <a:prstGeom prst="ellipse">
            <a:avLst/>
          </a:prstGeom>
          <a:solidFill>
            <a:srgbClr val="04AEDA"/>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4800" b="1" dirty="0">
                <a:latin typeface="微软雅黑" panose="020B0503020204020204" pitchFamily="34" charset="-122"/>
                <a:ea typeface="微软雅黑" panose="020B0503020204020204" pitchFamily="34" charset="-122"/>
              </a:rPr>
              <a:t>一</a:t>
            </a:r>
            <a:endParaRPr lang="zh-CN" altLang="en-US" sz="4800" b="1"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38138" y="857250"/>
            <a:ext cx="10206037" cy="2682875"/>
          </a:xfrm>
          <a:prstGeom prst="rect">
            <a:avLst/>
          </a:prstGeom>
          <a:ln>
            <a:noFill/>
          </a:ln>
          <a:effectLst>
            <a:outerShdw blurRad="190500" algn="tl" rotWithShape="0">
              <a:srgbClr val="000000">
                <a:alpha val="70000"/>
              </a:srgbClr>
            </a:outerShdw>
          </a:effectLst>
        </p:spPr>
      </p:pic>
      <p:sp>
        <p:nvSpPr>
          <p:cNvPr id="38914" name="文本框 2"/>
          <p:cNvSpPr txBox="1">
            <a:spLocks noChangeArrowheads="1"/>
          </p:cNvSpPr>
          <p:nvPr/>
        </p:nvSpPr>
        <p:spPr bwMode="auto">
          <a:xfrm>
            <a:off x="1493838" y="219075"/>
            <a:ext cx="9374187" cy="522288"/>
          </a:xfrm>
          <a:prstGeom prst="rect">
            <a:avLst/>
          </a:prstGeom>
          <a:noFill/>
          <a:ln w="9525">
            <a:noFill/>
            <a:miter lim="800000"/>
            <a:headEnd/>
            <a:tailEnd/>
          </a:ln>
        </p:spPr>
        <p:txBody>
          <a:bodyPr>
            <a:spAutoFit/>
          </a:bodyPr>
          <a:lstStyle/>
          <a:p>
            <a:r>
              <a:rPr lang="zh-CN" altLang="en-US" sz="2800" b="1">
                <a:solidFill>
                  <a:schemeClr val="bg1"/>
                </a:solidFill>
                <a:latin typeface="微软雅黑"/>
                <a:ea typeface="微软雅黑"/>
                <a:cs typeface="微软雅黑"/>
              </a:rPr>
              <a:t>学校根据工作时间安排，开启实名举报功能</a:t>
            </a:r>
          </a:p>
        </p:txBody>
      </p:sp>
      <p:pic>
        <p:nvPicPr>
          <p:cNvPr id="4098" name="Picture 2"/>
          <p:cNvPicPr>
            <a:picLocks noChangeAspect="1" noChangeArrowheads="1"/>
          </p:cNvPicPr>
          <p:nvPr/>
        </p:nvPicPr>
        <p:blipFill>
          <a:blip r:embed="rId3"/>
          <a:srcRect/>
          <a:stretch>
            <a:fillRect/>
          </a:stretch>
        </p:blipFill>
        <p:spPr bwMode="auto">
          <a:xfrm>
            <a:off x="4992688" y="3740150"/>
            <a:ext cx="6694487" cy="3041650"/>
          </a:xfrm>
          <a:prstGeom prst="rect">
            <a:avLst/>
          </a:prstGeom>
          <a:ln>
            <a:noFill/>
          </a:ln>
          <a:effectLst>
            <a:outerShdw blurRad="190500" algn="tl" rotWithShape="0">
              <a:srgbClr val="000000">
                <a:alpha val="70000"/>
              </a:srgbClr>
            </a:outerShdw>
          </a:effectLst>
        </p:spPr>
      </p:pic>
      <p:sp>
        <p:nvSpPr>
          <p:cNvPr id="5" name="椭圆 4"/>
          <p:cNvSpPr/>
          <p:nvPr/>
        </p:nvSpPr>
        <p:spPr>
          <a:xfrm>
            <a:off x="10698163" y="1709738"/>
            <a:ext cx="595312" cy="603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1</a:t>
            </a:r>
            <a:endParaRPr lang="zh-CN" altLang="en-US" dirty="0"/>
          </a:p>
        </p:txBody>
      </p:sp>
      <p:sp>
        <p:nvSpPr>
          <p:cNvPr id="6" name="椭圆 5"/>
          <p:cNvSpPr/>
          <p:nvPr/>
        </p:nvSpPr>
        <p:spPr>
          <a:xfrm>
            <a:off x="4217988" y="3724275"/>
            <a:ext cx="595312" cy="603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2</a:t>
            </a:r>
            <a:endParaRPr lang="zh-CN" altLang="en-US" dirty="0"/>
          </a:p>
        </p:txBody>
      </p:sp>
      <p:cxnSp>
        <p:nvCxnSpPr>
          <p:cNvPr id="7" name="直接连接符 6"/>
          <p:cNvCxnSpPr/>
          <p:nvPr/>
        </p:nvCxnSpPr>
        <p:spPr>
          <a:xfrm>
            <a:off x="0" y="3638550"/>
            <a:ext cx="12192000" cy="0"/>
          </a:xfrm>
          <a:prstGeom prst="line">
            <a:avLst/>
          </a:prstGeom>
          <a:ln>
            <a:prstDash val="lgDash"/>
          </a:ln>
        </p:spPr>
        <p:style>
          <a:lnRef idx="1">
            <a:schemeClr val="accent4"/>
          </a:lnRef>
          <a:fillRef idx="0">
            <a:schemeClr val="accent4"/>
          </a:fillRef>
          <a:effectRef idx="0">
            <a:schemeClr val="accent4"/>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文本框 4"/>
          <p:cNvSpPr txBox="1">
            <a:spLocks noChangeArrowheads="1"/>
          </p:cNvSpPr>
          <p:nvPr/>
        </p:nvSpPr>
        <p:spPr bwMode="auto">
          <a:xfrm>
            <a:off x="1517650" y="228600"/>
            <a:ext cx="9372600" cy="522288"/>
          </a:xfrm>
          <a:prstGeom prst="rect">
            <a:avLst/>
          </a:prstGeom>
          <a:noFill/>
          <a:ln w="9525">
            <a:noFill/>
            <a:miter lim="800000"/>
            <a:headEnd/>
            <a:tailEnd/>
          </a:ln>
        </p:spPr>
        <p:txBody>
          <a:bodyPr>
            <a:spAutoFit/>
          </a:bodyPr>
          <a:lstStyle/>
          <a:p>
            <a:r>
              <a:rPr lang="zh-CN" altLang="en-US" sz="2800" b="1">
                <a:solidFill>
                  <a:schemeClr val="bg1"/>
                </a:solidFill>
                <a:latin typeface="微软雅黑"/>
                <a:ea typeface="微软雅黑"/>
                <a:cs typeface="微软雅黑"/>
              </a:rPr>
              <a:t>对材料不实的学生，同学之间可实名举报</a:t>
            </a:r>
          </a:p>
        </p:txBody>
      </p:sp>
      <p:sp>
        <p:nvSpPr>
          <p:cNvPr id="6" name="椭圆 5"/>
          <p:cNvSpPr/>
          <p:nvPr/>
        </p:nvSpPr>
        <p:spPr>
          <a:xfrm>
            <a:off x="11237913" y="1709738"/>
            <a:ext cx="593725" cy="603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1</a:t>
            </a:r>
            <a:endParaRPr lang="zh-CN" altLang="en-US" dirty="0"/>
          </a:p>
        </p:txBody>
      </p:sp>
      <p:sp>
        <p:nvSpPr>
          <p:cNvPr id="7" name="椭圆 6"/>
          <p:cNvSpPr/>
          <p:nvPr/>
        </p:nvSpPr>
        <p:spPr>
          <a:xfrm>
            <a:off x="4856163" y="3101975"/>
            <a:ext cx="593725" cy="603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2</a:t>
            </a:r>
            <a:endParaRPr lang="zh-CN" altLang="en-US" dirty="0"/>
          </a:p>
        </p:txBody>
      </p:sp>
      <p:sp>
        <p:nvSpPr>
          <p:cNvPr id="8" name="椭圆 7"/>
          <p:cNvSpPr/>
          <p:nvPr/>
        </p:nvSpPr>
        <p:spPr>
          <a:xfrm>
            <a:off x="5711825" y="3086100"/>
            <a:ext cx="593725" cy="603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3</a:t>
            </a:r>
            <a:endParaRPr lang="zh-CN" altLang="en-US" dirty="0"/>
          </a:p>
        </p:txBody>
      </p:sp>
      <p:cxnSp>
        <p:nvCxnSpPr>
          <p:cNvPr id="10" name="直接连接符 9"/>
          <p:cNvCxnSpPr/>
          <p:nvPr/>
        </p:nvCxnSpPr>
        <p:spPr>
          <a:xfrm>
            <a:off x="0" y="3054350"/>
            <a:ext cx="12192000" cy="0"/>
          </a:xfrm>
          <a:prstGeom prst="line">
            <a:avLst/>
          </a:prstGeom>
          <a:ln>
            <a:prstDash val="lgDash"/>
          </a:ln>
        </p:spPr>
        <p:style>
          <a:lnRef idx="1">
            <a:schemeClr val="accent4"/>
          </a:lnRef>
          <a:fillRef idx="0">
            <a:schemeClr val="accent4"/>
          </a:fillRef>
          <a:effectRef idx="0">
            <a:schemeClr val="accent4"/>
          </a:effectRef>
          <a:fontRef idx="minor">
            <a:schemeClr val="tx1"/>
          </a:fontRef>
        </p:style>
      </p:cxnSp>
      <p:cxnSp>
        <p:nvCxnSpPr>
          <p:cNvPr id="13" name="直接连接符 12"/>
          <p:cNvCxnSpPr/>
          <p:nvPr/>
        </p:nvCxnSpPr>
        <p:spPr>
          <a:xfrm>
            <a:off x="5578475" y="3090863"/>
            <a:ext cx="0" cy="3757612"/>
          </a:xfrm>
          <a:prstGeom prst="line">
            <a:avLst/>
          </a:prstGeom>
          <a:ln>
            <a:prstDash val="dashDot"/>
          </a:ln>
        </p:spPr>
        <p:style>
          <a:lnRef idx="1">
            <a:schemeClr val="accent4"/>
          </a:lnRef>
          <a:fillRef idx="0">
            <a:schemeClr val="accent4"/>
          </a:fillRef>
          <a:effectRef idx="0">
            <a:schemeClr val="accent4"/>
          </a:effectRef>
          <a:fontRef idx="minor">
            <a:schemeClr val="tx1"/>
          </a:fontRef>
        </p:style>
      </p:cxnSp>
      <p:pic>
        <p:nvPicPr>
          <p:cNvPr id="11" name="图片 10"/>
          <p:cNvPicPr/>
          <p:nvPr/>
        </p:nvPicPr>
        <p:blipFill>
          <a:blip r:embed="rId3"/>
          <a:stretch>
            <a:fillRect/>
          </a:stretch>
        </p:blipFill>
        <p:spPr>
          <a:xfrm>
            <a:off x="6710363" y="3922713"/>
            <a:ext cx="4470400" cy="2640012"/>
          </a:xfrm>
          <a:prstGeom prst="rect">
            <a:avLst/>
          </a:prstGeom>
          <a:ln>
            <a:noFill/>
          </a:ln>
          <a:effectLst>
            <a:outerShdw blurRad="190500" algn="tl" rotWithShape="0">
              <a:srgbClr val="000000">
                <a:alpha val="70000"/>
              </a:srgbClr>
            </a:outerShdw>
          </a:effectLst>
        </p:spPr>
      </p:pic>
      <p:pic>
        <p:nvPicPr>
          <p:cNvPr id="12" name="图片 11"/>
          <p:cNvPicPr/>
          <p:nvPr/>
        </p:nvPicPr>
        <p:blipFill>
          <a:blip r:embed="rId4"/>
          <a:stretch>
            <a:fillRect/>
          </a:stretch>
        </p:blipFill>
        <p:spPr>
          <a:xfrm>
            <a:off x="103188" y="3430588"/>
            <a:ext cx="4652962" cy="3354387"/>
          </a:xfrm>
          <a:prstGeom prst="rect">
            <a:avLst/>
          </a:prstGeom>
          <a:ln>
            <a:noFill/>
          </a:ln>
          <a:effectLst>
            <a:outerShdw blurRad="190500" algn="tl" rotWithShape="0">
              <a:srgbClr val="000000">
                <a:alpha val="70000"/>
              </a:srgbClr>
            </a:outerShdw>
          </a:effectLst>
        </p:spPr>
      </p:pic>
      <p:pic>
        <p:nvPicPr>
          <p:cNvPr id="2" name="图片 1"/>
          <p:cNvPicPr>
            <a:picLocks noChangeAspect="1"/>
          </p:cNvPicPr>
          <p:nvPr/>
        </p:nvPicPr>
        <p:blipFill>
          <a:blip r:embed="rId5"/>
          <a:stretch>
            <a:fillRect/>
          </a:stretch>
        </p:blipFill>
        <p:spPr>
          <a:xfrm>
            <a:off x="198438" y="931863"/>
            <a:ext cx="10883900" cy="1957387"/>
          </a:xfrm>
          <a:prstGeom prst="rect">
            <a:avLst/>
          </a:prstGeom>
          <a:ln>
            <a:noFill/>
          </a:ln>
          <a:effectLst>
            <a:outerShdw blurRad="190500" algn="tl" rotWithShape="0">
              <a:srgbClr val="000000">
                <a:alpha val="70000"/>
              </a:srgbClr>
            </a:outerShdw>
          </a:effectLst>
        </p:spPr>
      </p:pic>
    </p:spTree>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15900" y="1371600"/>
            <a:ext cx="11753850" cy="1951038"/>
          </a:xfrm>
          <a:prstGeom prst="rect">
            <a:avLst/>
          </a:prstGeom>
          <a:ln>
            <a:noFill/>
          </a:ln>
          <a:effectLst>
            <a:outerShdw blurRad="190500" algn="tl" rotWithShape="0">
              <a:srgbClr val="000000">
                <a:alpha val="70000"/>
              </a:srgbClr>
            </a:outerShdw>
          </a:effectLst>
        </p:spPr>
      </p:pic>
      <p:sp>
        <p:nvSpPr>
          <p:cNvPr id="41986" name="文本框 4"/>
          <p:cNvSpPr txBox="1">
            <a:spLocks noChangeArrowheads="1"/>
          </p:cNvSpPr>
          <p:nvPr/>
        </p:nvSpPr>
        <p:spPr bwMode="auto">
          <a:xfrm>
            <a:off x="1517650" y="228600"/>
            <a:ext cx="2932113" cy="522288"/>
          </a:xfrm>
          <a:prstGeom prst="rect">
            <a:avLst/>
          </a:prstGeom>
          <a:noFill/>
          <a:ln w="9525">
            <a:noFill/>
            <a:miter lim="800000"/>
            <a:headEnd/>
            <a:tailEnd/>
          </a:ln>
        </p:spPr>
        <p:txBody>
          <a:bodyPr>
            <a:spAutoFit/>
          </a:bodyPr>
          <a:lstStyle/>
          <a:p>
            <a:r>
              <a:rPr lang="zh-CN" altLang="en-US" sz="2800" b="1">
                <a:solidFill>
                  <a:schemeClr val="bg1"/>
                </a:solidFill>
                <a:latin typeface="微软雅黑"/>
                <a:ea typeface="微软雅黑"/>
                <a:cs typeface="微软雅黑"/>
              </a:rPr>
              <a:t>实名举报撤销</a:t>
            </a:r>
          </a:p>
        </p:txBody>
      </p:sp>
      <p:grpSp>
        <p:nvGrpSpPr>
          <p:cNvPr id="4" name="Group 6"/>
          <p:cNvGrpSpPr>
            <a:grpSpLocks/>
          </p:cNvGrpSpPr>
          <p:nvPr/>
        </p:nvGrpSpPr>
        <p:grpSpPr bwMode="auto">
          <a:xfrm>
            <a:off x="1582738" y="3584575"/>
            <a:ext cx="8253412" cy="2470150"/>
            <a:chOff x="0" y="0"/>
            <a:chExt cx="7570" cy="4692"/>
          </a:xfrm>
        </p:grpSpPr>
        <p:sp>
          <p:nvSpPr>
            <p:cNvPr id="41988" name="矩形 23"/>
            <p:cNvSpPr>
              <a:spLocks noChangeAspect="1" noChangeArrowheads="1"/>
            </p:cNvSpPr>
            <p:nvPr/>
          </p:nvSpPr>
          <p:spPr bwMode="auto">
            <a:xfrm>
              <a:off x="687" y="0"/>
              <a:ext cx="6883" cy="4692"/>
            </a:xfrm>
            <a:prstGeom prst="rect">
              <a:avLst/>
            </a:prstGeom>
            <a:noFill/>
            <a:ln w="9525">
              <a:solidFill>
                <a:srgbClr val="0883C8"/>
              </a:solidFill>
              <a:prstDash val="dash"/>
              <a:miter lim="800000"/>
              <a:headEnd/>
              <a:tailEnd/>
            </a:ln>
          </p:spPr>
          <p:txBody>
            <a:bodyPr anchor="ctr"/>
            <a:lstStyle/>
            <a:p>
              <a:pPr algn="ctr"/>
              <a:endParaRPr lang="zh-CN" altLang="zh-CN">
                <a:latin typeface="宋体" charset="-122"/>
                <a:sym typeface="宋体" charset="-122"/>
              </a:endParaRPr>
            </a:p>
          </p:txBody>
        </p:sp>
        <p:pic>
          <p:nvPicPr>
            <p:cNvPr id="41989" name="Picture 5"/>
            <p:cNvPicPr>
              <a:picLocks noChangeAspect="1" noChangeArrowheads="1"/>
            </p:cNvPicPr>
            <p:nvPr/>
          </p:nvPicPr>
          <p:blipFill>
            <a:blip r:embed="rId3"/>
            <a:srcRect/>
            <a:stretch>
              <a:fillRect/>
            </a:stretch>
          </p:blipFill>
          <p:spPr bwMode="auto">
            <a:xfrm>
              <a:off x="0" y="305"/>
              <a:ext cx="4422" cy="882"/>
            </a:xfrm>
            <a:prstGeom prst="rect">
              <a:avLst/>
            </a:prstGeom>
            <a:noFill/>
            <a:ln w="9525">
              <a:noFill/>
              <a:miter lim="800000"/>
              <a:headEnd/>
              <a:tailEnd/>
            </a:ln>
          </p:spPr>
        </p:pic>
        <p:sp>
          <p:nvSpPr>
            <p:cNvPr id="41990" name="Rectangle 17"/>
            <p:cNvSpPr>
              <a:spLocks noChangeArrowheads="1"/>
            </p:cNvSpPr>
            <p:nvPr/>
          </p:nvSpPr>
          <p:spPr bwMode="auto">
            <a:xfrm>
              <a:off x="865" y="352"/>
              <a:ext cx="3215" cy="624"/>
            </a:xfrm>
            <a:prstGeom prst="rect">
              <a:avLst/>
            </a:prstGeom>
            <a:noFill/>
            <a:ln w="9525">
              <a:noFill/>
              <a:miter lim="800000"/>
              <a:headEnd/>
              <a:tailEnd/>
            </a:ln>
          </p:spPr>
          <p:txBody>
            <a:bodyPr>
              <a:spAutoFit/>
            </a:bodyPr>
            <a:lstStyle/>
            <a:p>
              <a:pPr>
                <a:lnSpc>
                  <a:spcPct val="120000"/>
                </a:lnSpc>
              </a:pPr>
              <a:r>
                <a:rPr lang="zh-CN" altLang="en-US" b="1">
                  <a:solidFill>
                    <a:schemeClr val="bg1"/>
                  </a:solidFill>
                  <a:latin typeface="微软雅黑"/>
                  <a:ea typeface="微软雅黑"/>
                  <a:cs typeface="微软雅黑"/>
                </a:rPr>
                <a:t>提醒</a:t>
              </a:r>
            </a:p>
          </p:txBody>
        </p:sp>
        <p:sp>
          <p:nvSpPr>
            <p:cNvPr id="41991" name="TextBox 26"/>
            <p:cNvSpPr>
              <a:spLocks noChangeArrowheads="1"/>
            </p:cNvSpPr>
            <p:nvPr/>
          </p:nvSpPr>
          <p:spPr bwMode="auto">
            <a:xfrm>
              <a:off x="862" y="1215"/>
              <a:ext cx="6543" cy="2980"/>
            </a:xfrm>
            <a:prstGeom prst="rect">
              <a:avLst/>
            </a:prstGeom>
            <a:noFill/>
            <a:ln w="9525">
              <a:noFill/>
              <a:miter lim="800000"/>
              <a:headEnd/>
              <a:tailEnd/>
            </a:ln>
          </p:spPr>
          <p:txBody>
            <a:bodyPr>
              <a:spAutoFit/>
            </a:bodyPr>
            <a:lstStyle/>
            <a:p>
              <a:pPr algn="just">
                <a:lnSpc>
                  <a:spcPct val="150000"/>
                </a:lnSpc>
              </a:pPr>
              <a:r>
                <a:rPr lang="zh-CN" altLang="en-US" sz="1600" b="1">
                  <a:latin typeface="微软雅黑"/>
                  <a:ea typeface="微软雅黑"/>
                  <a:cs typeface="微软雅黑"/>
                  <a:sym typeface="微软雅黑"/>
                </a:rPr>
                <a:t>学生在提交实名举报后，教师审核前，可以进行撤销实名举报操作。</a:t>
              </a:r>
              <a:endParaRPr lang="en-US" altLang="zh-CN" sz="1600" b="1">
                <a:latin typeface="微软雅黑"/>
                <a:ea typeface="微软雅黑"/>
                <a:cs typeface="微软雅黑"/>
                <a:sym typeface="微软雅黑"/>
              </a:endParaRPr>
            </a:p>
            <a:p>
              <a:pPr algn="just">
                <a:lnSpc>
                  <a:spcPct val="150000"/>
                </a:lnSpc>
              </a:pPr>
              <a:endParaRPr lang="en-US" altLang="zh-CN" sz="1600" b="1">
                <a:latin typeface="微软雅黑"/>
                <a:ea typeface="微软雅黑"/>
                <a:cs typeface="微软雅黑"/>
                <a:sym typeface="微软雅黑"/>
              </a:endParaRPr>
            </a:p>
            <a:p>
              <a:pPr algn="just">
                <a:lnSpc>
                  <a:spcPct val="150000"/>
                </a:lnSpc>
              </a:pPr>
              <a:endParaRPr lang="en-US" altLang="zh-CN" sz="1600">
                <a:latin typeface="微软雅黑"/>
                <a:ea typeface="微软雅黑"/>
                <a:cs typeface="微软雅黑"/>
                <a:sym typeface="微软雅黑"/>
              </a:endParaRPr>
            </a:p>
            <a:p>
              <a:pPr algn="just">
                <a:lnSpc>
                  <a:spcPct val="150000"/>
                </a:lnSpc>
              </a:pPr>
              <a:endParaRPr lang="en-US" altLang="zh-CN" sz="1600">
                <a:latin typeface="微软雅黑"/>
                <a:ea typeface="微软雅黑"/>
                <a:cs typeface="微软雅黑"/>
                <a:sym typeface="微软雅黑"/>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文本框 4"/>
          <p:cNvSpPr txBox="1">
            <a:spLocks noChangeArrowheads="1"/>
          </p:cNvSpPr>
          <p:nvPr/>
        </p:nvSpPr>
        <p:spPr bwMode="auto">
          <a:xfrm>
            <a:off x="1517650" y="212725"/>
            <a:ext cx="3221038" cy="523875"/>
          </a:xfrm>
          <a:prstGeom prst="rect">
            <a:avLst/>
          </a:prstGeom>
          <a:noFill/>
          <a:ln w="9525">
            <a:noFill/>
            <a:miter lim="800000"/>
            <a:headEnd/>
            <a:tailEnd/>
          </a:ln>
        </p:spPr>
        <p:txBody>
          <a:bodyPr>
            <a:spAutoFit/>
          </a:bodyPr>
          <a:lstStyle/>
          <a:p>
            <a:r>
              <a:rPr lang="zh-CN" altLang="en-US" sz="2800" b="1">
                <a:solidFill>
                  <a:schemeClr val="bg1"/>
                </a:solidFill>
                <a:latin typeface="微软雅黑"/>
                <a:ea typeface="微软雅黑"/>
                <a:cs typeface="微软雅黑"/>
              </a:rPr>
              <a:t>教师审核举报材料</a:t>
            </a:r>
          </a:p>
        </p:txBody>
      </p:sp>
      <p:pic>
        <p:nvPicPr>
          <p:cNvPr id="2" name="图片 1"/>
          <p:cNvPicPr>
            <a:picLocks noChangeAspect="1"/>
          </p:cNvPicPr>
          <p:nvPr/>
        </p:nvPicPr>
        <p:blipFill>
          <a:blip r:embed="rId3"/>
          <a:stretch>
            <a:fillRect/>
          </a:stretch>
        </p:blipFill>
        <p:spPr>
          <a:xfrm>
            <a:off x="252413" y="963613"/>
            <a:ext cx="10887075" cy="2486025"/>
          </a:xfrm>
          <a:prstGeom prst="rect">
            <a:avLst/>
          </a:prstGeom>
          <a:ln>
            <a:noFill/>
          </a:ln>
          <a:effectLst>
            <a:outerShdw blurRad="190500" algn="tl" rotWithShape="0">
              <a:srgbClr val="000000">
                <a:alpha val="70000"/>
              </a:srgbClr>
            </a:outerShdw>
          </a:effectLst>
        </p:spPr>
      </p:pic>
      <p:pic>
        <p:nvPicPr>
          <p:cNvPr id="2050" name="Picture 2"/>
          <p:cNvPicPr>
            <a:picLocks noChangeAspect="1" noChangeArrowheads="1"/>
          </p:cNvPicPr>
          <p:nvPr/>
        </p:nvPicPr>
        <p:blipFill>
          <a:blip r:embed="rId4"/>
          <a:srcRect/>
          <a:stretch>
            <a:fillRect/>
          </a:stretch>
        </p:blipFill>
        <p:spPr bwMode="auto">
          <a:xfrm>
            <a:off x="5559425" y="3857625"/>
            <a:ext cx="6632575" cy="2706688"/>
          </a:xfrm>
          <a:prstGeom prst="rect">
            <a:avLst/>
          </a:prstGeom>
          <a:ln>
            <a:noFill/>
          </a:ln>
          <a:effectLst>
            <a:outerShdw blurRad="190500" algn="tl" rotWithShape="0">
              <a:srgbClr val="000000">
                <a:alpha val="70000"/>
              </a:srgbClr>
            </a:outerShdw>
          </a:effectLst>
        </p:spPr>
      </p:pic>
      <p:sp>
        <p:nvSpPr>
          <p:cNvPr id="6" name="椭圆 5"/>
          <p:cNvSpPr/>
          <p:nvPr/>
        </p:nvSpPr>
        <p:spPr>
          <a:xfrm>
            <a:off x="11237913" y="1709738"/>
            <a:ext cx="593725" cy="603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1</a:t>
            </a:r>
            <a:endParaRPr lang="zh-CN" altLang="en-US" dirty="0"/>
          </a:p>
        </p:txBody>
      </p:sp>
      <p:sp>
        <p:nvSpPr>
          <p:cNvPr id="7" name="椭圆 6"/>
          <p:cNvSpPr/>
          <p:nvPr/>
        </p:nvSpPr>
        <p:spPr>
          <a:xfrm>
            <a:off x="4770438" y="3908425"/>
            <a:ext cx="593725" cy="603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2</a:t>
            </a:r>
            <a:endParaRPr lang="zh-CN" altLang="en-US" dirty="0"/>
          </a:p>
        </p:txBody>
      </p:sp>
      <p:cxnSp>
        <p:nvCxnSpPr>
          <p:cNvPr id="8" name="直接连接符 7"/>
          <p:cNvCxnSpPr/>
          <p:nvPr/>
        </p:nvCxnSpPr>
        <p:spPr>
          <a:xfrm>
            <a:off x="0" y="3638550"/>
            <a:ext cx="12192000" cy="0"/>
          </a:xfrm>
          <a:prstGeom prst="line">
            <a:avLst/>
          </a:prstGeom>
          <a:ln>
            <a:prstDash val="lgDash"/>
          </a:ln>
        </p:spPr>
        <p:style>
          <a:lnRef idx="1">
            <a:schemeClr val="accent4"/>
          </a:lnRef>
          <a:fillRef idx="0">
            <a:schemeClr val="accent4"/>
          </a:fillRef>
          <a:effectRef idx="0">
            <a:schemeClr val="accent4"/>
          </a:effectRef>
          <a:fontRef idx="minor">
            <a:schemeClr val="tx1"/>
          </a:fontRef>
        </p:style>
      </p:cxnSp>
      <p:grpSp>
        <p:nvGrpSpPr>
          <p:cNvPr id="9" name="Group 6"/>
          <p:cNvGrpSpPr>
            <a:grpSpLocks/>
          </p:cNvGrpSpPr>
          <p:nvPr/>
        </p:nvGrpSpPr>
        <p:grpSpPr bwMode="auto">
          <a:xfrm>
            <a:off x="0" y="4041775"/>
            <a:ext cx="4365625" cy="2609850"/>
            <a:chOff x="0" y="0"/>
            <a:chExt cx="7570" cy="4692"/>
          </a:xfrm>
        </p:grpSpPr>
        <p:sp>
          <p:nvSpPr>
            <p:cNvPr id="43016" name="矩形 23"/>
            <p:cNvSpPr>
              <a:spLocks noChangeAspect="1" noChangeArrowheads="1"/>
            </p:cNvSpPr>
            <p:nvPr/>
          </p:nvSpPr>
          <p:spPr bwMode="auto">
            <a:xfrm>
              <a:off x="687" y="0"/>
              <a:ext cx="6883" cy="4692"/>
            </a:xfrm>
            <a:prstGeom prst="rect">
              <a:avLst/>
            </a:prstGeom>
            <a:noFill/>
            <a:ln w="9525">
              <a:solidFill>
                <a:srgbClr val="0883C8"/>
              </a:solidFill>
              <a:prstDash val="dash"/>
              <a:miter lim="800000"/>
              <a:headEnd/>
              <a:tailEnd/>
            </a:ln>
          </p:spPr>
          <p:txBody>
            <a:bodyPr anchor="ctr"/>
            <a:lstStyle/>
            <a:p>
              <a:pPr algn="ctr"/>
              <a:endParaRPr lang="zh-CN" altLang="zh-CN">
                <a:latin typeface="宋体" charset="-122"/>
                <a:sym typeface="宋体" charset="-122"/>
              </a:endParaRPr>
            </a:p>
          </p:txBody>
        </p:sp>
        <p:pic>
          <p:nvPicPr>
            <p:cNvPr id="43017" name="Picture 5"/>
            <p:cNvPicPr>
              <a:picLocks noChangeAspect="1" noChangeArrowheads="1"/>
            </p:cNvPicPr>
            <p:nvPr/>
          </p:nvPicPr>
          <p:blipFill>
            <a:blip r:embed="rId5"/>
            <a:srcRect/>
            <a:stretch>
              <a:fillRect/>
            </a:stretch>
          </p:blipFill>
          <p:spPr bwMode="auto">
            <a:xfrm>
              <a:off x="0" y="305"/>
              <a:ext cx="4422" cy="882"/>
            </a:xfrm>
            <a:prstGeom prst="rect">
              <a:avLst/>
            </a:prstGeom>
            <a:noFill/>
            <a:ln w="9525">
              <a:noFill/>
              <a:miter lim="800000"/>
              <a:headEnd/>
              <a:tailEnd/>
            </a:ln>
          </p:spPr>
        </p:pic>
        <p:sp>
          <p:nvSpPr>
            <p:cNvPr id="43018" name="Rectangle 17"/>
            <p:cNvSpPr>
              <a:spLocks noChangeArrowheads="1"/>
            </p:cNvSpPr>
            <p:nvPr/>
          </p:nvSpPr>
          <p:spPr bwMode="auto">
            <a:xfrm>
              <a:off x="865" y="352"/>
              <a:ext cx="3215" cy="624"/>
            </a:xfrm>
            <a:prstGeom prst="rect">
              <a:avLst/>
            </a:prstGeom>
            <a:noFill/>
            <a:ln w="9525">
              <a:noFill/>
              <a:miter lim="800000"/>
              <a:headEnd/>
              <a:tailEnd/>
            </a:ln>
          </p:spPr>
          <p:txBody>
            <a:bodyPr>
              <a:spAutoFit/>
            </a:bodyPr>
            <a:lstStyle/>
            <a:p>
              <a:pPr>
                <a:lnSpc>
                  <a:spcPct val="120000"/>
                </a:lnSpc>
              </a:pPr>
              <a:r>
                <a:rPr lang="zh-CN" altLang="en-US" b="1">
                  <a:solidFill>
                    <a:schemeClr val="bg1"/>
                  </a:solidFill>
                  <a:latin typeface="微软雅黑"/>
                  <a:ea typeface="微软雅黑"/>
                  <a:cs typeface="微软雅黑"/>
                </a:rPr>
                <a:t>提醒</a:t>
              </a:r>
            </a:p>
          </p:txBody>
        </p:sp>
        <p:sp>
          <p:nvSpPr>
            <p:cNvPr id="13" name="TextBox 26"/>
            <p:cNvSpPr>
              <a:spLocks noChangeArrowheads="1"/>
            </p:cNvSpPr>
            <p:nvPr/>
          </p:nvSpPr>
          <p:spPr bwMode="auto">
            <a:xfrm>
              <a:off x="862" y="1216"/>
              <a:ext cx="6543" cy="2155"/>
            </a:xfrm>
            <a:prstGeom prst="rect">
              <a:avLst/>
            </a:prstGeom>
            <a:noFill/>
            <a:ln>
              <a:noFill/>
            </a:ln>
            <a:effectLst/>
            <a:extLst>
              <a:ext uri="{909E8E84-426E-40DD-AFC4-6F175D3DCCD1}"/>
              <a:ext uri="{91240B29-F687-4F45-9708-019B960494DF}"/>
              <a:ext uri="{AF507438-7753-43E0-B8FC-AC1667EBCBE1}"/>
            </a:extLst>
          </p:spPr>
          <p:txBody>
            <a:bodyP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教师在规定时间范围内（提交日起</a:t>
              </a:r>
              <a:r>
                <a:rPr lang="en-US" altLang="zh-CN" sz="1600" b="1" dirty="0" smtClean="0">
                  <a:latin typeface="微软雅黑" panose="020B0503020204020204" pitchFamily="34" charset="-122"/>
                  <a:ea typeface="微软雅黑" panose="020B0503020204020204" pitchFamily="34" charset="-122"/>
                  <a:sym typeface="微软雅黑" panose="020B0503020204020204" pitchFamily="34" charset="-122"/>
                </a:rPr>
                <a:t>14</a:t>
              </a: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个自然日内）不审核，系统将自动默认举报属实。</a:t>
              </a:r>
            </a:p>
            <a:p>
              <a:pPr indent="0" algn="just" fontAlgn="auto">
                <a:lnSpc>
                  <a:spcPct val="150000"/>
                </a:lnSpc>
                <a:spcBef>
                  <a:spcPts val="0"/>
                </a:spcBef>
                <a:spcAft>
                  <a:spcPts val="0"/>
                </a:spcAft>
                <a:defRPr/>
              </a:pPr>
              <a:endParaRPr lang="en-US" altLang="zh-CN" sz="16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联系 1"/>
          <p:cNvSpPr/>
          <p:nvPr/>
        </p:nvSpPr>
        <p:spPr>
          <a:xfrm>
            <a:off x="2565400" y="2403475"/>
            <a:ext cx="1296988" cy="1296988"/>
          </a:xfrm>
          <a:prstGeom prst="flowChartConnector">
            <a:avLst/>
          </a:prstGeom>
          <a:solidFill>
            <a:srgbClr val="1C5C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800" dirty="0">
                <a:latin typeface="微软雅黑" panose="020B0503020204020204" pitchFamily="34" charset="-122"/>
                <a:ea typeface="微软雅黑" panose="020B0503020204020204" pitchFamily="34" charset="-122"/>
              </a:rPr>
              <a:t>2</a:t>
            </a:r>
            <a:endParaRPr lang="zh-CN" altLang="en-US" sz="4800" dirty="0">
              <a:latin typeface="微软雅黑" panose="020B0503020204020204" pitchFamily="34" charset="-122"/>
              <a:ea typeface="微软雅黑" panose="020B0503020204020204" pitchFamily="34" charset="-122"/>
            </a:endParaRPr>
          </a:p>
        </p:txBody>
      </p:sp>
      <p:sp>
        <p:nvSpPr>
          <p:cNvPr id="3" name="矩形 2"/>
          <p:cNvSpPr/>
          <p:nvPr/>
        </p:nvSpPr>
        <p:spPr>
          <a:xfrm>
            <a:off x="4294386" y="2803719"/>
            <a:ext cx="6340197" cy="707886"/>
          </a:xfrm>
          <a:prstGeom prst="rect">
            <a:avLst/>
          </a:prstGeom>
        </p:spPr>
        <p:txBody>
          <a:bodyPr wrap="none">
            <a:spAutoFit/>
          </a:bodyPr>
          <a:lstStyle/>
          <a:p>
            <a:pPr algn="ctr" fontAlgn="auto">
              <a:spcBef>
                <a:spcPts val="0"/>
              </a:spcBef>
              <a:spcAft>
                <a:spcPts val="0"/>
              </a:spcAft>
              <a:defRPr/>
            </a:pPr>
            <a:r>
              <a:rPr lang="zh-CN" altLang="en-US" sz="4000" b="1" dirty="0">
                <a:ln w="0">
                  <a:solidFill>
                    <a:schemeClr val="bg1"/>
                  </a:solidFill>
                </a:ln>
                <a:effectLst>
                  <a:outerShdw blurRad="38100" dist="38100" dir="2700000" algn="tl">
                    <a:srgbClr val="000000">
                      <a:alpha val="43137"/>
                    </a:srgbClr>
                  </a:outerShdw>
                  <a:reflection blurRad="6350" stA="53000" endA="300" endPos="35500" dir="5400000" sy="-90000" algn="bl" rotWithShape="0"/>
                </a:effectLst>
                <a:latin typeface="微软雅黑" panose="020B0503020204020204" pitchFamily="34" charset="-122"/>
                <a:ea typeface="微软雅黑" panose="020B0503020204020204" pitchFamily="34" charset="-122"/>
              </a:rPr>
              <a:t>毕业汇总形成学生最终档案</a:t>
            </a:r>
            <a:endParaRPr lang="zh-CN" altLang="en-US" sz="4000" b="1" dirty="0">
              <a:ln w="0">
                <a:solidFill>
                  <a:schemeClr val="bg1"/>
                </a:solidFill>
              </a:ln>
              <a:effectLst>
                <a:outerShdw blurRad="38100" dist="38100" dir="2700000" algn="tl">
                  <a:srgbClr val="000000">
                    <a:alpha val="43137"/>
                  </a:srgbClr>
                </a:outerShdw>
                <a:reflection blurRad="6350" stA="53000" endA="300" endPos="35500" dir="5400000" sy="-90000" algn="bl" rotWithShape="0"/>
              </a:effectLst>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斜纹 1"/>
          <p:cNvSpPr/>
          <p:nvPr/>
        </p:nvSpPr>
        <p:spPr bwMode="auto">
          <a:xfrm rot="5400000">
            <a:off x="10306050" y="0"/>
            <a:ext cx="1944688" cy="1868488"/>
          </a:xfrm>
          <a:prstGeom prst="diagStripe">
            <a:avLst/>
          </a:prstGeom>
          <a:solidFill>
            <a:schemeClr val="accent1"/>
          </a:solidFill>
          <a:ln>
            <a:noFill/>
          </a:ln>
          <a:effectLst/>
          <a:extLst>
            <a:ext uri="{91240B29-F687-4F45-9708-019B960494DF}"/>
            <a:ext uri="{AF507438-7753-43E0-B8FC-AC1667EBCBE1}"/>
          </a:extLst>
        </p:spPr>
        <p:txBody>
          <a:bodyPr/>
          <a:lstStyle/>
          <a:p>
            <a:pPr fontAlgn="auto">
              <a:spcBef>
                <a:spcPts val="0"/>
              </a:spcBef>
              <a:spcAft>
                <a:spcPts val="0"/>
              </a:spcAft>
              <a:defRPr/>
            </a:pPr>
            <a:endParaRPr lang="zh-CN" altLang="en-US">
              <a:latin typeface="+mn-lt"/>
              <a:ea typeface="+mn-ea"/>
            </a:endParaRPr>
          </a:p>
        </p:txBody>
      </p:sp>
      <p:sp>
        <p:nvSpPr>
          <p:cNvPr id="46082" name="矩形 3"/>
          <p:cNvSpPr>
            <a:spLocks noChangeArrowheads="1"/>
          </p:cNvSpPr>
          <p:nvPr/>
        </p:nvSpPr>
        <p:spPr bwMode="auto">
          <a:xfrm rot="2843339">
            <a:off x="10700544" y="467518"/>
            <a:ext cx="1620838"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a:ea typeface="微软雅黑"/>
                <a:cs typeface="微软雅黑"/>
              </a:rPr>
              <a:t>流程介绍</a:t>
            </a:r>
          </a:p>
        </p:txBody>
      </p:sp>
      <p:sp>
        <p:nvSpPr>
          <p:cNvPr id="6" name="矩形 5"/>
          <p:cNvSpPr/>
          <p:nvPr/>
        </p:nvSpPr>
        <p:spPr>
          <a:xfrm>
            <a:off x="1558704" y="260648"/>
            <a:ext cx="2339102" cy="523220"/>
          </a:xfrm>
          <a:prstGeom prst="rect">
            <a:avLst/>
          </a:prstGeom>
        </p:spPr>
        <p:txBody>
          <a:bodyPr wrap="none">
            <a:spAutoFit/>
          </a:bodyPr>
          <a:lstStyle/>
          <a:p>
            <a:pPr fontAlgn="auto">
              <a:spcBef>
                <a:spcPts val="0"/>
              </a:spcBef>
              <a:spcAft>
                <a:spcPts val="0"/>
              </a:spcAft>
              <a:defRPr/>
            </a:pP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毕业汇总流程</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a:srcRect/>
          <a:stretch>
            <a:fillRect/>
          </a:stretch>
        </p:blipFill>
        <p:spPr bwMode="auto">
          <a:xfrm>
            <a:off x="441325" y="1155700"/>
            <a:ext cx="11012488" cy="5299075"/>
          </a:xfrm>
          <a:prstGeom prst="rect">
            <a:avLst/>
          </a:prstGeom>
          <a:ln>
            <a:noFill/>
          </a:ln>
          <a:effectLst>
            <a:outerShdw blurRad="190500" algn="tl" rotWithShape="0">
              <a:srgbClr val="000000">
                <a:alpha val="70000"/>
              </a:srgbClr>
            </a:outerShdw>
          </a:effectLst>
        </p:spPr>
      </p:pic>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646113" y="931863"/>
            <a:ext cx="10915650" cy="3813175"/>
          </a:xfrm>
          <a:prstGeom prst="rect">
            <a:avLst/>
          </a:prstGeom>
          <a:ln>
            <a:noFill/>
          </a:ln>
          <a:effectLst>
            <a:outerShdw blurRad="190500" algn="tl" rotWithShape="0">
              <a:srgbClr val="000000">
                <a:alpha val="70000"/>
              </a:srgbClr>
            </a:outerShdw>
          </a:effectLst>
        </p:spPr>
      </p:pic>
      <p:sp>
        <p:nvSpPr>
          <p:cNvPr id="47106" name="矩形 2"/>
          <p:cNvSpPr>
            <a:spLocks noChangeArrowheads="1"/>
          </p:cNvSpPr>
          <p:nvPr/>
        </p:nvSpPr>
        <p:spPr bwMode="auto">
          <a:xfrm>
            <a:off x="1558925" y="260350"/>
            <a:ext cx="1620838"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a:ea typeface="微软雅黑"/>
                <a:cs typeface="微软雅黑"/>
              </a:rPr>
              <a:t>毕业汇总</a:t>
            </a:r>
          </a:p>
        </p:txBody>
      </p:sp>
      <p:sp>
        <p:nvSpPr>
          <p:cNvPr id="47107" name="矩形 3"/>
          <p:cNvSpPr>
            <a:spLocks noChangeArrowheads="1"/>
          </p:cNvSpPr>
          <p:nvPr/>
        </p:nvSpPr>
        <p:spPr bwMode="auto">
          <a:xfrm>
            <a:off x="782638" y="5181600"/>
            <a:ext cx="10523537" cy="338138"/>
          </a:xfrm>
          <a:prstGeom prst="rect">
            <a:avLst/>
          </a:prstGeom>
          <a:noFill/>
          <a:ln w="9525">
            <a:noFill/>
            <a:miter lim="800000"/>
            <a:headEnd/>
            <a:tailEnd/>
          </a:ln>
        </p:spPr>
        <p:txBody>
          <a:bodyPr>
            <a:spAutoFit/>
          </a:bodyPr>
          <a:lstStyle/>
          <a:p>
            <a:r>
              <a:rPr lang="zh-CN" altLang="en-US" sz="1600" b="1">
                <a:latin typeface="微软雅黑"/>
                <a:ea typeface="微软雅黑"/>
                <a:cs typeface="微软雅黑"/>
              </a:rPr>
              <a:t>小提醒：前六个学期记录表状态为已审批，汇总表才可进行填写操作；学生选取材料及填写自我陈述内容。</a:t>
            </a:r>
          </a:p>
        </p:txBody>
      </p:sp>
      <p:sp>
        <p:nvSpPr>
          <p:cNvPr id="5" name="椭圆 4"/>
          <p:cNvSpPr/>
          <p:nvPr/>
        </p:nvSpPr>
        <p:spPr>
          <a:xfrm>
            <a:off x="6950075" y="1362075"/>
            <a:ext cx="1252538" cy="2825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矩形 1"/>
          <p:cNvSpPr>
            <a:spLocks noChangeArrowheads="1"/>
          </p:cNvSpPr>
          <p:nvPr/>
        </p:nvSpPr>
        <p:spPr bwMode="auto">
          <a:xfrm>
            <a:off x="1558925" y="260350"/>
            <a:ext cx="2339975"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a:ea typeface="微软雅黑"/>
                <a:cs typeface="微软雅黑"/>
              </a:rPr>
              <a:t>学生勾选材料</a:t>
            </a:r>
          </a:p>
        </p:txBody>
      </p:sp>
      <p:pic>
        <p:nvPicPr>
          <p:cNvPr id="5122" name="Picture 2"/>
          <p:cNvPicPr>
            <a:picLocks noChangeAspect="1" noChangeArrowheads="1"/>
          </p:cNvPicPr>
          <p:nvPr/>
        </p:nvPicPr>
        <p:blipFill>
          <a:blip r:embed="rId2"/>
          <a:srcRect/>
          <a:stretch>
            <a:fillRect/>
          </a:stretch>
        </p:blipFill>
        <p:spPr bwMode="auto">
          <a:xfrm>
            <a:off x="492125" y="863600"/>
            <a:ext cx="10706100" cy="4867275"/>
          </a:xfrm>
          <a:prstGeom prst="rect">
            <a:avLst/>
          </a:prstGeom>
          <a:ln>
            <a:noFill/>
          </a:ln>
          <a:effectLst>
            <a:outerShdw blurRad="190500" algn="tl" rotWithShape="0">
              <a:srgbClr val="000000">
                <a:alpha val="70000"/>
              </a:srgbClr>
            </a:outerShdw>
          </a:effectLst>
        </p:spPr>
      </p:pic>
      <p:sp>
        <p:nvSpPr>
          <p:cNvPr id="7" name="矩形 6"/>
          <p:cNvSpPr/>
          <p:nvPr/>
        </p:nvSpPr>
        <p:spPr>
          <a:xfrm>
            <a:off x="493713" y="5754688"/>
            <a:ext cx="10863262" cy="923925"/>
          </a:xfrm>
          <a:prstGeom prst="rect">
            <a:avLst/>
          </a:prstGeom>
        </p:spPr>
        <p:txBody>
          <a:bodyPr>
            <a:spAutoFit/>
          </a:bodyPr>
          <a:lstStyle/>
          <a:p>
            <a:pPr indent="266700" algn="just" fontAlgn="auto">
              <a:lnSpc>
                <a:spcPct val="150000"/>
              </a:lnSpc>
              <a:spcBef>
                <a:spcPts val="0"/>
              </a:spcBef>
              <a:spcAft>
                <a:spcPts val="0"/>
              </a:spcAft>
              <a:defRPr/>
            </a:pPr>
            <a:r>
              <a:rPr lang="zh-CN" altLang="zh-CN" sz="1200" b="1" kern="100" dirty="0">
                <a:latin typeface="+mn-ea"/>
                <a:ea typeface="+mn-ea"/>
              </a:rPr>
              <a:t>选取</a:t>
            </a:r>
            <a:r>
              <a:rPr lang="zh-CN" altLang="en-US" sz="1200" b="1" kern="100" dirty="0">
                <a:latin typeface="+mn-ea"/>
                <a:ea typeface="+mn-ea"/>
              </a:rPr>
              <a:t>内容包括：</a:t>
            </a:r>
            <a:r>
              <a:rPr lang="zh-CN" altLang="zh-CN" sz="1200" b="1" kern="100" dirty="0">
                <a:latin typeface="+mn-ea"/>
                <a:ea typeface="+mn-ea"/>
              </a:rPr>
              <a:t>（</a:t>
            </a:r>
            <a:r>
              <a:rPr lang="zh-CN" altLang="zh-CN" sz="1200" b="1" kern="100" dirty="0">
                <a:latin typeface="+mn-ea"/>
                <a:ea typeface="+mn-ea"/>
              </a:rPr>
              <a:t>一）思想品德：</a:t>
            </a:r>
            <a:r>
              <a:rPr lang="en-US" altLang="zh-CN" sz="1200" b="1" kern="100" dirty="0">
                <a:latin typeface="+mn-ea"/>
                <a:ea typeface="+mn-ea"/>
              </a:rPr>
              <a:t>1</a:t>
            </a:r>
            <a:r>
              <a:rPr lang="zh-CN" altLang="zh-CN" sz="1200" b="1" kern="100" dirty="0">
                <a:latin typeface="+mn-ea"/>
                <a:ea typeface="+mn-ea"/>
              </a:rPr>
              <a:t>、党团活动；</a:t>
            </a:r>
            <a:r>
              <a:rPr lang="en-US" altLang="zh-CN" sz="1200" b="1" kern="100" dirty="0">
                <a:latin typeface="+mn-ea"/>
                <a:ea typeface="+mn-ea"/>
              </a:rPr>
              <a:t>2</a:t>
            </a:r>
            <a:r>
              <a:rPr lang="zh-CN" altLang="zh-CN" sz="1200" b="1" kern="100" dirty="0">
                <a:latin typeface="+mn-ea"/>
                <a:ea typeface="+mn-ea"/>
              </a:rPr>
              <a:t>、社团活动；</a:t>
            </a:r>
            <a:r>
              <a:rPr lang="en-US" altLang="zh-CN" sz="1200" b="1" kern="100" dirty="0">
                <a:latin typeface="+mn-ea"/>
                <a:ea typeface="+mn-ea"/>
              </a:rPr>
              <a:t>3</a:t>
            </a:r>
            <a:r>
              <a:rPr lang="zh-CN" altLang="zh-CN" sz="1200" b="1" kern="100" dirty="0">
                <a:latin typeface="+mn-ea"/>
                <a:ea typeface="+mn-ea"/>
              </a:rPr>
              <a:t>、公益活动与志愿服务。（二）学业水平：研究性学习。（三）身心健康：</a:t>
            </a:r>
            <a:r>
              <a:rPr lang="en-US" altLang="zh-CN" sz="1200" b="1" kern="100" dirty="0">
                <a:latin typeface="+mn-ea"/>
                <a:ea typeface="+mn-ea"/>
              </a:rPr>
              <a:t>2</a:t>
            </a:r>
            <a:r>
              <a:rPr lang="zh-CN" altLang="zh-CN" sz="1200" b="1" kern="100" dirty="0">
                <a:latin typeface="+mn-ea"/>
                <a:ea typeface="+mn-ea"/>
              </a:rPr>
              <a:t>、日常体育锻炼及参加体育活动情况当中（日常课余体育锻炼项目、时间；掌握较好的体育运动项目及效果；校外运动会、体育节等参与情况、其他）。</a:t>
            </a:r>
            <a:r>
              <a:rPr lang="en-US" altLang="zh-CN" sz="1200" b="1" kern="100" dirty="0">
                <a:latin typeface="+mn-ea"/>
                <a:ea typeface="+mn-ea"/>
              </a:rPr>
              <a:t>3</a:t>
            </a:r>
            <a:r>
              <a:rPr lang="zh-CN" altLang="zh-CN" sz="1200" b="1" kern="100" dirty="0">
                <a:latin typeface="+mn-ea"/>
                <a:ea typeface="+mn-ea"/>
              </a:rPr>
              <a:t>、其他有关情况（如应急处理方面等）。（四）艺术素养。（五）社会实践的数据。</a:t>
            </a:r>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矩形 1"/>
          <p:cNvSpPr>
            <a:spLocks noChangeArrowheads="1"/>
          </p:cNvSpPr>
          <p:nvPr/>
        </p:nvSpPr>
        <p:spPr bwMode="auto">
          <a:xfrm>
            <a:off x="1558925" y="260350"/>
            <a:ext cx="1620838"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a:ea typeface="微软雅黑"/>
                <a:cs typeface="微软雅黑"/>
              </a:rPr>
              <a:t>学生自述</a:t>
            </a:r>
          </a:p>
        </p:txBody>
      </p:sp>
      <p:pic>
        <p:nvPicPr>
          <p:cNvPr id="3074" name="Picture 2"/>
          <p:cNvPicPr>
            <a:picLocks noChangeAspect="1" noChangeArrowheads="1"/>
          </p:cNvPicPr>
          <p:nvPr/>
        </p:nvPicPr>
        <p:blipFill>
          <a:blip r:embed="rId2"/>
          <a:srcRect/>
          <a:stretch>
            <a:fillRect/>
          </a:stretch>
        </p:blipFill>
        <p:spPr bwMode="auto">
          <a:xfrm>
            <a:off x="481013" y="1371600"/>
            <a:ext cx="11080750" cy="3268663"/>
          </a:xfrm>
          <a:prstGeom prst="rect">
            <a:avLst/>
          </a:prstGeom>
          <a:ln>
            <a:noFill/>
          </a:ln>
          <a:effectLst>
            <a:outerShdw blurRad="190500" algn="tl" rotWithShape="0">
              <a:srgbClr val="000000">
                <a:alpha val="70000"/>
              </a:srgbClr>
            </a:outerShdw>
          </a:effectLst>
        </p:spPr>
      </p:pic>
      <p:sp>
        <p:nvSpPr>
          <p:cNvPr id="49155" name="TextBox 3"/>
          <p:cNvSpPr txBox="1">
            <a:spLocks noChangeArrowheads="1"/>
          </p:cNvSpPr>
          <p:nvPr/>
        </p:nvSpPr>
        <p:spPr bwMode="auto">
          <a:xfrm>
            <a:off x="738188" y="5029200"/>
            <a:ext cx="10131425" cy="369888"/>
          </a:xfrm>
          <a:prstGeom prst="rect">
            <a:avLst/>
          </a:prstGeom>
          <a:noFill/>
          <a:ln w="9525">
            <a:noFill/>
            <a:miter lim="800000"/>
            <a:headEnd/>
            <a:tailEnd/>
          </a:ln>
        </p:spPr>
        <p:txBody>
          <a:bodyPr>
            <a:spAutoFit/>
          </a:bodyPr>
          <a:lstStyle/>
          <a:p>
            <a:r>
              <a:rPr lang="zh-CN" altLang="en-US" b="1">
                <a:latin typeface="微软雅黑"/>
                <a:ea typeface="微软雅黑"/>
                <a:cs typeface="微软雅黑"/>
              </a:rPr>
              <a:t>学生自我陈述编辑框内填写相关内容，点击保存。保存后，学生可提交毕业汇总表。</a:t>
            </a:r>
          </a:p>
        </p:txBody>
      </p: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矩形 1"/>
          <p:cNvSpPr>
            <a:spLocks noChangeArrowheads="1"/>
          </p:cNvSpPr>
          <p:nvPr/>
        </p:nvSpPr>
        <p:spPr bwMode="auto">
          <a:xfrm>
            <a:off x="1558925" y="260350"/>
            <a:ext cx="3776663"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a:ea typeface="微软雅黑"/>
                <a:cs typeface="微软雅黑"/>
              </a:rPr>
              <a:t>教师评语（毕业汇总）</a:t>
            </a:r>
          </a:p>
        </p:txBody>
      </p:sp>
      <p:pic>
        <p:nvPicPr>
          <p:cNvPr id="1028" name="Picture 4"/>
          <p:cNvPicPr>
            <a:picLocks noChangeAspect="1" noChangeArrowheads="1"/>
          </p:cNvPicPr>
          <p:nvPr/>
        </p:nvPicPr>
        <p:blipFill>
          <a:blip r:embed="rId2"/>
          <a:srcRect/>
          <a:stretch>
            <a:fillRect/>
          </a:stretch>
        </p:blipFill>
        <p:spPr bwMode="auto">
          <a:xfrm>
            <a:off x="2084388" y="1128713"/>
            <a:ext cx="9272587" cy="2268537"/>
          </a:xfrm>
          <a:prstGeom prst="rect">
            <a:avLst/>
          </a:prstGeom>
          <a:ln>
            <a:noFill/>
          </a:ln>
          <a:effectLst>
            <a:outerShdw blurRad="190500" algn="tl" rotWithShape="0">
              <a:srgbClr val="000000">
                <a:alpha val="70000"/>
              </a:srgbClr>
            </a:outerShdw>
          </a:effectLst>
        </p:spPr>
      </p:pic>
      <p:pic>
        <p:nvPicPr>
          <p:cNvPr id="1029" name="Picture 5"/>
          <p:cNvPicPr>
            <a:picLocks noChangeAspect="1" noChangeArrowheads="1"/>
          </p:cNvPicPr>
          <p:nvPr/>
        </p:nvPicPr>
        <p:blipFill>
          <a:blip r:embed="rId3"/>
          <a:srcRect/>
          <a:stretch>
            <a:fillRect/>
          </a:stretch>
        </p:blipFill>
        <p:spPr bwMode="auto">
          <a:xfrm>
            <a:off x="392113" y="4095750"/>
            <a:ext cx="4568825" cy="2360613"/>
          </a:xfrm>
          <a:prstGeom prst="rect">
            <a:avLst/>
          </a:prstGeom>
          <a:ln>
            <a:noFill/>
          </a:ln>
          <a:effectLst>
            <a:outerShdw blurRad="190500" algn="tl" rotWithShape="0">
              <a:srgbClr val="000000">
                <a:alpha val="70000"/>
              </a:srgbClr>
            </a:outerShdw>
          </a:effectLst>
        </p:spPr>
      </p:pic>
      <p:cxnSp>
        <p:nvCxnSpPr>
          <p:cNvPr id="8" name="直接连接符 7"/>
          <p:cNvCxnSpPr/>
          <p:nvPr/>
        </p:nvCxnSpPr>
        <p:spPr>
          <a:xfrm>
            <a:off x="320675" y="3648075"/>
            <a:ext cx="115935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815013" y="3667125"/>
            <a:ext cx="28575" cy="305435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1685588" y="1838325"/>
            <a:ext cx="466725" cy="503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1</a:t>
            </a:r>
            <a:endParaRPr lang="zh-CN" altLang="en-US" dirty="0"/>
          </a:p>
        </p:txBody>
      </p:sp>
      <p:sp>
        <p:nvSpPr>
          <p:cNvPr id="17" name="椭圆 16"/>
          <p:cNvSpPr/>
          <p:nvPr/>
        </p:nvSpPr>
        <p:spPr>
          <a:xfrm>
            <a:off x="5237163" y="3754438"/>
            <a:ext cx="465137" cy="503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2</a:t>
            </a:r>
            <a:endParaRPr lang="zh-CN" altLang="en-US" dirty="0"/>
          </a:p>
        </p:txBody>
      </p:sp>
      <p:grpSp>
        <p:nvGrpSpPr>
          <p:cNvPr id="12" name="Group 6"/>
          <p:cNvGrpSpPr>
            <a:grpSpLocks/>
          </p:cNvGrpSpPr>
          <p:nvPr/>
        </p:nvGrpSpPr>
        <p:grpSpPr bwMode="auto">
          <a:xfrm>
            <a:off x="5722938" y="3781425"/>
            <a:ext cx="5397500" cy="2895600"/>
            <a:chOff x="0" y="147"/>
            <a:chExt cx="7570" cy="6663"/>
          </a:xfrm>
        </p:grpSpPr>
        <p:sp>
          <p:nvSpPr>
            <p:cNvPr id="50186" name="矩形 23"/>
            <p:cNvSpPr>
              <a:spLocks noChangeAspect="1" noChangeArrowheads="1"/>
            </p:cNvSpPr>
            <p:nvPr/>
          </p:nvSpPr>
          <p:spPr bwMode="auto">
            <a:xfrm>
              <a:off x="687" y="147"/>
              <a:ext cx="6883" cy="6229"/>
            </a:xfrm>
            <a:prstGeom prst="rect">
              <a:avLst/>
            </a:prstGeom>
            <a:noFill/>
            <a:ln w="9525">
              <a:solidFill>
                <a:srgbClr val="0883C8"/>
              </a:solidFill>
              <a:prstDash val="dash"/>
              <a:miter lim="800000"/>
              <a:headEnd/>
              <a:tailEnd/>
            </a:ln>
          </p:spPr>
          <p:txBody>
            <a:bodyPr anchor="ctr"/>
            <a:lstStyle/>
            <a:p>
              <a:pPr algn="ctr"/>
              <a:endParaRPr lang="zh-CN" altLang="zh-CN">
                <a:latin typeface="宋体" charset="-122"/>
                <a:sym typeface="宋体" charset="-122"/>
              </a:endParaRPr>
            </a:p>
          </p:txBody>
        </p:sp>
        <p:pic>
          <p:nvPicPr>
            <p:cNvPr id="50187" name="Picture 5"/>
            <p:cNvPicPr>
              <a:picLocks noChangeAspect="1" noChangeArrowheads="1"/>
            </p:cNvPicPr>
            <p:nvPr/>
          </p:nvPicPr>
          <p:blipFill>
            <a:blip r:embed="rId4"/>
            <a:srcRect/>
            <a:stretch>
              <a:fillRect/>
            </a:stretch>
          </p:blipFill>
          <p:spPr bwMode="auto">
            <a:xfrm>
              <a:off x="0" y="305"/>
              <a:ext cx="4422" cy="1134"/>
            </a:xfrm>
            <a:prstGeom prst="rect">
              <a:avLst/>
            </a:prstGeom>
            <a:noFill/>
            <a:ln w="9525">
              <a:noFill/>
              <a:miter lim="800000"/>
              <a:headEnd/>
              <a:tailEnd/>
            </a:ln>
          </p:spPr>
        </p:pic>
        <p:sp>
          <p:nvSpPr>
            <p:cNvPr id="50188" name="Rectangle 17"/>
            <p:cNvSpPr>
              <a:spLocks noChangeArrowheads="1"/>
            </p:cNvSpPr>
            <p:nvPr/>
          </p:nvSpPr>
          <p:spPr bwMode="auto">
            <a:xfrm>
              <a:off x="865" y="352"/>
              <a:ext cx="3215" cy="886"/>
            </a:xfrm>
            <a:prstGeom prst="rect">
              <a:avLst/>
            </a:prstGeom>
            <a:noFill/>
            <a:ln w="9525">
              <a:noFill/>
              <a:miter lim="800000"/>
              <a:headEnd/>
              <a:tailEnd/>
            </a:ln>
          </p:spPr>
          <p:txBody>
            <a:bodyPr>
              <a:spAutoFit/>
            </a:bodyPr>
            <a:lstStyle/>
            <a:p>
              <a:pPr>
                <a:lnSpc>
                  <a:spcPct val="120000"/>
                </a:lnSpc>
              </a:pPr>
              <a:r>
                <a:rPr lang="zh-CN" altLang="en-US" b="1">
                  <a:solidFill>
                    <a:schemeClr val="bg1"/>
                  </a:solidFill>
                  <a:latin typeface="微软雅黑"/>
                  <a:ea typeface="微软雅黑"/>
                  <a:cs typeface="微软雅黑"/>
                </a:rPr>
                <a:t>提醒</a:t>
              </a:r>
            </a:p>
          </p:txBody>
        </p:sp>
        <p:sp>
          <p:nvSpPr>
            <p:cNvPr id="18" name="TextBox 26"/>
            <p:cNvSpPr>
              <a:spLocks noChangeArrowheads="1"/>
            </p:cNvSpPr>
            <p:nvPr/>
          </p:nvSpPr>
          <p:spPr bwMode="auto">
            <a:xfrm>
              <a:off x="862" y="1214"/>
              <a:ext cx="6544" cy="5596"/>
            </a:xfrm>
            <a:prstGeom prst="rect">
              <a:avLst/>
            </a:prstGeom>
            <a:noFill/>
            <a:ln>
              <a:noFill/>
            </a:ln>
            <a:effectLst/>
            <a:extLst>
              <a:ext uri="{909E8E84-426E-40DD-AFC4-6F175D3DCCD1}"/>
              <a:ext uri="{91240B29-F687-4F45-9708-019B960494DF}"/>
              <a:ext uri="{AF507438-7753-43E0-B8FC-AC1667EBCBE1}"/>
            </a:extLst>
          </p:spPr>
          <p:txBody>
            <a:bodyP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auto">
                <a:spcBef>
                  <a:spcPts val="0"/>
                </a:spcBef>
                <a:spcAft>
                  <a:spcPts val="0"/>
                </a:spcAft>
                <a:defRPr/>
              </a:pPr>
              <a:r>
                <a:rPr lang="en-US" altLang="zh-CN" sz="1600" b="1" dirty="0" smtClean="0">
                  <a:latin typeface="微软雅黑" panose="020B0503020204020204" pitchFamily="34" charset="-122"/>
                  <a:ea typeface="微软雅黑" panose="020B0503020204020204" pitchFamily="34" charset="-122"/>
                </a:rPr>
                <a:t>1</a:t>
              </a:r>
              <a:r>
                <a:rPr lang="zh-CN" altLang="en-US" sz="1600" b="1" dirty="0" smtClean="0">
                  <a:latin typeface="微软雅黑" panose="020B0503020204020204" pitchFamily="34" charset="-122"/>
                  <a:ea typeface="微软雅黑" panose="020B0503020204020204" pitchFamily="34" charset="-122"/>
                </a:rPr>
                <a:t>、填写学生评语前必须是学生完成材料勾选和学生自述。</a:t>
              </a:r>
              <a:endParaRPr lang="en-US" altLang="zh-CN" sz="1600" b="1" dirty="0" smtClean="0">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en-US" altLang="zh-CN" sz="1600" b="1" dirty="0" smtClean="0">
                <a:latin typeface="微软雅黑" panose="020B0503020204020204" pitchFamily="34" charset="-122"/>
                <a:ea typeface="微软雅黑" panose="020B0503020204020204" pitchFamily="34" charset="-122"/>
              </a:endParaRPr>
            </a:p>
            <a:p>
              <a:pPr fontAlgn="auto">
                <a:spcBef>
                  <a:spcPts val="0"/>
                </a:spcBef>
                <a:spcAft>
                  <a:spcPts val="0"/>
                </a:spcAft>
                <a:defRPr/>
              </a:pPr>
              <a:r>
                <a:rPr lang="en-US" altLang="zh-CN" sz="1600" b="1" dirty="0" smtClean="0">
                  <a:latin typeface="微软雅黑" panose="020B0503020204020204" pitchFamily="34" charset="-122"/>
                  <a:ea typeface="微软雅黑" panose="020B0503020204020204" pitchFamily="34" charset="-122"/>
                </a:rPr>
                <a:t>2</a:t>
              </a:r>
              <a:r>
                <a:rPr lang="zh-CN" altLang="en-US" sz="1600" b="1" dirty="0" smtClean="0">
                  <a:latin typeface="微软雅黑" panose="020B0503020204020204" pitchFamily="34" charset="-122"/>
                  <a:ea typeface="微软雅黑" panose="020B0503020204020204" pitchFamily="34" charset="-122"/>
                </a:rPr>
                <a:t>、填写完成后可以单条提交，也可以批量提交。</a:t>
              </a:r>
              <a:endParaRPr lang="en-US" altLang="zh-CN" sz="1600" b="1" dirty="0" smtClean="0">
                <a:latin typeface="微软雅黑" panose="020B0503020204020204" pitchFamily="34" charset="-122"/>
                <a:ea typeface="微软雅黑" panose="020B0503020204020204" pitchFamily="34" charset="-122"/>
              </a:endParaRPr>
            </a:p>
            <a:p>
              <a:pPr indent="0" algn="just" fontAlgn="auto">
                <a:lnSpc>
                  <a:spcPct val="150000"/>
                </a:lnSpc>
                <a:spcBef>
                  <a:spcPts val="0"/>
                </a:spcBef>
                <a:spcAft>
                  <a:spcPts val="0"/>
                </a:spcAft>
                <a:defRPr/>
              </a:pPr>
              <a:endParaRPr lang="en-US" altLang="zh-CN" sz="1600" b="1" dirty="0" smtClean="0">
                <a:latin typeface="微软雅黑" panose="020B0503020204020204" pitchFamily="34" charset="-122"/>
                <a:ea typeface="微软雅黑" panose="020B0503020204020204" pitchFamily="34" charset="-122"/>
                <a:sym typeface="微软雅黑" panose="020B0503020204020204" pitchFamily="34" charset="-122"/>
              </a:endParaRPr>
            </a:p>
            <a:p>
              <a:pPr indent="0" algn="just" fontAlgn="auto">
                <a:lnSpc>
                  <a:spcPct val="150000"/>
                </a:lnSpc>
                <a:spcBef>
                  <a:spcPts val="0"/>
                </a:spcBef>
                <a:spcAft>
                  <a:spcPts val="0"/>
                </a:spcAft>
                <a:defRPr/>
              </a:pPr>
              <a:endParaRPr lang="en-US" altLang="zh-CN" sz="1600" dirty="0" smtClean="0">
                <a:latin typeface="微软雅黑" panose="020B0503020204020204" pitchFamily="34" charset="-122"/>
                <a:ea typeface="微软雅黑" panose="020B0503020204020204" pitchFamily="34" charset="-122"/>
                <a:sym typeface="微软雅黑" panose="020B0503020204020204" pitchFamily="34" charset="-122"/>
              </a:endParaRPr>
            </a:p>
            <a:p>
              <a:pPr indent="0" algn="just" fontAlgn="auto">
                <a:lnSpc>
                  <a:spcPct val="150000"/>
                </a:lnSpc>
                <a:spcBef>
                  <a:spcPts val="0"/>
                </a:spcBef>
                <a:spcAft>
                  <a:spcPts val="0"/>
                </a:spcAft>
                <a:defRPr/>
              </a:pPr>
              <a:endParaRPr lang="en-US" altLang="zh-CN" sz="16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50185" name="Picture 2"/>
          <p:cNvPicPr>
            <a:picLocks noChangeAspect="1" noChangeArrowheads="1"/>
          </p:cNvPicPr>
          <p:nvPr/>
        </p:nvPicPr>
        <p:blipFill>
          <a:blip r:embed="rId5"/>
          <a:srcRect/>
          <a:stretch>
            <a:fillRect/>
          </a:stretch>
        </p:blipFill>
        <p:spPr bwMode="auto">
          <a:xfrm>
            <a:off x="85725" y="868363"/>
            <a:ext cx="1863725" cy="265747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内容占位符 3"/>
          <p:cNvGraphicFramePr>
            <a:graphicFrameLocks/>
          </p:cNvGraphicFramePr>
          <p:nvPr/>
        </p:nvGraphicFramePr>
        <p:xfrm>
          <a:off x="1521058" y="951036"/>
          <a:ext cx="8457977" cy="5188305"/>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712706"/>
                <a:gridCol w="2944798"/>
                <a:gridCol w="4800473"/>
              </a:tblGrid>
              <a:tr h="392327">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just">
                        <a:spcAft>
                          <a:spcPts val="0"/>
                        </a:spcAft>
                      </a:pPr>
                      <a:r>
                        <a:rPr lang="en-US" sz="2400" kern="100" dirty="0">
                          <a:solidFill>
                            <a:schemeClr val="tx1"/>
                          </a:solidFill>
                          <a:effectLst/>
                          <a:latin typeface="仿宋" pitchFamily="49" charset="-122"/>
                          <a:ea typeface="仿宋" pitchFamily="49" charset="-122"/>
                        </a:rPr>
                        <a:t> </a:t>
                      </a:r>
                      <a:endParaRPr lang="zh-CN" sz="2400" kern="100" dirty="0">
                        <a:solidFill>
                          <a:schemeClr val="tx1"/>
                        </a:solidFill>
                        <a:effectLst/>
                        <a:latin typeface="仿宋" pitchFamily="49" charset="-122"/>
                        <a:ea typeface="仿宋"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just">
                        <a:spcAft>
                          <a:spcPts val="0"/>
                        </a:spcAft>
                      </a:pPr>
                      <a:r>
                        <a:rPr lang="zh-CN" sz="1800" kern="100" dirty="0">
                          <a:solidFill>
                            <a:schemeClr val="tx1"/>
                          </a:solidFill>
                          <a:effectLst/>
                          <a:latin typeface="仿宋" pitchFamily="49" charset="-122"/>
                          <a:ea typeface="仿宋" pitchFamily="49" charset="-122"/>
                        </a:rPr>
                        <a:t>新综合素质评价</a:t>
                      </a:r>
                      <a:endParaRPr lang="zh-CN" sz="1800" kern="100" dirty="0">
                        <a:solidFill>
                          <a:schemeClr val="tx1"/>
                        </a:solidFill>
                        <a:effectLst/>
                        <a:latin typeface="仿宋" pitchFamily="49" charset="-122"/>
                        <a:ea typeface="仿宋"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just">
                        <a:spcAft>
                          <a:spcPts val="0"/>
                        </a:spcAft>
                      </a:pPr>
                      <a:r>
                        <a:rPr lang="zh-CN" sz="1800" kern="100" dirty="0">
                          <a:solidFill>
                            <a:schemeClr val="tx1"/>
                          </a:solidFill>
                          <a:effectLst/>
                          <a:latin typeface="仿宋" pitchFamily="49" charset="-122"/>
                          <a:ea typeface="仿宋" pitchFamily="49" charset="-122"/>
                        </a:rPr>
                        <a:t>旧版综合素质评价</a:t>
                      </a:r>
                      <a:endParaRPr lang="zh-CN" sz="1800" kern="100" dirty="0">
                        <a:solidFill>
                          <a:schemeClr val="tx1"/>
                        </a:solidFill>
                        <a:effectLst/>
                        <a:latin typeface="仿宋" pitchFamily="49" charset="-122"/>
                        <a:ea typeface="仿宋"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r>
              <a:tr h="750643">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just">
                        <a:spcAft>
                          <a:spcPts val="0"/>
                        </a:spcAft>
                      </a:pPr>
                      <a:r>
                        <a:rPr lang="zh-CN" sz="2400" kern="100" dirty="0" smtClean="0">
                          <a:solidFill>
                            <a:schemeClr val="tx1"/>
                          </a:solidFill>
                          <a:effectLst/>
                          <a:latin typeface="仿宋" pitchFamily="49" charset="-122"/>
                          <a:ea typeface="仿宋" pitchFamily="49" charset="-122"/>
                        </a:rPr>
                        <a:t>用户</a:t>
                      </a:r>
                      <a:endParaRPr lang="zh-CN" sz="2400" kern="100" dirty="0">
                        <a:solidFill>
                          <a:schemeClr val="tx1"/>
                        </a:solidFill>
                        <a:effectLst/>
                        <a:latin typeface="仿宋" pitchFamily="49" charset="-122"/>
                        <a:ea typeface="仿宋"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just">
                        <a:spcAft>
                          <a:spcPts val="0"/>
                        </a:spcAft>
                      </a:pPr>
                      <a:r>
                        <a:rPr lang="zh-CN" sz="1800" kern="100" dirty="0">
                          <a:solidFill>
                            <a:schemeClr val="tx1"/>
                          </a:solidFill>
                          <a:effectLst/>
                          <a:latin typeface="仿宋" pitchFamily="49" charset="-122"/>
                          <a:ea typeface="仿宋" pitchFamily="49" charset="-122"/>
                        </a:rPr>
                        <a:t>学生、老师、学校、校长、市州、省级</a:t>
                      </a:r>
                      <a:endParaRPr lang="zh-CN" sz="1800" kern="100" dirty="0">
                        <a:solidFill>
                          <a:schemeClr val="tx1"/>
                        </a:solidFill>
                        <a:effectLst/>
                        <a:latin typeface="仿宋" pitchFamily="49" charset="-122"/>
                        <a:ea typeface="仿宋"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tint val="4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just">
                        <a:spcAft>
                          <a:spcPts val="0"/>
                        </a:spcAft>
                      </a:pPr>
                      <a:r>
                        <a:rPr lang="zh-CN" sz="1800" kern="100" dirty="0">
                          <a:solidFill>
                            <a:schemeClr val="tx1"/>
                          </a:solidFill>
                          <a:effectLst/>
                          <a:latin typeface="仿宋" pitchFamily="49" charset="-122"/>
                          <a:ea typeface="仿宋" pitchFamily="49" charset="-122"/>
                        </a:rPr>
                        <a:t>学生、老师、年级、学校、市州、省级</a:t>
                      </a:r>
                      <a:endParaRPr lang="zh-CN" sz="1800" kern="100" dirty="0">
                        <a:solidFill>
                          <a:schemeClr val="tx1"/>
                        </a:solidFill>
                        <a:effectLst/>
                        <a:latin typeface="仿宋" pitchFamily="49" charset="-122"/>
                        <a:ea typeface="仿宋"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tint val="40000"/>
                      </a:srgbClr>
                    </a:solidFill>
                  </a:tcPr>
                </a:tc>
              </a:tr>
              <a:tr h="956563">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just">
                        <a:spcAft>
                          <a:spcPts val="0"/>
                        </a:spcAft>
                      </a:pPr>
                      <a:r>
                        <a:rPr lang="zh-CN" sz="2400" kern="100" dirty="0">
                          <a:solidFill>
                            <a:schemeClr val="tx1"/>
                          </a:solidFill>
                          <a:effectLst/>
                          <a:latin typeface="仿宋" pitchFamily="49" charset="-122"/>
                          <a:ea typeface="仿宋" pitchFamily="49" charset="-122"/>
                        </a:rPr>
                        <a:t>指标</a:t>
                      </a:r>
                      <a:endParaRPr lang="zh-CN" sz="2400" kern="100" dirty="0">
                        <a:solidFill>
                          <a:schemeClr val="tx1"/>
                        </a:solidFill>
                        <a:effectLst/>
                        <a:latin typeface="仿宋" pitchFamily="49" charset="-122"/>
                        <a:ea typeface="仿宋"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just">
                        <a:spcAft>
                          <a:spcPts val="0"/>
                        </a:spcAft>
                      </a:pPr>
                      <a:r>
                        <a:rPr lang="en-US" sz="1800" kern="100" dirty="0">
                          <a:solidFill>
                            <a:schemeClr val="tx1"/>
                          </a:solidFill>
                          <a:effectLst/>
                          <a:latin typeface="仿宋" pitchFamily="49" charset="-122"/>
                          <a:ea typeface="仿宋" pitchFamily="49" charset="-122"/>
                        </a:rPr>
                        <a:t>1.</a:t>
                      </a:r>
                      <a:r>
                        <a:rPr lang="zh-CN" sz="1800" kern="100" dirty="0">
                          <a:solidFill>
                            <a:schemeClr val="tx1"/>
                          </a:solidFill>
                          <a:effectLst/>
                          <a:latin typeface="仿宋" pitchFamily="49" charset="-122"/>
                          <a:ea typeface="仿宋" pitchFamily="49" charset="-122"/>
                        </a:rPr>
                        <a:t>思想品德；</a:t>
                      </a:r>
                      <a:r>
                        <a:rPr lang="en-US" sz="1800" kern="100" dirty="0">
                          <a:solidFill>
                            <a:schemeClr val="tx1"/>
                          </a:solidFill>
                          <a:effectLst/>
                          <a:latin typeface="仿宋" pitchFamily="49" charset="-122"/>
                          <a:ea typeface="仿宋" pitchFamily="49" charset="-122"/>
                        </a:rPr>
                        <a:t>2.</a:t>
                      </a:r>
                      <a:r>
                        <a:rPr lang="zh-CN" sz="1800" kern="100" dirty="0">
                          <a:solidFill>
                            <a:schemeClr val="tx1"/>
                          </a:solidFill>
                          <a:effectLst/>
                          <a:latin typeface="仿宋" pitchFamily="49" charset="-122"/>
                          <a:ea typeface="仿宋" pitchFamily="49" charset="-122"/>
                        </a:rPr>
                        <a:t>学业水平；</a:t>
                      </a:r>
                      <a:r>
                        <a:rPr lang="en-US" sz="1800" kern="100" dirty="0">
                          <a:solidFill>
                            <a:schemeClr val="tx1"/>
                          </a:solidFill>
                          <a:effectLst/>
                          <a:latin typeface="仿宋" pitchFamily="49" charset="-122"/>
                          <a:ea typeface="仿宋" pitchFamily="49" charset="-122"/>
                        </a:rPr>
                        <a:t>3.</a:t>
                      </a:r>
                      <a:r>
                        <a:rPr lang="zh-CN" sz="1800" kern="100" dirty="0">
                          <a:solidFill>
                            <a:schemeClr val="tx1"/>
                          </a:solidFill>
                          <a:effectLst/>
                          <a:latin typeface="仿宋" pitchFamily="49" charset="-122"/>
                          <a:ea typeface="仿宋" pitchFamily="49" charset="-122"/>
                        </a:rPr>
                        <a:t>身心健康；</a:t>
                      </a:r>
                      <a:r>
                        <a:rPr lang="en-US" sz="1800" kern="100" dirty="0">
                          <a:solidFill>
                            <a:schemeClr val="tx1"/>
                          </a:solidFill>
                          <a:effectLst/>
                          <a:latin typeface="仿宋" pitchFamily="49" charset="-122"/>
                          <a:ea typeface="仿宋" pitchFamily="49" charset="-122"/>
                        </a:rPr>
                        <a:t>4.</a:t>
                      </a:r>
                      <a:r>
                        <a:rPr lang="zh-CN" sz="1800" kern="100" dirty="0">
                          <a:solidFill>
                            <a:schemeClr val="tx1"/>
                          </a:solidFill>
                          <a:effectLst/>
                          <a:latin typeface="仿宋" pitchFamily="49" charset="-122"/>
                          <a:ea typeface="仿宋" pitchFamily="49" charset="-122"/>
                        </a:rPr>
                        <a:t>艺术素养；</a:t>
                      </a:r>
                      <a:r>
                        <a:rPr lang="en-US" sz="1800" kern="100" dirty="0">
                          <a:solidFill>
                            <a:schemeClr val="tx1"/>
                          </a:solidFill>
                          <a:effectLst/>
                          <a:latin typeface="仿宋" pitchFamily="49" charset="-122"/>
                          <a:ea typeface="仿宋" pitchFamily="49" charset="-122"/>
                        </a:rPr>
                        <a:t>5.</a:t>
                      </a:r>
                      <a:r>
                        <a:rPr lang="zh-CN" sz="1800" kern="100" dirty="0">
                          <a:solidFill>
                            <a:schemeClr val="tx1"/>
                          </a:solidFill>
                          <a:effectLst/>
                          <a:latin typeface="仿宋" pitchFamily="49" charset="-122"/>
                          <a:ea typeface="仿宋" pitchFamily="49" charset="-122"/>
                        </a:rPr>
                        <a:t>社会实践</a:t>
                      </a:r>
                      <a:endParaRPr lang="zh-CN" sz="1800" kern="100" dirty="0">
                        <a:solidFill>
                          <a:schemeClr val="tx1"/>
                        </a:solidFill>
                        <a:effectLst/>
                        <a:latin typeface="仿宋" pitchFamily="49" charset="-122"/>
                        <a:ea typeface="仿宋"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tint val="2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just">
                        <a:spcAft>
                          <a:spcPts val="0"/>
                        </a:spcAft>
                      </a:pPr>
                      <a:r>
                        <a:rPr lang="en-US" sz="1800" kern="100" dirty="0">
                          <a:solidFill>
                            <a:schemeClr val="tx1"/>
                          </a:solidFill>
                          <a:effectLst/>
                          <a:latin typeface="仿宋" pitchFamily="49" charset="-122"/>
                          <a:ea typeface="仿宋" pitchFamily="49" charset="-122"/>
                        </a:rPr>
                        <a:t>1.</a:t>
                      </a:r>
                      <a:r>
                        <a:rPr lang="zh-CN" sz="1800" kern="100" dirty="0">
                          <a:solidFill>
                            <a:schemeClr val="tx1"/>
                          </a:solidFill>
                          <a:effectLst/>
                          <a:latin typeface="仿宋" pitchFamily="49" charset="-122"/>
                          <a:ea typeface="仿宋" pitchFamily="49" charset="-122"/>
                        </a:rPr>
                        <a:t>道德品质和公民素养；</a:t>
                      </a:r>
                      <a:r>
                        <a:rPr lang="en-US" sz="1800" kern="100" dirty="0">
                          <a:solidFill>
                            <a:schemeClr val="tx1"/>
                          </a:solidFill>
                          <a:effectLst/>
                          <a:latin typeface="仿宋" pitchFamily="49" charset="-122"/>
                          <a:ea typeface="仿宋" pitchFamily="49" charset="-122"/>
                        </a:rPr>
                        <a:t>2.</a:t>
                      </a:r>
                      <a:r>
                        <a:rPr lang="zh-CN" sz="1800" kern="100" dirty="0">
                          <a:solidFill>
                            <a:schemeClr val="tx1"/>
                          </a:solidFill>
                          <a:effectLst/>
                          <a:latin typeface="仿宋" pitchFamily="49" charset="-122"/>
                          <a:ea typeface="仿宋" pitchFamily="49" charset="-122"/>
                        </a:rPr>
                        <a:t>交流与合作能力；</a:t>
                      </a:r>
                      <a:r>
                        <a:rPr lang="en-US" sz="1800" kern="100" dirty="0">
                          <a:solidFill>
                            <a:schemeClr val="tx1"/>
                          </a:solidFill>
                          <a:effectLst/>
                          <a:latin typeface="仿宋" pitchFamily="49" charset="-122"/>
                          <a:ea typeface="仿宋" pitchFamily="49" charset="-122"/>
                        </a:rPr>
                        <a:t>3.</a:t>
                      </a:r>
                      <a:r>
                        <a:rPr lang="zh-CN" sz="1800" kern="100" dirty="0">
                          <a:solidFill>
                            <a:schemeClr val="tx1"/>
                          </a:solidFill>
                          <a:effectLst/>
                          <a:latin typeface="仿宋" pitchFamily="49" charset="-122"/>
                          <a:ea typeface="仿宋" pitchFamily="49" charset="-122"/>
                        </a:rPr>
                        <a:t>学校能力和学业成就；</a:t>
                      </a:r>
                      <a:r>
                        <a:rPr lang="en-US" sz="1800" kern="100" dirty="0">
                          <a:solidFill>
                            <a:schemeClr val="tx1"/>
                          </a:solidFill>
                          <a:effectLst/>
                          <a:latin typeface="仿宋" pitchFamily="49" charset="-122"/>
                          <a:ea typeface="仿宋" pitchFamily="49" charset="-122"/>
                        </a:rPr>
                        <a:t>4.</a:t>
                      </a:r>
                      <a:r>
                        <a:rPr lang="zh-CN" sz="1800" kern="100" dirty="0">
                          <a:solidFill>
                            <a:schemeClr val="tx1"/>
                          </a:solidFill>
                          <a:effectLst/>
                          <a:latin typeface="仿宋" pitchFamily="49" charset="-122"/>
                          <a:ea typeface="仿宋" pitchFamily="49" charset="-122"/>
                        </a:rPr>
                        <a:t>运动与健康；</a:t>
                      </a:r>
                      <a:r>
                        <a:rPr lang="en-US" sz="1800" kern="100" dirty="0">
                          <a:solidFill>
                            <a:schemeClr val="tx1"/>
                          </a:solidFill>
                          <a:effectLst/>
                          <a:latin typeface="仿宋" pitchFamily="49" charset="-122"/>
                          <a:ea typeface="仿宋" pitchFamily="49" charset="-122"/>
                        </a:rPr>
                        <a:t>5.</a:t>
                      </a:r>
                      <a:r>
                        <a:rPr lang="zh-CN" sz="1800" kern="100" dirty="0">
                          <a:solidFill>
                            <a:schemeClr val="tx1"/>
                          </a:solidFill>
                          <a:effectLst/>
                          <a:latin typeface="仿宋" pitchFamily="49" charset="-122"/>
                          <a:ea typeface="仿宋" pitchFamily="49" charset="-122"/>
                        </a:rPr>
                        <a:t>审美与表现；</a:t>
                      </a:r>
                      <a:r>
                        <a:rPr lang="en-US" sz="1800" kern="100" dirty="0">
                          <a:solidFill>
                            <a:schemeClr val="tx1"/>
                          </a:solidFill>
                          <a:effectLst/>
                          <a:latin typeface="仿宋" pitchFamily="49" charset="-122"/>
                          <a:ea typeface="仿宋" pitchFamily="49" charset="-122"/>
                        </a:rPr>
                        <a:t>6.</a:t>
                      </a:r>
                      <a:r>
                        <a:rPr lang="zh-CN" sz="1800" kern="100" dirty="0">
                          <a:solidFill>
                            <a:schemeClr val="tx1"/>
                          </a:solidFill>
                          <a:effectLst/>
                          <a:latin typeface="仿宋" pitchFamily="49" charset="-122"/>
                          <a:ea typeface="仿宋" pitchFamily="49" charset="-122"/>
                        </a:rPr>
                        <a:t>个性与创新</a:t>
                      </a:r>
                      <a:endParaRPr lang="zh-CN" sz="1800" kern="100" dirty="0">
                        <a:solidFill>
                          <a:schemeClr val="tx1"/>
                        </a:solidFill>
                        <a:effectLst/>
                        <a:latin typeface="仿宋" pitchFamily="49" charset="-122"/>
                        <a:ea typeface="仿宋"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tint val="20000"/>
                      </a:srgbClr>
                    </a:solidFill>
                  </a:tcPr>
                </a:tc>
              </a:tr>
              <a:tr h="2091357">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just">
                        <a:spcAft>
                          <a:spcPts val="0"/>
                        </a:spcAft>
                      </a:pPr>
                      <a:r>
                        <a:rPr lang="zh-CN" sz="2400" kern="100" dirty="0">
                          <a:solidFill>
                            <a:schemeClr val="tx1"/>
                          </a:solidFill>
                          <a:effectLst/>
                          <a:latin typeface="仿宋" pitchFamily="49" charset="-122"/>
                          <a:ea typeface="仿宋" pitchFamily="49" charset="-122"/>
                        </a:rPr>
                        <a:t>流程</a:t>
                      </a:r>
                      <a:endParaRPr lang="zh-CN" sz="2400" kern="100" dirty="0">
                        <a:solidFill>
                          <a:schemeClr val="tx1"/>
                        </a:solidFill>
                        <a:effectLst/>
                        <a:latin typeface="仿宋" pitchFamily="49" charset="-122"/>
                        <a:ea typeface="仿宋"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just">
                        <a:spcAft>
                          <a:spcPts val="0"/>
                        </a:spcAft>
                      </a:pPr>
                      <a:r>
                        <a:rPr lang="zh-CN" sz="1800" kern="100" dirty="0">
                          <a:solidFill>
                            <a:schemeClr val="tx1"/>
                          </a:solidFill>
                          <a:effectLst/>
                          <a:latin typeface="仿宋" pitchFamily="49" charset="-122"/>
                          <a:ea typeface="仿宋" pitchFamily="49" charset="-122"/>
                        </a:rPr>
                        <a:t>学生填写</a:t>
                      </a:r>
                      <a:r>
                        <a:rPr lang="en-US" sz="1800" kern="100" dirty="0">
                          <a:solidFill>
                            <a:schemeClr val="tx1"/>
                          </a:solidFill>
                          <a:effectLst/>
                          <a:latin typeface="仿宋" pitchFamily="49" charset="-122"/>
                          <a:ea typeface="仿宋" pitchFamily="49" charset="-122"/>
                        </a:rPr>
                        <a:t>-</a:t>
                      </a:r>
                      <a:r>
                        <a:rPr lang="zh-CN" sz="1800" kern="100" dirty="0">
                          <a:solidFill>
                            <a:schemeClr val="tx1"/>
                          </a:solidFill>
                          <a:effectLst/>
                          <a:latin typeface="仿宋" pitchFamily="49" charset="-122"/>
                          <a:ea typeface="仿宋" pitchFamily="49" charset="-122"/>
                        </a:rPr>
                        <a:t>教师审批</a:t>
                      </a:r>
                      <a:r>
                        <a:rPr lang="en-US" sz="1800" kern="100" dirty="0">
                          <a:solidFill>
                            <a:schemeClr val="tx1"/>
                          </a:solidFill>
                          <a:effectLst/>
                          <a:latin typeface="仿宋" pitchFamily="49" charset="-122"/>
                          <a:ea typeface="仿宋" pitchFamily="49" charset="-122"/>
                        </a:rPr>
                        <a:t>-</a:t>
                      </a:r>
                      <a:r>
                        <a:rPr lang="zh-CN" sz="1800" kern="100" dirty="0">
                          <a:solidFill>
                            <a:schemeClr val="tx1"/>
                          </a:solidFill>
                          <a:effectLst/>
                          <a:latin typeface="仿宋" pitchFamily="49" charset="-122"/>
                          <a:ea typeface="仿宋" pitchFamily="49" charset="-122"/>
                        </a:rPr>
                        <a:t>实名举报</a:t>
                      </a:r>
                      <a:r>
                        <a:rPr lang="en-US" sz="1800" kern="100" dirty="0">
                          <a:solidFill>
                            <a:schemeClr val="tx1"/>
                          </a:solidFill>
                          <a:effectLst/>
                          <a:latin typeface="仿宋" pitchFamily="49" charset="-122"/>
                          <a:ea typeface="仿宋" pitchFamily="49" charset="-122"/>
                        </a:rPr>
                        <a:t>-</a:t>
                      </a:r>
                      <a:r>
                        <a:rPr lang="zh-CN" sz="1800" kern="100" dirty="0">
                          <a:solidFill>
                            <a:schemeClr val="tx1"/>
                          </a:solidFill>
                          <a:effectLst/>
                          <a:latin typeface="仿宋" pitchFamily="49" charset="-122"/>
                          <a:ea typeface="仿宋" pitchFamily="49" charset="-122"/>
                        </a:rPr>
                        <a:t>形成学期综评成绩（每学期）</a:t>
                      </a:r>
                    </a:p>
                    <a:p>
                      <a:pPr algn="just">
                        <a:spcAft>
                          <a:spcPts val="0"/>
                        </a:spcAft>
                      </a:pPr>
                      <a:r>
                        <a:rPr lang="zh-CN" sz="1800" kern="100" dirty="0">
                          <a:solidFill>
                            <a:schemeClr val="tx1"/>
                          </a:solidFill>
                          <a:effectLst/>
                          <a:latin typeface="仿宋" pitchFamily="49" charset="-122"/>
                          <a:ea typeface="仿宋" pitchFamily="49" charset="-122"/>
                        </a:rPr>
                        <a:t>学生勾选材料</a:t>
                      </a:r>
                      <a:r>
                        <a:rPr lang="en-US" sz="1800" kern="100" dirty="0">
                          <a:solidFill>
                            <a:schemeClr val="tx1"/>
                          </a:solidFill>
                          <a:effectLst/>
                          <a:latin typeface="仿宋" pitchFamily="49" charset="-122"/>
                          <a:ea typeface="仿宋" pitchFamily="49" charset="-122"/>
                        </a:rPr>
                        <a:t>-</a:t>
                      </a:r>
                      <a:r>
                        <a:rPr lang="zh-CN" sz="1800" kern="100" dirty="0">
                          <a:solidFill>
                            <a:schemeClr val="tx1"/>
                          </a:solidFill>
                          <a:effectLst/>
                          <a:latin typeface="仿宋" pitchFamily="49" charset="-122"/>
                          <a:ea typeface="仿宋" pitchFamily="49" charset="-122"/>
                        </a:rPr>
                        <a:t>学生自述</a:t>
                      </a:r>
                      <a:r>
                        <a:rPr lang="en-US" sz="1800" kern="100" dirty="0">
                          <a:solidFill>
                            <a:schemeClr val="tx1"/>
                          </a:solidFill>
                          <a:effectLst/>
                          <a:latin typeface="仿宋" pitchFamily="49" charset="-122"/>
                          <a:ea typeface="仿宋" pitchFamily="49" charset="-122"/>
                        </a:rPr>
                        <a:t>-</a:t>
                      </a:r>
                      <a:r>
                        <a:rPr lang="zh-CN" sz="1800" kern="100" dirty="0">
                          <a:solidFill>
                            <a:schemeClr val="tx1"/>
                          </a:solidFill>
                          <a:effectLst/>
                          <a:latin typeface="仿宋" pitchFamily="49" charset="-122"/>
                          <a:ea typeface="仿宋" pitchFamily="49" charset="-122"/>
                        </a:rPr>
                        <a:t>教师评语</a:t>
                      </a:r>
                      <a:r>
                        <a:rPr lang="en-US" sz="1800" kern="100" dirty="0">
                          <a:solidFill>
                            <a:schemeClr val="tx1"/>
                          </a:solidFill>
                          <a:effectLst/>
                          <a:latin typeface="仿宋" pitchFamily="49" charset="-122"/>
                          <a:ea typeface="仿宋" pitchFamily="49" charset="-122"/>
                        </a:rPr>
                        <a:t>-</a:t>
                      </a:r>
                      <a:r>
                        <a:rPr lang="zh-CN" sz="1800" kern="100" dirty="0">
                          <a:solidFill>
                            <a:schemeClr val="tx1"/>
                          </a:solidFill>
                          <a:effectLst/>
                          <a:latin typeface="仿宋" pitchFamily="49" charset="-122"/>
                          <a:ea typeface="仿宋" pitchFamily="49" charset="-122"/>
                        </a:rPr>
                        <a:t>学校委员会意见（毕业汇总）</a:t>
                      </a:r>
                    </a:p>
                    <a:p>
                      <a:pPr algn="just">
                        <a:spcAft>
                          <a:spcPts val="0"/>
                        </a:spcAft>
                      </a:pPr>
                      <a:r>
                        <a:rPr lang="zh-CN" sz="1800" kern="100" dirty="0">
                          <a:solidFill>
                            <a:schemeClr val="tx1"/>
                          </a:solidFill>
                          <a:effectLst/>
                          <a:latin typeface="仿宋" pitchFamily="49" charset="-122"/>
                          <a:ea typeface="仿宋" pitchFamily="49" charset="-122"/>
                        </a:rPr>
                        <a:t>增加了教师审批和实名举报</a:t>
                      </a:r>
                      <a:endParaRPr lang="zh-CN" sz="1800" kern="100" dirty="0">
                        <a:solidFill>
                          <a:schemeClr val="tx1"/>
                        </a:solidFill>
                        <a:effectLst/>
                        <a:latin typeface="仿宋" pitchFamily="49" charset="-122"/>
                        <a:ea typeface="仿宋"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tint val="4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just">
                        <a:spcAft>
                          <a:spcPts val="0"/>
                        </a:spcAft>
                      </a:pPr>
                      <a:r>
                        <a:rPr lang="zh-CN" sz="1800" kern="100" dirty="0">
                          <a:solidFill>
                            <a:schemeClr val="tx1"/>
                          </a:solidFill>
                          <a:effectLst/>
                          <a:latin typeface="仿宋" pitchFamily="49" charset="-122"/>
                          <a:ea typeface="仿宋" pitchFamily="49" charset="-122"/>
                        </a:rPr>
                        <a:t>自评</a:t>
                      </a:r>
                      <a:r>
                        <a:rPr lang="en-US" sz="1800" kern="100" dirty="0">
                          <a:solidFill>
                            <a:schemeClr val="tx1"/>
                          </a:solidFill>
                          <a:effectLst/>
                          <a:latin typeface="仿宋" pitchFamily="49" charset="-122"/>
                          <a:ea typeface="仿宋" pitchFamily="49" charset="-122"/>
                        </a:rPr>
                        <a:t>-</a:t>
                      </a:r>
                      <a:r>
                        <a:rPr lang="zh-CN" sz="1800" kern="100" dirty="0">
                          <a:solidFill>
                            <a:schemeClr val="tx1"/>
                          </a:solidFill>
                          <a:effectLst/>
                          <a:latin typeface="仿宋" pitchFamily="49" charset="-122"/>
                          <a:ea typeface="仿宋" pitchFamily="49" charset="-122"/>
                        </a:rPr>
                        <a:t>互评</a:t>
                      </a:r>
                      <a:r>
                        <a:rPr lang="en-US" sz="1800" kern="100" dirty="0">
                          <a:solidFill>
                            <a:schemeClr val="tx1"/>
                          </a:solidFill>
                          <a:effectLst/>
                          <a:latin typeface="仿宋" pitchFamily="49" charset="-122"/>
                          <a:ea typeface="仿宋" pitchFamily="49" charset="-122"/>
                        </a:rPr>
                        <a:t>-</a:t>
                      </a:r>
                      <a:r>
                        <a:rPr lang="zh-CN" sz="1800" kern="100" dirty="0">
                          <a:solidFill>
                            <a:schemeClr val="tx1"/>
                          </a:solidFill>
                          <a:effectLst/>
                          <a:latin typeface="仿宋" pitchFamily="49" charset="-122"/>
                          <a:ea typeface="仿宋" pitchFamily="49" charset="-122"/>
                        </a:rPr>
                        <a:t>教师评价</a:t>
                      </a:r>
                      <a:r>
                        <a:rPr lang="en-US" sz="1800" kern="100" dirty="0">
                          <a:solidFill>
                            <a:schemeClr val="tx1"/>
                          </a:solidFill>
                          <a:effectLst/>
                          <a:latin typeface="仿宋" pitchFamily="49" charset="-122"/>
                          <a:ea typeface="仿宋" pitchFamily="49" charset="-122"/>
                        </a:rPr>
                        <a:t>-</a:t>
                      </a:r>
                      <a:r>
                        <a:rPr lang="zh-CN" sz="1800" kern="100" dirty="0">
                          <a:solidFill>
                            <a:schemeClr val="tx1"/>
                          </a:solidFill>
                          <a:effectLst/>
                          <a:latin typeface="仿宋" pitchFamily="49" charset="-122"/>
                          <a:ea typeface="仿宋" pitchFamily="49" charset="-122"/>
                        </a:rPr>
                        <a:t>教师评语</a:t>
                      </a:r>
                      <a:r>
                        <a:rPr lang="en-US" sz="1800" kern="100" dirty="0">
                          <a:solidFill>
                            <a:schemeClr val="tx1"/>
                          </a:solidFill>
                          <a:effectLst/>
                          <a:latin typeface="仿宋" pitchFamily="49" charset="-122"/>
                          <a:ea typeface="仿宋" pitchFamily="49" charset="-122"/>
                        </a:rPr>
                        <a:t>-</a:t>
                      </a:r>
                      <a:r>
                        <a:rPr lang="zh-CN" sz="1800" kern="100" dirty="0">
                          <a:solidFill>
                            <a:schemeClr val="tx1"/>
                          </a:solidFill>
                          <a:effectLst/>
                          <a:latin typeface="仿宋" pitchFamily="49" charset="-122"/>
                          <a:ea typeface="仿宋" pitchFamily="49" charset="-122"/>
                        </a:rPr>
                        <a:t>年级审查</a:t>
                      </a:r>
                      <a:r>
                        <a:rPr lang="en-US" sz="1800" kern="100" dirty="0">
                          <a:solidFill>
                            <a:schemeClr val="tx1"/>
                          </a:solidFill>
                          <a:effectLst/>
                          <a:latin typeface="仿宋" pitchFamily="49" charset="-122"/>
                          <a:ea typeface="仿宋" pitchFamily="49" charset="-122"/>
                        </a:rPr>
                        <a:t>-</a:t>
                      </a:r>
                      <a:r>
                        <a:rPr lang="zh-CN" sz="1800" kern="100" dirty="0">
                          <a:solidFill>
                            <a:schemeClr val="tx1"/>
                          </a:solidFill>
                          <a:effectLst/>
                          <a:latin typeface="仿宋" pitchFamily="49" charset="-122"/>
                          <a:ea typeface="仿宋" pitchFamily="49" charset="-122"/>
                        </a:rPr>
                        <a:t>学校认定</a:t>
                      </a:r>
                    </a:p>
                    <a:p>
                      <a:pPr algn="just">
                        <a:spcAft>
                          <a:spcPts val="0"/>
                        </a:spcAft>
                      </a:pPr>
                      <a:r>
                        <a:rPr lang="zh-CN" sz="1800" kern="100" dirty="0">
                          <a:solidFill>
                            <a:schemeClr val="tx1"/>
                          </a:solidFill>
                          <a:effectLst/>
                          <a:latin typeface="仿宋" pitchFamily="49" charset="-122"/>
                          <a:ea typeface="仿宋" pitchFamily="49" charset="-122"/>
                        </a:rPr>
                        <a:t>高中三年将进行六次综合素质评价，每学期一次。其中前</a:t>
                      </a:r>
                      <a:r>
                        <a:rPr lang="en-US" sz="1800" kern="100" dirty="0">
                          <a:solidFill>
                            <a:schemeClr val="tx1"/>
                          </a:solidFill>
                          <a:effectLst/>
                          <a:latin typeface="仿宋" pitchFamily="49" charset="-122"/>
                          <a:ea typeface="仿宋" pitchFamily="49" charset="-122"/>
                        </a:rPr>
                        <a:t>5</a:t>
                      </a:r>
                      <a:r>
                        <a:rPr lang="zh-CN" sz="1800" kern="100" dirty="0">
                          <a:solidFill>
                            <a:schemeClr val="tx1"/>
                          </a:solidFill>
                          <a:effectLst/>
                          <a:latin typeface="仿宋" pitchFamily="49" charset="-122"/>
                          <a:ea typeface="仿宋" pitchFamily="49" charset="-122"/>
                        </a:rPr>
                        <a:t>次为过程性评价，评价结果以百分比形态展示，显示的是学生最原始的评价状况。最后一次为总结性评价，安装前五次的评价结果进行折算，形成最终评价结果。</a:t>
                      </a:r>
                      <a:endParaRPr lang="zh-CN" sz="1800" kern="100" dirty="0">
                        <a:solidFill>
                          <a:schemeClr val="tx1"/>
                        </a:solidFill>
                        <a:effectLst/>
                        <a:latin typeface="仿宋" pitchFamily="49" charset="-122"/>
                        <a:ea typeface="仿宋"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tint val="40000"/>
                      </a:srgbClr>
                    </a:solidFill>
                  </a:tcPr>
                </a:tc>
              </a:tr>
              <a:tr h="997415">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just">
                        <a:spcAft>
                          <a:spcPts val="0"/>
                        </a:spcAft>
                      </a:pPr>
                      <a:r>
                        <a:rPr lang="zh-CN" sz="2400" kern="100" dirty="0">
                          <a:solidFill>
                            <a:schemeClr val="tx1"/>
                          </a:solidFill>
                          <a:effectLst/>
                          <a:latin typeface="仿宋" pitchFamily="49" charset="-122"/>
                          <a:ea typeface="仿宋" pitchFamily="49" charset="-122"/>
                        </a:rPr>
                        <a:t>其他</a:t>
                      </a:r>
                      <a:endParaRPr lang="zh-CN" sz="2400" kern="100" dirty="0">
                        <a:solidFill>
                          <a:schemeClr val="tx1"/>
                        </a:solidFill>
                        <a:effectLst/>
                        <a:latin typeface="仿宋" pitchFamily="49" charset="-122"/>
                        <a:ea typeface="仿宋"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just">
                        <a:spcAft>
                          <a:spcPts val="0"/>
                        </a:spcAft>
                      </a:pPr>
                      <a:r>
                        <a:rPr lang="zh-CN" sz="1800" kern="100">
                          <a:solidFill>
                            <a:schemeClr val="tx1"/>
                          </a:solidFill>
                          <a:effectLst/>
                          <a:latin typeface="仿宋" pitchFamily="49" charset="-122"/>
                          <a:ea typeface="仿宋" pitchFamily="49" charset="-122"/>
                        </a:rPr>
                        <a:t>如实记录学生的过程记录，全部内容非必填项，学生过程性的如实记录</a:t>
                      </a:r>
                      <a:endParaRPr lang="zh-CN" sz="1800" kern="100">
                        <a:solidFill>
                          <a:schemeClr val="tx1"/>
                        </a:solidFill>
                        <a:effectLst/>
                        <a:latin typeface="仿宋" pitchFamily="49" charset="-122"/>
                        <a:ea typeface="仿宋"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tint val="2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just">
                        <a:spcAft>
                          <a:spcPts val="0"/>
                        </a:spcAft>
                      </a:pPr>
                      <a:r>
                        <a:rPr lang="zh-CN" sz="1800" kern="100" dirty="0">
                          <a:solidFill>
                            <a:schemeClr val="tx1"/>
                          </a:solidFill>
                          <a:effectLst/>
                          <a:latin typeface="仿宋" pitchFamily="49" charset="-122"/>
                          <a:ea typeface="仿宋" pitchFamily="49" charset="-122"/>
                        </a:rPr>
                        <a:t>必须完成学生流程当中的全部内容才可生成本学期的成绩</a:t>
                      </a:r>
                      <a:endParaRPr lang="zh-CN" sz="1800" kern="100" dirty="0">
                        <a:solidFill>
                          <a:schemeClr val="tx1"/>
                        </a:solidFill>
                        <a:effectLst/>
                        <a:latin typeface="仿宋" pitchFamily="49" charset="-122"/>
                        <a:ea typeface="仿宋"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tint val="20000"/>
                      </a:srgbClr>
                    </a:solidFill>
                  </a:tcPr>
                </a:tc>
              </a:tr>
            </a:tbl>
          </a:graphicData>
        </a:graphic>
      </p:graphicFrame>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矩形 1"/>
          <p:cNvSpPr>
            <a:spLocks noChangeArrowheads="1"/>
          </p:cNvSpPr>
          <p:nvPr/>
        </p:nvSpPr>
        <p:spPr bwMode="auto">
          <a:xfrm>
            <a:off x="1558925" y="260350"/>
            <a:ext cx="4852988"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a:ea typeface="微软雅黑"/>
                <a:cs typeface="微软雅黑"/>
              </a:rPr>
              <a:t>学校委员会意见（毕业汇总）</a:t>
            </a:r>
          </a:p>
        </p:txBody>
      </p:sp>
      <p:pic>
        <p:nvPicPr>
          <p:cNvPr id="2050" name="Picture 2"/>
          <p:cNvPicPr>
            <a:picLocks noChangeAspect="1" noChangeArrowheads="1"/>
          </p:cNvPicPr>
          <p:nvPr/>
        </p:nvPicPr>
        <p:blipFill>
          <a:blip r:embed="rId2"/>
          <a:srcRect/>
          <a:stretch>
            <a:fillRect/>
          </a:stretch>
        </p:blipFill>
        <p:spPr bwMode="auto">
          <a:xfrm>
            <a:off x="2149475" y="1063625"/>
            <a:ext cx="9312275" cy="2054225"/>
          </a:xfrm>
          <a:prstGeom prst="rect">
            <a:avLst/>
          </a:prstGeom>
          <a:ln>
            <a:noFill/>
          </a:ln>
          <a:effectLst>
            <a:outerShdw blurRad="190500" algn="tl" rotWithShape="0">
              <a:srgbClr val="000000">
                <a:alpha val="70000"/>
              </a:srgbClr>
            </a:outerShdw>
          </a:effectLst>
        </p:spPr>
      </p:pic>
      <p:pic>
        <p:nvPicPr>
          <p:cNvPr id="2051" name="Picture 3"/>
          <p:cNvPicPr>
            <a:picLocks noChangeAspect="1" noChangeArrowheads="1"/>
          </p:cNvPicPr>
          <p:nvPr/>
        </p:nvPicPr>
        <p:blipFill>
          <a:blip r:embed="rId3"/>
          <a:srcRect/>
          <a:stretch>
            <a:fillRect/>
          </a:stretch>
        </p:blipFill>
        <p:spPr bwMode="auto">
          <a:xfrm>
            <a:off x="192088" y="3802063"/>
            <a:ext cx="4706937" cy="2557462"/>
          </a:xfrm>
          <a:prstGeom prst="rect">
            <a:avLst/>
          </a:prstGeom>
          <a:ln>
            <a:noFill/>
          </a:ln>
          <a:effectLst>
            <a:outerShdw blurRad="190500" algn="tl" rotWithShape="0">
              <a:srgbClr val="000000">
                <a:alpha val="70000"/>
              </a:srgbClr>
            </a:outerShdw>
          </a:effectLst>
        </p:spPr>
      </p:pic>
      <p:cxnSp>
        <p:nvCxnSpPr>
          <p:cNvPr id="6" name="直接连接符 5"/>
          <p:cNvCxnSpPr/>
          <p:nvPr/>
        </p:nvCxnSpPr>
        <p:spPr>
          <a:xfrm>
            <a:off x="265113" y="3382963"/>
            <a:ext cx="11403012" cy="650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459413" y="3484563"/>
            <a:ext cx="0" cy="3181350"/>
          </a:xfrm>
          <a:prstGeom prst="line">
            <a:avLst/>
          </a:prstGeom>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11631613" y="1838325"/>
            <a:ext cx="465137" cy="503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1</a:t>
            </a:r>
            <a:endParaRPr lang="zh-CN" altLang="en-US" dirty="0"/>
          </a:p>
        </p:txBody>
      </p:sp>
      <p:sp>
        <p:nvSpPr>
          <p:cNvPr id="12" name="椭圆 11"/>
          <p:cNvSpPr/>
          <p:nvPr/>
        </p:nvSpPr>
        <p:spPr>
          <a:xfrm>
            <a:off x="4933950" y="3444875"/>
            <a:ext cx="466725" cy="514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2</a:t>
            </a:r>
            <a:endParaRPr lang="zh-CN" altLang="en-US" dirty="0"/>
          </a:p>
        </p:txBody>
      </p:sp>
      <p:grpSp>
        <p:nvGrpSpPr>
          <p:cNvPr id="18" name="Group 6"/>
          <p:cNvGrpSpPr>
            <a:grpSpLocks/>
          </p:cNvGrpSpPr>
          <p:nvPr/>
        </p:nvGrpSpPr>
        <p:grpSpPr bwMode="auto">
          <a:xfrm>
            <a:off x="5686425" y="3479800"/>
            <a:ext cx="5397500" cy="3944938"/>
            <a:chOff x="0" y="0"/>
            <a:chExt cx="7570" cy="9077"/>
          </a:xfrm>
        </p:grpSpPr>
        <p:sp>
          <p:nvSpPr>
            <p:cNvPr id="51210" name="矩形 23"/>
            <p:cNvSpPr>
              <a:spLocks noChangeAspect="1" noChangeArrowheads="1"/>
            </p:cNvSpPr>
            <p:nvPr/>
          </p:nvSpPr>
          <p:spPr bwMode="auto">
            <a:xfrm>
              <a:off x="687" y="0"/>
              <a:ext cx="6883" cy="6229"/>
            </a:xfrm>
            <a:prstGeom prst="rect">
              <a:avLst/>
            </a:prstGeom>
            <a:noFill/>
            <a:ln w="9525">
              <a:solidFill>
                <a:srgbClr val="0883C8"/>
              </a:solidFill>
              <a:prstDash val="dash"/>
              <a:miter lim="800000"/>
              <a:headEnd/>
              <a:tailEnd/>
            </a:ln>
          </p:spPr>
          <p:txBody>
            <a:bodyPr anchor="ctr"/>
            <a:lstStyle/>
            <a:p>
              <a:pPr algn="ctr"/>
              <a:endParaRPr lang="zh-CN" altLang="zh-CN">
                <a:latin typeface="宋体" charset="-122"/>
                <a:sym typeface="宋体" charset="-122"/>
              </a:endParaRPr>
            </a:p>
          </p:txBody>
        </p:sp>
        <p:pic>
          <p:nvPicPr>
            <p:cNvPr id="51211" name="Picture 5"/>
            <p:cNvPicPr>
              <a:picLocks noChangeAspect="1" noChangeArrowheads="1"/>
            </p:cNvPicPr>
            <p:nvPr/>
          </p:nvPicPr>
          <p:blipFill>
            <a:blip r:embed="rId4"/>
            <a:srcRect/>
            <a:stretch>
              <a:fillRect/>
            </a:stretch>
          </p:blipFill>
          <p:spPr bwMode="auto">
            <a:xfrm>
              <a:off x="0" y="305"/>
              <a:ext cx="4422" cy="1134"/>
            </a:xfrm>
            <a:prstGeom prst="rect">
              <a:avLst/>
            </a:prstGeom>
            <a:noFill/>
            <a:ln w="9525">
              <a:noFill/>
              <a:miter lim="800000"/>
              <a:headEnd/>
              <a:tailEnd/>
            </a:ln>
          </p:spPr>
        </p:pic>
        <p:sp>
          <p:nvSpPr>
            <p:cNvPr id="51212" name="Rectangle 17"/>
            <p:cNvSpPr>
              <a:spLocks noChangeArrowheads="1"/>
            </p:cNvSpPr>
            <p:nvPr/>
          </p:nvSpPr>
          <p:spPr bwMode="auto">
            <a:xfrm>
              <a:off x="865" y="352"/>
              <a:ext cx="3215" cy="886"/>
            </a:xfrm>
            <a:prstGeom prst="rect">
              <a:avLst/>
            </a:prstGeom>
            <a:noFill/>
            <a:ln w="9525">
              <a:noFill/>
              <a:miter lim="800000"/>
              <a:headEnd/>
              <a:tailEnd/>
            </a:ln>
          </p:spPr>
          <p:txBody>
            <a:bodyPr>
              <a:spAutoFit/>
            </a:bodyPr>
            <a:lstStyle/>
            <a:p>
              <a:pPr>
                <a:lnSpc>
                  <a:spcPct val="120000"/>
                </a:lnSpc>
              </a:pPr>
              <a:r>
                <a:rPr lang="zh-CN" altLang="en-US" b="1">
                  <a:solidFill>
                    <a:schemeClr val="bg1"/>
                  </a:solidFill>
                  <a:latin typeface="微软雅黑"/>
                  <a:ea typeface="微软雅黑"/>
                  <a:cs typeface="微软雅黑"/>
                </a:rPr>
                <a:t>提醒</a:t>
              </a:r>
            </a:p>
          </p:txBody>
        </p:sp>
        <p:sp>
          <p:nvSpPr>
            <p:cNvPr id="51213" name="TextBox 26"/>
            <p:cNvSpPr>
              <a:spLocks noChangeArrowheads="1"/>
            </p:cNvSpPr>
            <p:nvPr/>
          </p:nvSpPr>
          <p:spPr bwMode="auto">
            <a:xfrm>
              <a:off x="862" y="1215"/>
              <a:ext cx="6543" cy="7862"/>
            </a:xfrm>
            <a:prstGeom prst="rect">
              <a:avLst/>
            </a:prstGeom>
            <a:noFill/>
            <a:ln w="9525">
              <a:noFill/>
              <a:miter lim="800000"/>
              <a:headEnd/>
              <a:tailEnd/>
            </a:ln>
          </p:spPr>
          <p:txBody>
            <a:bodyPr>
              <a:spAutoFit/>
            </a:bodyPr>
            <a:lstStyle/>
            <a:p>
              <a:pPr>
                <a:lnSpc>
                  <a:spcPct val="150000"/>
                </a:lnSpc>
              </a:pPr>
              <a:r>
                <a:rPr lang="en-US" altLang="zh-CN" sz="1600" b="1">
                  <a:latin typeface="微软雅黑"/>
                  <a:ea typeface="微软雅黑"/>
                  <a:cs typeface="微软雅黑"/>
                  <a:sym typeface="微软雅黑"/>
                </a:rPr>
                <a:t>1</a:t>
              </a:r>
              <a:r>
                <a:rPr lang="zh-CN" altLang="en-US" sz="1600" b="1">
                  <a:latin typeface="微软雅黑"/>
                  <a:ea typeface="微软雅黑"/>
                  <a:cs typeface="微软雅黑"/>
                  <a:sym typeface="微软雅黑"/>
                </a:rPr>
                <a:t>、账号名称：</a:t>
              </a:r>
              <a:r>
                <a:rPr lang="en-US" altLang="zh-CN" sz="1600" b="1">
                  <a:latin typeface="微软雅黑"/>
                  <a:ea typeface="微软雅黑"/>
                  <a:cs typeface="微软雅黑"/>
                  <a:sym typeface="微软雅黑"/>
                </a:rPr>
                <a:t>XZ+</a:t>
              </a:r>
              <a:r>
                <a:rPr lang="zh-CN" altLang="en-US" sz="1600" b="1">
                  <a:latin typeface="微软雅黑"/>
                  <a:ea typeface="微软雅黑"/>
                  <a:cs typeface="微软雅黑"/>
                  <a:sym typeface="微软雅黑"/>
                </a:rPr>
                <a:t>学校编码</a:t>
              </a:r>
              <a:endParaRPr lang="en-US" altLang="zh-CN" sz="1600" b="1">
                <a:latin typeface="微软雅黑"/>
                <a:ea typeface="微软雅黑"/>
                <a:cs typeface="微软雅黑"/>
                <a:sym typeface="微软雅黑"/>
              </a:endParaRPr>
            </a:p>
            <a:p>
              <a:pPr>
                <a:lnSpc>
                  <a:spcPct val="150000"/>
                </a:lnSpc>
              </a:pPr>
              <a:r>
                <a:rPr lang="en-US" altLang="zh-CN" sz="1600" b="1">
                  <a:latin typeface="微软雅黑"/>
                  <a:ea typeface="微软雅黑"/>
                  <a:cs typeface="微软雅黑"/>
                  <a:sym typeface="微软雅黑"/>
                </a:rPr>
                <a:t>    </a:t>
              </a:r>
              <a:r>
                <a:rPr lang="zh-CN" altLang="en-US" sz="1600" b="1">
                  <a:latin typeface="微软雅黑"/>
                  <a:ea typeface="微软雅黑"/>
                  <a:cs typeface="微软雅黑"/>
                  <a:sym typeface="微软雅黑"/>
                </a:rPr>
                <a:t>如：阳新县英才中学（校长）：   </a:t>
              </a:r>
              <a:endParaRPr lang="en-US" altLang="zh-CN" sz="1600" b="1">
                <a:latin typeface="微软雅黑"/>
                <a:ea typeface="微软雅黑"/>
                <a:cs typeface="微软雅黑"/>
                <a:sym typeface="微软雅黑"/>
              </a:endParaRPr>
            </a:p>
            <a:p>
              <a:pPr>
                <a:lnSpc>
                  <a:spcPct val="150000"/>
                </a:lnSpc>
              </a:pPr>
              <a:r>
                <a:rPr lang="en-US" altLang="zh-CN" sz="1600" b="1">
                  <a:latin typeface="微软雅黑"/>
                  <a:ea typeface="微软雅黑"/>
                  <a:cs typeface="微软雅黑"/>
                  <a:sym typeface="微软雅黑"/>
                </a:rPr>
                <a:t>               XZ420222****01</a:t>
              </a:r>
            </a:p>
            <a:p>
              <a:pPr>
                <a:lnSpc>
                  <a:spcPct val="150000"/>
                </a:lnSpc>
              </a:pPr>
              <a:r>
                <a:rPr lang="en-US" altLang="zh-CN" sz="1600" b="1">
                  <a:latin typeface="微软雅黑"/>
                  <a:ea typeface="微软雅黑"/>
                  <a:cs typeface="微软雅黑"/>
                  <a:sym typeface="微软雅黑"/>
                </a:rPr>
                <a:t>2</a:t>
              </a:r>
              <a:r>
                <a:rPr lang="zh-CN" altLang="en-US" sz="1600" b="1">
                  <a:latin typeface="微软雅黑"/>
                  <a:ea typeface="微软雅黑"/>
                  <a:cs typeface="微软雅黑"/>
                  <a:sym typeface="微软雅黑"/>
                </a:rPr>
                <a:t>、填写完成后可以单条提交，也可以批量提交。</a:t>
              </a:r>
              <a:endParaRPr lang="en-US" altLang="zh-CN" sz="1600" b="1">
                <a:latin typeface="微软雅黑"/>
                <a:ea typeface="微软雅黑"/>
                <a:cs typeface="微软雅黑"/>
                <a:sym typeface="微软雅黑"/>
              </a:endParaRPr>
            </a:p>
            <a:p>
              <a:pPr>
                <a:lnSpc>
                  <a:spcPct val="150000"/>
                </a:lnSpc>
              </a:pPr>
              <a:r>
                <a:rPr lang="en-US" altLang="zh-CN" sz="1600" b="1">
                  <a:latin typeface="微软雅黑"/>
                  <a:ea typeface="微软雅黑"/>
                  <a:cs typeface="微软雅黑"/>
                  <a:sym typeface="微软雅黑"/>
                </a:rPr>
                <a:t>3</a:t>
              </a:r>
              <a:r>
                <a:rPr lang="zh-CN" altLang="en-US" sz="1600" b="1">
                  <a:latin typeface="微软雅黑"/>
                  <a:ea typeface="微软雅黑"/>
                  <a:cs typeface="微软雅黑"/>
                  <a:sym typeface="微软雅黑"/>
                </a:rPr>
                <a:t>、填写完学校委员会意见后，汇总表全部内容填写完毕，学生形成最终档案。</a:t>
              </a:r>
              <a:endParaRPr lang="en-US" altLang="zh-CN" sz="1600" b="1">
                <a:latin typeface="微软雅黑"/>
                <a:ea typeface="微软雅黑"/>
                <a:cs typeface="微软雅黑"/>
                <a:sym typeface="微软雅黑"/>
              </a:endParaRPr>
            </a:p>
            <a:p>
              <a:pPr>
                <a:lnSpc>
                  <a:spcPct val="150000"/>
                </a:lnSpc>
              </a:pPr>
              <a:endParaRPr lang="en-US" altLang="zh-CN" sz="1600" b="1">
                <a:latin typeface="微软雅黑"/>
                <a:ea typeface="微软雅黑"/>
                <a:cs typeface="微软雅黑"/>
                <a:sym typeface="微软雅黑"/>
              </a:endParaRPr>
            </a:p>
            <a:p>
              <a:pPr>
                <a:lnSpc>
                  <a:spcPct val="150000"/>
                </a:lnSpc>
              </a:pPr>
              <a:endParaRPr lang="en-US" altLang="zh-CN" sz="1600">
                <a:latin typeface="微软雅黑"/>
                <a:ea typeface="微软雅黑"/>
                <a:cs typeface="微软雅黑"/>
                <a:sym typeface="微软雅黑"/>
              </a:endParaRPr>
            </a:p>
            <a:p>
              <a:pPr>
                <a:lnSpc>
                  <a:spcPct val="150000"/>
                </a:lnSpc>
              </a:pPr>
              <a:endParaRPr lang="en-US" altLang="zh-CN" sz="1600">
                <a:latin typeface="微软雅黑"/>
                <a:ea typeface="微软雅黑"/>
                <a:cs typeface="微软雅黑"/>
                <a:sym typeface="微软雅黑"/>
              </a:endParaRPr>
            </a:p>
          </p:txBody>
        </p:sp>
      </p:grpSp>
      <p:pic>
        <p:nvPicPr>
          <p:cNvPr id="51209" name="Picture 2"/>
          <p:cNvPicPr>
            <a:picLocks noChangeAspect="1" noChangeArrowheads="1"/>
          </p:cNvPicPr>
          <p:nvPr/>
        </p:nvPicPr>
        <p:blipFill>
          <a:blip r:embed="rId5"/>
          <a:srcRect/>
          <a:stretch>
            <a:fillRect/>
          </a:stretch>
        </p:blipFill>
        <p:spPr bwMode="auto">
          <a:xfrm>
            <a:off x="258763" y="887413"/>
            <a:ext cx="1704975" cy="2427287"/>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0" y="877888"/>
          <a:ext cx="12192000" cy="5526087"/>
        </p:xfrm>
        <a:graphic>
          <a:graphicData uri="http://schemas.openxmlformats.org/drawingml/2006/table">
            <a:tbl>
              <a:tblPr firstRow="1" bandRow="1">
                <a:tableStyleId>{5C22544A-7EE6-4342-B048-85BDC9FD1C3A}</a:tableStyleId>
              </a:tblPr>
              <a:tblGrid>
                <a:gridCol w="1224164"/>
                <a:gridCol w="5609256"/>
                <a:gridCol w="5358579"/>
              </a:tblGrid>
              <a:tr h="376065">
                <a:tc>
                  <a:txBody>
                    <a:bodyPr/>
                    <a:lstStyle/>
                    <a:p>
                      <a:pPr algn="ctr"/>
                      <a:r>
                        <a:rPr lang="zh-CN" altLang="en-US" dirty="0" smtClean="0"/>
                        <a:t>序号</a:t>
                      </a:r>
                      <a:endParaRPr lang="zh-CN" altLang="en-US" dirty="0"/>
                    </a:p>
                  </a:txBody>
                  <a:tcPr/>
                </a:tc>
                <a:tc>
                  <a:txBody>
                    <a:bodyPr/>
                    <a:lstStyle/>
                    <a:p>
                      <a:pPr algn="ctr"/>
                      <a:r>
                        <a:rPr lang="zh-CN" altLang="en-US" sz="2000" b="1" dirty="0" smtClean="0"/>
                        <a:t>新综合素质评价系统</a:t>
                      </a:r>
                      <a:endParaRPr lang="zh-CN" altLang="en-US" sz="2000" b="1" dirty="0"/>
                    </a:p>
                  </a:txBody>
                  <a:tcPr/>
                </a:tc>
                <a:tc>
                  <a:txBody>
                    <a:bodyPr/>
                    <a:lstStyle/>
                    <a:p>
                      <a:pPr algn="ctr"/>
                      <a:r>
                        <a:rPr lang="zh-CN" altLang="en-US" sz="2000" b="1" dirty="0" smtClean="0"/>
                        <a:t>现行综合素质评价系统</a:t>
                      </a:r>
                      <a:endParaRPr lang="zh-CN" altLang="en-US" sz="2000" b="1" dirty="0"/>
                    </a:p>
                  </a:txBody>
                  <a:tcPr/>
                </a:tc>
              </a:tr>
              <a:tr h="598169">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000" b="1" dirty="0" smtClean="0"/>
                        <a:t>1</a:t>
                      </a:r>
                      <a:r>
                        <a:rPr lang="zh-CN" altLang="en-US" sz="2000" b="1" dirty="0" smtClean="0"/>
                        <a:t>、用户</a:t>
                      </a:r>
                    </a:p>
                    <a:p>
                      <a:endParaRPr lang="zh-CN" altLang="en-US" sz="2000" b="1" dirty="0"/>
                    </a:p>
                  </a:txBody>
                  <a:tcPr/>
                </a:tc>
                <a:tc>
                  <a:txBody>
                    <a:bodyPr/>
                    <a:lstStyle/>
                    <a:p>
                      <a:r>
                        <a:rPr lang="zh-CN" altLang="zh-CN" sz="2000" b="1" kern="1200" dirty="0" smtClean="0">
                          <a:solidFill>
                            <a:schemeClr val="dk1"/>
                          </a:solidFill>
                          <a:latin typeface="+mn-lt"/>
                          <a:ea typeface="+mn-ea"/>
                          <a:cs typeface="+mn-cs"/>
                        </a:rPr>
                        <a:t>学生、老师、学校、</a:t>
                      </a:r>
                      <a:r>
                        <a:rPr lang="zh-CN" altLang="zh-CN" sz="2000" b="1" kern="1200" dirty="0" smtClean="0">
                          <a:solidFill>
                            <a:srgbClr val="FF0000"/>
                          </a:solidFill>
                          <a:latin typeface="+mn-lt"/>
                          <a:ea typeface="+mn-ea"/>
                          <a:cs typeface="+mn-cs"/>
                        </a:rPr>
                        <a:t>校长</a:t>
                      </a:r>
                      <a:r>
                        <a:rPr lang="zh-CN" altLang="zh-CN" sz="2000" b="1" kern="1200" dirty="0" smtClean="0">
                          <a:solidFill>
                            <a:schemeClr val="dk1"/>
                          </a:solidFill>
                          <a:latin typeface="+mn-lt"/>
                          <a:ea typeface="+mn-ea"/>
                          <a:cs typeface="+mn-cs"/>
                        </a:rPr>
                        <a:t>、市州、省级</a:t>
                      </a:r>
                      <a:endParaRPr lang="zh-CN" altLang="en-US" sz="2000" b="1"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000" b="1" dirty="0" smtClean="0"/>
                        <a:t>学生、老师、年级、学校、市州、省级</a:t>
                      </a:r>
                    </a:p>
                    <a:p>
                      <a:endParaRPr lang="zh-CN" altLang="en-US" sz="2000" b="1" dirty="0"/>
                    </a:p>
                  </a:txBody>
                  <a:tcPr/>
                </a:tc>
              </a:tr>
              <a:tr h="1898537">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000" b="1" dirty="0" smtClean="0"/>
                        <a:t>2</a:t>
                      </a:r>
                      <a:r>
                        <a:rPr lang="zh-CN" altLang="en-US" sz="2000" b="1" dirty="0" smtClean="0"/>
                        <a:t>、流程</a:t>
                      </a:r>
                    </a:p>
                  </a:txBody>
                  <a:tcPr/>
                </a:tc>
                <a:tc>
                  <a:txBody>
                    <a:bodyPr/>
                    <a:lstStyle/>
                    <a:p>
                      <a:r>
                        <a:rPr lang="zh-CN" altLang="en-US" sz="2000" b="1" dirty="0" smtClean="0"/>
                        <a:t>学生填写</a:t>
                      </a:r>
                      <a:r>
                        <a:rPr lang="en-US" altLang="zh-CN" sz="2000" b="1" dirty="0" smtClean="0"/>
                        <a:t>-</a:t>
                      </a:r>
                      <a:r>
                        <a:rPr lang="zh-CN" altLang="en-US" sz="2000" b="1" dirty="0" smtClean="0"/>
                        <a:t>教师审批</a:t>
                      </a:r>
                      <a:r>
                        <a:rPr lang="en-US" altLang="zh-CN" sz="2000" b="1" dirty="0" smtClean="0"/>
                        <a:t>-</a:t>
                      </a:r>
                      <a:r>
                        <a:rPr lang="zh-CN" altLang="en-US" sz="2000" b="1" dirty="0" smtClean="0"/>
                        <a:t>实名举报</a:t>
                      </a:r>
                      <a:r>
                        <a:rPr lang="en-US" altLang="zh-CN" sz="2000" b="1" dirty="0" smtClean="0"/>
                        <a:t>-</a:t>
                      </a:r>
                      <a:r>
                        <a:rPr lang="zh-CN" altLang="en-US" sz="2000" b="1" dirty="0" smtClean="0"/>
                        <a:t>形成学期综评成绩（每学期）</a:t>
                      </a:r>
                      <a:endParaRPr lang="en-US" altLang="zh-CN" sz="2000" b="1" dirty="0" smtClean="0"/>
                    </a:p>
                    <a:p>
                      <a:r>
                        <a:rPr lang="zh-CN" altLang="en-US" sz="2000" b="1" dirty="0" smtClean="0"/>
                        <a:t>学生勾选材料</a:t>
                      </a:r>
                      <a:r>
                        <a:rPr lang="en-US" altLang="zh-CN" sz="2000" b="1" dirty="0" smtClean="0"/>
                        <a:t>-</a:t>
                      </a:r>
                      <a:r>
                        <a:rPr lang="zh-CN" altLang="en-US" sz="2000" b="1" dirty="0" smtClean="0"/>
                        <a:t>学生自述</a:t>
                      </a:r>
                      <a:r>
                        <a:rPr lang="en-US" altLang="zh-CN" sz="2000" b="1" dirty="0" smtClean="0"/>
                        <a:t>-</a:t>
                      </a:r>
                      <a:r>
                        <a:rPr lang="zh-CN" altLang="en-US" sz="2000" b="1" dirty="0" smtClean="0"/>
                        <a:t>教师评语</a:t>
                      </a:r>
                      <a:r>
                        <a:rPr lang="en-US" altLang="zh-CN" sz="2000" b="1" dirty="0" smtClean="0"/>
                        <a:t>-</a:t>
                      </a:r>
                      <a:r>
                        <a:rPr lang="zh-CN" altLang="en-US" sz="2000" b="1" dirty="0" smtClean="0"/>
                        <a:t>学校委员会意见（毕业汇总）</a:t>
                      </a:r>
                      <a:endParaRPr lang="en-US" altLang="zh-CN" sz="2000" b="1" dirty="0" smtClean="0"/>
                    </a:p>
                    <a:p>
                      <a:r>
                        <a:rPr lang="zh-CN" altLang="en-US" sz="2000" b="1" dirty="0" smtClean="0"/>
                        <a:t>增加了教师审批核实名举报</a:t>
                      </a:r>
                      <a:endParaRPr lang="en-US" altLang="zh-CN" sz="20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000" b="1" dirty="0" smtClean="0"/>
                        <a:t>自评</a:t>
                      </a:r>
                      <a:r>
                        <a:rPr lang="en-US" altLang="zh-CN" sz="2000" b="1" dirty="0" smtClean="0"/>
                        <a:t>-</a:t>
                      </a:r>
                      <a:r>
                        <a:rPr lang="zh-CN" altLang="en-US" sz="2000" b="1" dirty="0" smtClean="0"/>
                        <a:t>互评</a:t>
                      </a:r>
                      <a:r>
                        <a:rPr lang="en-US" altLang="zh-CN" sz="2000" b="1" dirty="0" smtClean="0"/>
                        <a:t>-</a:t>
                      </a:r>
                      <a:r>
                        <a:rPr lang="zh-CN" altLang="en-US" sz="2000" b="1" dirty="0" smtClean="0"/>
                        <a:t>教师评价</a:t>
                      </a:r>
                      <a:r>
                        <a:rPr lang="en-US" altLang="zh-CN" sz="2000" b="1" dirty="0" smtClean="0"/>
                        <a:t>-</a:t>
                      </a:r>
                      <a:r>
                        <a:rPr lang="zh-CN" altLang="en-US" sz="2000" b="1" dirty="0" smtClean="0"/>
                        <a:t>教师评语</a:t>
                      </a:r>
                      <a:r>
                        <a:rPr lang="en-US" altLang="zh-CN" sz="2000" b="1" dirty="0" smtClean="0"/>
                        <a:t>-</a:t>
                      </a:r>
                      <a:r>
                        <a:rPr lang="zh-CN" altLang="en-US" sz="2000" b="1" dirty="0" smtClean="0"/>
                        <a:t>年级审查</a:t>
                      </a:r>
                      <a:r>
                        <a:rPr lang="en-US" altLang="zh-CN" sz="2000" b="1" dirty="0" smtClean="0"/>
                        <a:t>-</a:t>
                      </a:r>
                      <a:r>
                        <a:rPr lang="zh-CN" altLang="en-US" sz="2000" b="1" dirty="0" smtClean="0"/>
                        <a:t>学校认定</a:t>
                      </a:r>
                    </a:p>
                    <a:p>
                      <a:r>
                        <a:rPr lang="zh-CN" altLang="en-US" sz="2000" b="1" kern="1200" dirty="0" smtClean="0">
                          <a:solidFill>
                            <a:schemeClr val="dk1"/>
                          </a:solidFill>
                          <a:latin typeface="+mn-lt"/>
                          <a:ea typeface="+mn-ea"/>
                          <a:cs typeface="+mn-cs"/>
                        </a:rPr>
                        <a:t>高中三年将进行六次综合素质评价，每学期一次。其中前</a:t>
                      </a:r>
                      <a:r>
                        <a:rPr lang="en-US" altLang="zh-CN" sz="2000" b="1" kern="1200" dirty="0" smtClean="0">
                          <a:solidFill>
                            <a:schemeClr val="dk1"/>
                          </a:solidFill>
                          <a:latin typeface="+mn-lt"/>
                          <a:ea typeface="+mn-ea"/>
                          <a:cs typeface="+mn-cs"/>
                        </a:rPr>
                        <a:t>5</a:t>
                      </a:r>
                      <a:r>
                        <a:rPr lang="zh-CN" altLang="en-US" sz="2000" b="1" kern="1200" dirty="0" smtClean="0">
                          <a:solidFill>
                            <a:schemeClr val="dk1"/>
                          </a:solidFill>
                          <a:latin typeface="+mn-lt"/>
                          <a:ea typeface="+mn-ea"/>
                          <a:cs typeface="+mn-cs"/>
                        </a:rPr>
                        <a:t>次为过程性评价，评价结果以百分比形态展示，显示的是学生最原始的评价状况。最后一次为总结性评价，安装前五次的评价结果进行折算，形成最终评价结果。</a:t>
                      </a:r>
                    </a:p>
                  </a:txBody>
                  <a:tcPr/>
                </a:tc>
              </a:tr>
              <a:tr h="2203911">
                <a:tc>
                  <a:txBody>
                    <a:bodyPr/>
                    <a:lstStyle/>
                    <a:p>
                      <a:r>
                        <a:rPr lang="en-US" altLang="zh-CN" sz="2000" b="1" dirty="0" smtClean="0"/>
                        <a:t>3</a:t>
                      </a:r>
                      <a:r>
                        <a:rPr lang="zh-CN" altLang="en-US" sz="2000" b="1" dirty="0" smtClean="0"/>
                        <a:t>、其他</a:t>
                      </a:r>
                      <a:endParaRPr lang="zh-CN" altLang="en-US" sz="2000" b="1" dirty="0"/>
                    </a:p>
                  </a:txBody>
                  <a:tcPr/>
                </a:tc>
                <a:tc>
                  <a:txBody>
                    <a:bodyPr/>
                    <a:lstStyle/>
                    <a:p>
                      <a:r>
                        <a:rPr lang="zh-CN" altLang="en-US" sz="2000" b="1" dirty="0" smtClean="0"/>
                        <a:t>如实记录学生的过程记录，全部内容非必填项，学生过程性的如实记录</a:t>
                      </a:r>
                      <a:endParaRPr lang="en-US" altLang="zh-CN" sz="2000" b="1" dirty="0" smtClean="0"/>
                    </a:p>
                    <a:p>
                      <a:endParaRPr lang="zh-CN" altLang="en-US" sz="2000" b="1" dirty="0"/>
                    </a:p>
                  </a:txBody>
                  <a:tcPr/>
                </a:tc>
                <a:tc>
                  <a:txBody>
                    <a:bodyPr/>
                    <a:lstStyle/>
                    <a:p>
                      <a:r>
                        <a:rPr lang="zh-CN" altLang="en-US" sz="2000" b="1" dirty="0" smtClean="0"/>
                        <a:t>必须完成学生流程当中的全部内容才可生成本学期的成绩</a:t>
                      </a:r>
                      <a:endParaRPr lang="en-US" altLang="zh-CN" sz="2000" b="1" dirty="0" smtClean="0"/>
                    </a:p>
                    <a:p>
                      <a:endParaRPr lang="zh-CN" altLang="en-US" sz="2000" b="1" dirty="0"/>
                    </a:p>
                  </a:txBody>
                  <a:tcPr/>
                </a:tc>
              </a:tr>
            </a:tbl>
          </a:graphicData>
        </a:graphic>
      </p:graphicFrame>
      <p:sp>
        <p:nvSpPr>
          <p:cNvPr id="52247" name="矩形 2"/>
          <p:cNvSpPr>
            <a:spLocks noChangeArrowheads="1"/>
          </p:cNvSpPr>
          <p:nvPr/>
        </p:nvSpPr>
        <p:spPr bwMode="auto">
          <a:xfrm>
            <a:off x="1558925" y="260350"/>
            <a:ext cx="6648450"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a:ea typeface="微软雅黑"/>
                <a:cs typeface="微软雅黑"/>
              </a:rPr>
              <a:t>新综合素质评价和现行综合素质评价区别</a:t>
            </a:r>
          </a:p>
        </p:txBody>
      </p:sp>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3030538" y="3479800"/>
            <a:ext cx="7094537" cy="33338"/>
          </a:xfrm>
          <a:prstGeom prst="line">
            <a:avLst/>
          </a:prstGeom>
          <a:ln w="12700">
            <a:solidFill>
              <a:srgbClr val="1AB5DD"/>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3250" name="TextBox 16"/>
          <p:cNvSpPr txBox="1">
            <a:spLocks noChangeArrowheads="1"/>
          </p:cNvSpPr>
          <p:nvPr/>
        </p:nvSpPr>
        <p:spPr bwMode="auto">
          <a:xfrm>
            <a:off x="3468688" y="2684463"/>
            <a:ext cx="6340475" cy="831850"/>
          </a:xfrm>
          <a:prstGeom prst="rect">
            <a:avLst/>
          </a:prstGeom>
          <a:noFill/>
          <a:ln w="9525">
            <a:noFill/>
            <a:miter lim="800000"/>
            <a:headEnd/>
            <a:tailEnd/>
          </a:ln>
        </p:spPr>
        <p:txBody>
          <a:bodyPr wrap="none">
            <a:spAutoFit/>
          </a:bodyPr>
          <a:lstStyle/>
          <a:p>
            <a:r>
              <a:rPr lang="zh-CN" altLang="en-US" sz="4800" b="1">
                <a:solidFill>
                  <a:srgbClr val="1AB5DD"/>
                </a:solidFill>
                <a:latin typeface="微软雅黑"/>
                <a:ea typeface="微软雅黑"/>
                <a:cs typeface="微软雅黑"/>
              </a:rPr>
              <a:t>每学期、每学年做什么</a:t>
            </a:r>
            <a:endParaRPr lang="zh-CN" altLang="zh-CN" sz="4800" b="1">
              <a:solidFill>
                <a:srgbClr val="1AB5DD"/>
              </a:solidFill>
              <a:latin typeface="微软雅黑"/>
              <a:ea typeface="微软雅黑"/>
              <a:cs typeface="微软雅黑"/>
            </a:endParaRPr>
          </a:p>
        </p:txBody>
      </p:sp>
      <p:sp>
        <p:nvSpPr>
          <p:cNvPr id="6" name="椭圆 5"/>
          <p:cNvSpPr/>
          <p:nvPr/>
        </p:nvSpPr>
        <p:spPr>
          <a:xfrm>
            <a:off x="1738313" y="2654300"/>
            <a:ext cx="1038225" cy="995363"/>
          </a:xfrm>
          <a:prstGeom prst="ellipse">
            <a:avLst/>
          </a:prstGeom>
          <a:solidFill>
            <a:srgbClr val="04AEDA"/>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4800" b="1" dirty="0">
                <a:latin typeface="微软雅黑" panose="020B0503020204020204" pitchFamily="34" charset="-122"/>
                <a:ea typeface="微软雅黑" panose="020B0503020204020204" pitchFamily="34" charset="-122"/>
              </a:rPr>
              <a:t>二</a:t>
            </a:r>
            <a:endParaRPr lang="zh-CN" altLang="en-US" sz="4800" b="1"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238125" y="873125"/>
          <a:ext cx="11764963" cy="5940425"/>
        </p:xfrm>
        <a:graphic>
          <a:graphicData uri="http://schemas.openxmlformats.org/drawingml/2006/table">
            <a:tbl>
              <a:tblPr firstRow="1" bandRow="1">
                <a:tableStyleId>{5C22544A-7EE6-4342-B048-85BDC9FD1C3A}</a:tableStyleId>
              </a:tblPr>
              <a:tblGrid>
                <a:gridCol w="2286000"/>
                <a:gridCol w="1750742"/>
                <a:gridCol w="2436314"/>
                <a:gridCol w="1377403"/>
                <a:gridCol w="914400"/>
                <a:gridCol w="1126273"/>
                <a:gridCol w="1873405"/>
              </a:tblGrid>
              <a:tr h="467126">
                <a:tc gridSpan="3">
                  <a:txBody>
                    <a:bodyPr/>
                    <a:lstStyle/>
                    <a:p>
                      <a:r>
                        <a:rPr lang="zh-CN" altLang="en-US" dirty="0" smtClean="0"/>
                        <a:t>评价内容</a:t>
                      </a:r>
                      <a:endParaRPr lang="zh-CN" altLang="en-US" dirty="0"/>
                    </a:p>
                  </a:txBody>
                  <a:tcPr/>
                </a:tc>
                <a:tc hMerge="1">
                  <a:txBody>
                    <a:bodyPr/>
                    <a:lstStyle/>
                    <a:p>
                      <a:endParaRPr lang="zh-CN"/>
                    </a:p>
                  </a:txBody>
                  <a:tcPr/>
                </a:tc>
                <a:tc hMerge="1">
                  <a:txBody>
                    <a:bodyPr/>
                    <a:lstStyle/>
                    <a:p>
                      <a:endParaRPr lang="zh-CN"/>
                    </a:p>
                  </a:txBody>
                  <a:tcPr/>
                </a:tc>
                <a:tc>
                  <a:txBody>
                    <a:bodyPr/>
                    <a:lstStyle/>
                    <a:p>
                      <a:r>
                        <a:rPr lang="zh-CN" altLang="en-US" dirty="0" smtClean="0"/>
                        <a:t>完成人</a:t>
                      </a:r>
                      <a:endParaRPr lang="zh-CN" altLang="en-US" dirty="0"/>
                    </a:p>
                  </a:txBody>
                  <a:tcPr/>
                </a:tc>
                <a:tc>
                  <a:txBody>
                    <a:bodyPr/>
                    <a:lstStyle/>
                    <a:p>
                      <a:r>
                        <a:rPr lang="zh-CN" altLang="en-US" dirty="0" smtClean="0"/>
                        <a:t>审核人</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完成时间</a:t>
                      </a:r>
                    </a:p>
                  </a:txBody>
                  <a:tcPr/>
                </a:tc>
                <a:tc>
                  <a:txBody>
                    <a:bodyPr/>
                    <a:lstStyle/>
                    <a:p>
                      <a:r>
                        <a:rPr lang="zh-CN" altLang="en-US" dirty="0" smtClean="0"/>
                        <a:t>备注</a:t>
                      </a:r>
                      <a:endParaRPr lang="zh-CN" altLang="en-US" dirty="0"/>
                    </a:p>
                  </a:txBody>
                  <a:tcPr/>
                </a:tc>
              </a:tr>
              <a:tr h="467126">
                <a:tc>
                  <a:txBody>
                    <a:bodyPr/>
                    <a:lstStyle/>
                    <a:p>
                      <a:r>
                        <a:rPr lang="zh-CN" altLang="en-US" sz="1600" b="1" dirty="0" smtClean="0"/>
                        <a:t>一、基本情况</a:t>
                      </a:r>
                      <a:endParaRPr lang="zh-CN" altLang="en-US" sz="1600" b="1" dirty="0"/>
                    </a:p>
                  </a:txBody>
                  <a:tcPr/>
                </a:tc>
                <a:tc>
                  <a:txBody>
                    <a:bodyPr/>
                    <a:lstStyle/>
                    <a:p>
                      <a:endParaRPr lang="zh-CN" altLang="en-US" sz="1600" b="1" dirty="0"/>
                    </a:p>
                  </a:txBody>
                  <a:tcPr/>
                </a:tc>
                <a:tc>
                  <a:txBody>
                    <a:bodyPr/>
                    <a:lstStyle/>
                    <a:p>
                      <a:endParaRPr lang="zh-CN" altLang="en-US" sz="1600" b="1" dirty="0"/>
                    </a:p>
                  </a:txBody>
                  <a:tcPr/>
                </a:tc>
                <a:tc>
                  <a:txBody>
                    <a:bodyPr/>
                    <a:lstStyle/>
                    <a:p>
                      <a:r>
                        <a:rPr lang="zh-CN" altLang="en-US" sz="1600" b="1" dirty="0" smtClean="0"/>
                        <a:t>学生</a:t>
                      </a:r>
                      <a:endParaRPr lang="zh-CN" altLang="en-US" sz="1600" b="1" dirty="0"/>
                    </a:p>
                  </a:txBody>
                  <a:tcPr/>
                </a:tc>
                <a:tc>
                  <a:txBody>
                    <a:bodyPr/>
                    <a:lstStyle/>
                    <a:p>
                      <a:r>
                        <a:rPr lang="zh-CN" altLang="en-US" sz="1600" b="1" dirty="0" smtClean="0"/>
                        <a:t>教师</a:t>
                      </a:r>
                      <a:endParaRPr lang="zh-CN" altLang="en-US" sz="1600" b="1" dirty="0"/>
                    </a:p>
                  </a:txBody>
                  <a:tcPr/>
                </a:tc>
                <a:tc>
                  <a:txBody>
                    <a:bodyPr/>
                    <a:lstStyle/>
                    <a:p>
                      <a:r>
                        <a:rPr lang="zh-CN" altLang="en-US" sz="1600" b="1" dirty="0" smtClean="0"/>
                        <a:t>每学期</a:t>
                      </a:r>
                      <a:endParaRPr lang="zh-CN" alt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kern="1200" dirty="0" smtClean="0">
                          <a:solidFill>
                            <a:schemeClr val="dk1"/>
                          </a:solidFill>
                          <a:latin typeface="+mn-lt"/>
                          <a:ea typeface="+mn-ea"/>
                          <a:cs typeface="+mn-cs"/>
                        </a:rPr>
                        <a:t>本平台</a:t>
                      </a:r>
                    </a:p>
                  </a:txBody>
                  <a:tcPr/>
                </a:tc>
              </a:tr>
              <a:tr h="467126">
                <a:tc>
                  <a:txBody>
                    <a:bodyPr/>
                    <a:lstStyle/>
                    <a:p>
                      <a:r>
                        <a:rPr lang="zh-CN" altLang="en-US" sz="1600" b="1" dirty="0" smtClean="0"/>
                        <a:t>二、主要成长结果记录</a:t>
                      </a:r>
                      <a:endParaRPr lang="zh-CN" altLang="en-US" sz="1600" b="1" dirty="0"/>
                    </a:p>
                  </a:txBody>
                  <a:tcPr/>
                </a:tc>
                <a:tc>
                  <a:txBody>
                    <a:bodyPr/>
                    <a:lstStyle/>
                    <a:p>
                      <a:r>
                        <a:rPr lang="zh-CN" altLang="en-US" sz="1600" b="1" dirty="0" smtClean="0"/>
                        <a:t>（一）思想品德</a:t>
                      </a:r>
                      <a:endParaRPr lang="zh-CN" altLang="en-US" sz="1600" b="1" dirty="0"/>
                    </a:p>
                  </a:txBody>
                  <a:tcPr/>
                </a:tc>
                <a:tc>
                  <a:txBody>
                    <a:bodyPr/>
                    <a:lstStyle/>
                    <a:p>
                      <a:r>
                        <a:rPr lang="zh-CN" altLang="en-US" sz="1600" b="1" dirty="0" smtClean="0"/>
                        <a:t>党团活动</a:t>
                      </a:r>
                      <a:endParaRPr lang="zh-CN" altLang="en-US" sz="1600" b="1" dirty="0"/>
                    </a:p>
                  </a:txBody>
                  <a:tcPr/>
                </a:tc>
                <a:tc>
                  <a:txBody>
                    <a:bodyPr/>
                    <a:lstStyle/>
                    <a:p>
                      <a:r>
                        <a:rPr lang="zh-CN" altLang="en-US" sz="1600" b="1" dirty="0" smtClean="0"/>
                        <a:t>学生</a:t>
                      </a:r>
                      <a:endParaRPr lang="zh-CN" altLang="en-US" sz="1600" b="1" dirty="0"/>
                    </a:p>
                  </a:txBody>
                  <a:tcPr/>
                </a:tc>
                <a:tc>
                  <a:txBody>
                    <a:bodyPr/>
                    <a:lstStyle/>
                    <a:p>
                      <a:r>
                        <a:rPr lang="zh-CN" altLang="en-US" sz="1600" b="1" dirty="0" smtClean="0"/>
                        <a:t>教师</a:t>
                      </a:r>
                      <a:endParaRPr lang="zh-CN" alt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smtClean="0"/>
                        <a:t>每学期</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kern="1200" dirty="0" smtClean="0">
                          <a:solidFill>
                            <a:schemeClr val="dk1"/>
                          </a:solidFill>
                          <a:latin typeface="+mn-lt"/>
                          <a:ea typeface="+mn-ea"/>
                          <a:cs typeface="+mn-cs"/>
                        </a:rPr>
                        <a:t>本平台</a:t>
                      </a:r>
                    </a:p>
                  </a:txBody>
                  <a:tcPr/>
                </a:tc>
              </a:tr>
              <a:tr h="467126">
                <a:tc>
                  <a:txBody>
                    <a:bodyPr/>
                    <a:lstStyle/>
                    <a:p>
                      <a:endParaRPr lang="zh-CN" altLang="en-US" sz="1600" b="1" dirty="0"/>
                    </a:p>
                  </a:txBody>
                  <a:tcPr/>
                </a:tc>
                <a:tc>
                  <a:txBody>
                    <a:bodyPr/>
                    <a:lstStyle/>
                    <a:p>
                      <a:endParaRPr lang="zh-CN" altLang="en-US" sz="1600" b="1" dirty="0"/>
                    </a:p>
                  </a:txBody>
                  <a:tcPr/>
                </a:tc>
                <a:tc>
                  <a:txBody>
                    <a:bodyPr/>
                    <a:lstStyle/>
                    <a:p>
                      <a:r>
                        <a:rPr lang="zh-CN" altLang="en-US" sz="1600" b="1" dirty="0" smtClean="0"/>
                        <a:t>社团活动</a:t>
                      </a:r>
                      <a:endParaRPr lang="zh-CN" alt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smtClean="0"/>
                        <a:t>学生</a:t>
                      </a:r>
                    </a:p>
                  </a:txBody>
                  <a:tcPr/>
                </a:tc>
                <a:tc>
                  <a:txBody>
                    <a:bodyPr/>
                    <a:lstStyle/>
                    <a:p>
                      <a:r>
                        <a:rPr lang="zh-CN" altLang="en-US" sz="1600" b="1" dirty="0" smtClean="0"/>
                        <a:t>教师</a:t>
                      </a:r>
                      <a:endParaRPr lang="zh-CN" alt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smtClean="0"/>
                        <a:t>每学期</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kern="1200" dirty="0" smtClean="0">
                          <a:solidFill>
                            <a:schemeClr val="dk1"/>
                          </a:solidFill>
                          <a:latin typeface="+mn-lt"/>
                          <a:ea typeface="+mn-ea"/>
                          <a:cs typeface="+mn-cs"/>
                        </a:rPr>
                        <a:t>本平台</a:t>
                      </a:r>
                    </a:p>
                  </a:txBody>
                  <a:tcPr/>
                </a:tc>
              </a:tr>
              <a:tr h="467126">
                <a:tc>
                  <a:txBody>
                    <a:bodyPr/>
                    <a:lstStyle/>
                    <a:p>
                      <a:endParaRPr lang="zh-CN" altLang="en-US" sz="1600" b="1" dirty="0"/>
                    </a:p>
                  </a:txBody>
                  <a:tcPr/>
                </a:tc>
                <a:tc>
                  <a:txBody>
                    <a:bodyPr/>
                    <a:lstStyle/>
                    <a:p>
                      <a:endParaRPr lang="zh-CN" altLang="en-US" sz="1600" b="1" dirty="0"/>
                    </a:p>
                  </a:txBody>
                  <a:tcPr/>
                </a:tc>
                <a:tc>
                  <a:txBody>
                    <a:bodyPr/>
                    <a:lstStyle/>
                    <a:p>
                      <a:r>
                        <a:rPr lang="zh-CN" altLang="en-US" sz="1600" b="1" dirty="0" smtClean="0"/>
                        <a:t>公益活动与志愿服务</a:t>
                      </a:r>
                      <a:endParaRPr lang="zh-CN" alt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smtClean="0"/>
                        <a:t>学生</a:t>
                      </a:r>
                    </a:p>
                  </a:txBody>
                  <a:tcPr/>
                </a:tc>
                <a:tc>
                  <a:txBody>
                    <a:bodyPr/>
                    <a:lstStyle/>
                    <a:p>
                      <a:r>
                        <a:rPr lang="zh-CN" altLang="en-US" sz="1600" b="1" dirty="0" smtClean="0"/>
                        <a:t>教师</a:t>
                      </a:r>
                      <a:endParaRPr lang="zh-CN" alt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smtClean="0"/>
                        <a:t>每学期</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kern="1200" dirty="0" smtClean="0">
                          <a:solidFill>
                            <a:schemeClr val="dk1"/>
                          </a:solidFill>
                          <a:latin typeface="+mn-lt"/>
                          <a:ea typeface="+mn-ea"/>
                          <a:cs typeface="+mn-cs"/>
                        </a:rPr>
                        <a:t>本平台</a:t>
                      </a:r>
                    </a:p>
                  </a:txBody>
                  <a:tcPr/>
                </a:tc>
              </a:tr>
              <a:tr h="467126">
                <a:tc>
                  <a:txBody>
                    <a:bodyPr/>
                    <a:lstStyle/>
                    <a:p>
                      <a:endParaRPr lang="zh-CN" altLang="en-US" sz="1600" b="1" dirty="0"/>
                    </a:p>
                  </a:txBody>
                  <a:tcPr/>
                </a:tc>
                <a:tc>
                  <a:txBody>
                    <a:bodyPr/>
                    <a:lstStyle/>
                    <a:p>
                      <a:pPr marL="0" algn="l" defTabSz="914400" rtl="0" eaLnBrk="1" latinLnBrk="0" hangingPunct="1"/>
                      <a:r>
                        <a:rPr lang="zh-CN" altLang="en-US" sz="1600" b="1" kern="1200" dirty="0" smtClean="0">
                          <a:solidFill>
                            <a:schemeClr val="dk1"/>
                          </a:solidFill>
                          <a:latin typeface="+mn-lt"/>
                          <a:ea typeface="+mn-ea"/>
                          <a:cs typeface="+mn-cs"/>
                        </a:rPr>
                        <a:t>（二）学业水平</a:t>
                      </a:r>
                    </a:p>
                  </a:txBody>
                  <a:tcPr/>
                </a:tc>
                <a:tc>
                  <a:txBody>
                    <a:bodyPr/>
                    <a:lstStyle/>
                    <a:p>
                      <a:pPr marL="0" algn="l" defTabSz="914400" rtl="0" eaLnBrk="1" latinLnBrk="0" hangingPunct="1"/>
                      <a:r>
                        <a:rPr lang="zh-CN" altLang="en-US" sz="1600" b="1" kern="1200" dirty="0" smtClean="0">
                          <a:solidFill>
                            <a:schemeClr val="dk1"/>
                          </a:solidFill>
                          <a:latin typeface="+mn-lt"/>
                          <a:ea typeface="+mn-ea"/>
                          <a:cs typeface="+mn-cs"/>
                        </a:rPr>
                        <a:t>国家课程学习</a:t>
                      </a:r>
                    </a:p>
                  </a:txBody>
                  <a:tcPr/>
                </a:tc>
                <a:tc>
                  <a:txBody>
                    <a:bodyPr/>
                    <a:lstStyle/>
                    <a:p>
                      <a:r>
                        <a:rPr lang="zh-CN" altLang="en-US" sz="1600" b="1" dirty="0" smtClean="0"/>
                        <a:t>教师</a:t>
                      </a:r>
                      <a:endParaRPr lang="zh-CN" altLang="en-US" sz="1600" b="1" dirty="0"/>
                    </a:p>
                  </a:txBody>
                  <a:tcPr/>
                </a:tc>
                <a:tc>
                  <a:txBody>
                    <a:bodyPr/>
                    <a:lstStyle/>
                    <a:p>
                      <a:endParaRPr lang="zh-CN" alt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smtClean="0"/>
                        <a:t>每学期</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kern="1200" dirty="0" smtClean="0">
                          <a:solidFill>
                            <a:schemeClr val="dk1"/>
                          </a:solidFill>
                          <a:latin typeface="+mn-lt"/>
                          <a:ea typeface="+mn-ea"/>
                          <a:cs typeface="+mn-cs"/>
                        </a:rPr>
                        <a:t>学分管理平台</a:t>
                      </a:r>
                    </a:p>
                  </a:txBody>
                  <a:tcPr/>
                </a:tc>
              </a:tr>
              <a:tr h="577775">
                <a:tc>
                  <a:txBody>
                    <a:bodyPr/>
                    <a:lstStyle/>
                    <a:p>
                      <a:endParaRPr lang="zh-CN" altLang="en-US" sz="1600" b="1" dirty="0"/>
                    </a:p>
                  </a:txBody>
                  <a:tcPr/>
                </a:tc>
                <a:tc>
                  <a:txBody>
                    <a:bodyPr/>
                    <a:lstStyle/>
                    <a:p>
                      <a:pPr marL="0" algn="l" defTabSz="914400" rtl="0" eaLnBrk="1" latinLnBrk="0" hangingPunct="1"/>
                      <a:endParaRPr lang="zh-CN" altLang="en-US" sz="1600" b="1" kern="1200" dirty="0" smtClean="0">
                        <a:solidFill>
                          <a:schemeClr val="dk1"/>
                        </a:solidFill>
                        <a:latin typeface="+mn-lt"/>
                        <a:ea typeface="+mn-ea"/>
                        <a:cs typeface="+mn-cs"/>
                      </a:endParaRPr>
                    </a:p>
                  </a:txBody>
                  <a:tcPr/>
                </a:tc>
                <a:tc>
                  <a:txBody>
                    <a:bodyPr/>
                    <a:lstStyle/>
                    <a:p>
                      <a:pPr marL="0" algn="l" defTabSz="914400" rtl="0" eaLnBrk="1" latinLnBrk="0" hangingPunct="1"/>
                      <a:r>
                        <a:rPr lang="zh-CN" altLang="en-US" sz="1600" b="1" kern="1200" dirty="0" smtClean="0">
                          <a:solidFill>
                            <a:schemeClr val="dk1"/>
                          </a:solidFill>
                          <a:latin typeface="+mn-lt"/>
                          <a:ea typeface="+mn-ea"/>
                          <a:cs typeface="+mn-cs"/>
                        </a:rPr>
                        <a:t>地方（校本）课程学习</a:t>
                      </a:r>
                    </a:p>
                  </a:txBody>
                  <a:tcPr/>
                </a:tc>
                <a:tc>
                  <a:txBody>
                    <a:bodyPr/>
                    <a:lstStyle/>
                    <a:p>
                      <a:r>
                        <a:rPr lang="zh-CN" altLang="en-US" sz="1600" b="1" dirty="0" smtClean="0"/>
                        <a:t>教师</a:t>
                      </a:r>
                      <a:endParaRPr lang="zh-CN" altLang="en-US" sz="1600" b="1" dirty="0"/>
                    </a:p>
                  </a:txBody>
                  <a:tcPr/>
                </a:tc>
                <a:tc>
                  <a:txBody>
                    <a:bodyPr/>
                    <a:lstStyle/>
                    <a:p>
                      <a:endParaRPr lang="zh-CN" altLang="en-US" sz="1600" b="1" dirty="0"/>
                    </a:p>
                  </a:txBody>
                  <a:tcPr/>
                </a:tc>
                <a:tc>
                  <a:txBody>
                    <a:bodyPr/>
                    <a:lstStyle/>
                    <a:p>
                      <a:r>
                        <a:rPr lang="zh-CN" altLang="en-US" sz="1600" b="1" dirty="0" smtClean="0"/>
                        <a:t>按照实际开课情况</a:t>
                      </a:r>
                      <a:endParaRPr lang="zh-CN" alt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kern="1200" dirty="0" smtClean="0">
                          <a:solidFill>
                            <a:schemeClr val="dk1"/>
                          </a:solidFill>
                          <a:latin typeface="+mn-lt"/>
                          <a:ea typeface="+mn-ea"/>
                          <a:cs typeface="+mn-cs"/>
                        </a:rPr>
                        <a:t>学分管理平台</a:t>
                      </a:r>
                    </a:p>
                  </a:txBody>
                  <a:tcPr/>
                </a:tc>
              </a:tr>
              <a:tr h="577775">
                <a:tc>
                  <a:txBody>
                    <a:bodyPr/>
                    <a:lstStyle/>
                    <a:p>
                      <a:endParaRPr lang="zh-CN" altLang="en-US" sz="1600" b="1" dirty="0"/>
                    </a:p>
                  </a:txBody>
                  <a:tcPr/>
                </a:tc>
                <a:tc>
                  <a:txBody>
                    <a:bodyPr/>
                    <a:lstStyle/>
                    <a:p>
                      <a:pPr marL="0" algn="l" defTabSz="914400" rtl="0" eaLnBrk="1" latinLnBrk="0" hangingPunct="1"/>
                      <a:endParaRPr lang="zh-CN" altLang="en-US" sz="1600" b="1" kern="1200" dirty="0">
                        <a:solidFill>
                          <a:schemeClr val="dk1"/>
                        </a:solidFill>
                        <a:latin typeface="+mn-lt"/>
                        <a:ea typeface="+mn-ea"/>
                        <a:cs typeface="+mn-cs"/>
                      </a:endParaRPr>
                    </a:p>
                  </a:txBody>
                  <a:tcPr/>
                </a:tc>
                <a:tc>
                  <a:txBody>
                    <a:bodyPr/>
                    <a:lstStyle/>
                    <a:p>
                      <a:pPr marL="0" algn="l" defTabSz="914400" rtl="0" eaLnBrk="1" latinLnBrk="0" hangingPunct="1"/>
                      <a:r>
                        <a:rPr lang="zh-CN" altLang="en-US" sz="1600" b="1" kern="1200" dirty="0" smtClean="0">
                          <a:solidFill>
                            <a:schemeClr val="dk1"/>
                          </a:solidFill>
                          <a:latin typeface="+mn-lt"/>
                          <a:ea typeface="+mn-ea"/>
                          <a:cs typeface="+mn-cs"/>
                        </a:rPr>
                        <a:t>研究性学习</a:t>
                      </a:r>
                      <a:endParaRPr lang="zh-CN" altLang="en-US" sz="1600" b="1" kern="1200" dirty="0">
                        <a:solidFill>
                          <a:schemeClr val="dk1"/>
                        </a:solidFill>
                        <a:latin typeface="+mn-lt"/>
                        <a:ea typeface="+mn-ea"/>
                        <a:cs typeface="+mn-cs"/>
                      </a:endParaRPr>
                    </a:p>
                  </a:txBody>
                  <a:tcPr/>
                </a:tc>
                <a:tc>
                  <a:txBody>
                    <a:bodyPr/>
                    <a:lstStyle/>
                    <a:p>
                      <a:r>
                        <a:rPr lang="zh-CN" altLang="en-US" sz="1600" b="1" dirty="0" smtClean="0"/>
                        <a:t>学生、教师</a:t>
                      </a:r>
                      <a:endParaRPr lang="zh-CN" altLang="en-US" sz="1600" b="1" dirty="0"/>
                    </a:p>
                  </a:txBody>
                  <a:tcPr/>
                </a:tc>
                <a:tc>
                  <a:txBody>
                    <a:bodyPr/>
                    <a:lstStyle/>
                    <a:p>
                      <a:endParaRPr lang="zh-CN" altLang="en-US" sz="1600" b="1" dirty="0"/>
                    </a:p>
                  </a:txBody>
                  <a:tcPr/>
                </a:tc>
                <a:tc>
                  <a:txBody>
                    <a:bodyPr/>
                    <a:lstStyle/>
                    <a:p>
                      <a:r>
                        <a:rPr lang="zh-CN" altLang="en-US" sz="1600" b="1" dirty="0" smtClean="0"/>
                        <a:t>每学年</a:t>
                      </a:r>
                      <a:endParaRPr lang="zh-CN" alt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kern="1200" dirty="0" smtClean="0">
                          <a:solidFill>
                            <a:schemeClr val="dk1"/>
                          </a:solidFill>
                          <a:latin typeface="+mn-lt"/>
                          <a:ea typeface="+mn-ea"/>
                          <a:cs typeface="+mn-cs"/>
                        </a:rPr>
                        <a:t>综合实践活动课管理平台</a:t>
                      </a:r>
                      <a:endParaRPr lang="zh-CN" altLang="en-US" sz="1600" b="1" kern="1200" dirty="0">
                        <a:solidFill>
                          <a:schemeClr val="dk1"/>
                        </a:solidFill>
                        <a:latin typeface="+mn-lt"/>
                        <a:ea typeface="+mn-ea"/>
                        <a:cs typeface="+mn-cs"/>
                      </a:endParaRPr>
                    </a:p>
                  </a:txBody>
                  <a:tcPr/>
                </a:tc>
              </a:tr>
              <a:tr h="577775">
                <a:tc>
                  <a:txBody>
                    <a:bodyPr/>
                    <a:lstStyle/>
                    <a:p>
                      <a:pPr marL="0" algn="l" defTabSz="914400" rtl="0" eaLnBrk="1" latinLnBrk="0" hangingPunct="1"/>
                      <a:endParaRPr lang="zh-CN" altLang="en-US" sz="1600" b="1" kern="1200" dirty="0">
                        <a:solidFill>
                          <a:schemeClr val="dk1"/>
                        </a:solidFill>
                        <a:latin typeface="+mn-lt"/>
                        <a:ea typeface="+mn-ea"/>
                        <a:cs typeface="+mn-cs"/>
                      </a:endParaRPr>
                    </a:p>
                  </a:txBody>
                  <a:tcPr/>
                </a:tc>
                <a:tc>
                  <a:txBody>
                    <a:bodyPr/>
                    <a:lstStyle/>
                    <a:p>
                      <a:pPr marL="0" algn="l" defTabSz="914400" rtl="0" eaLnBrk="1" latinLnBrk="0" hangingPunct="1"/>
                      <a:r>
                        <a:rPr lang="zh-CN" altLang="en-US" sz="1600" b="1" kern="1200" dirty="0" smtClean="0">
                          <a:solidFill>
                            <a:schemeClr val="dk1"/>
                          </a:solidFill>
                          <a:latin typeface="+mn-lt"/>
                          <a:ea typeface="+mn-ea"/>
                          <a:cs typeface="+mn-cs"/>
                        </a:rPr>
                        <a:t>（三）身心健康</a:t>
                      </a:r>
                      <a:endParaRPr lang="zh-CN" altLang="en-US" sz="1600" b="1" kern="1200" dirty="0">
                        <a:solidFill>
                          <a:schemeClr val="dk1"/>
                        </a:solidFill>
                        <a:latin typeface="+mn-lt"/>
                        <a:ea typeface="+mn-ea"/>
                        <a:cs typeface="+mn-cs"/>
                      </a:endParaRPr>
                    </a:p>
                  </a:txBody>
                  <a:tcPr/>
                </a:tc>
                <a:tc>
                  <a:txBody>
                    <a:bodyPr/>
                    <a:lstStyle/>
                    <a:p>
                      <a:r>
                        <a:rPr lang="zh-CN" altLang="en-US" sz="1600" b="1" dirty="0" smtClean="0"/>
                        <a:t>国家学习体质健康标准</a:t>
                      </a:r>
                      <a:endParaRPr lang="zh-CN" altLang="en-US" sz="1600" b="1" dirty="0"/>
                    </a:p>
                  </a:txBody>
                  <a:tcPr/>
                </a:tc>
                <a:tc>
                  <a:txBody>
                    <a:bodyPr/>
                    <a:lstStyle/>
                    <a:p>
                      <a:r>
                        <a:rPr lang="zh-CN" altLang="en-US" sz="1600" b="1" dirty="0" smtClean="0"/>
                        <a:t>教师</a:t>
                      </a:r>
                      <a:endParaRPr lang="zh-CN" altLang="en-US" sz="1600" b="1" dirty="0"/>
                    </a:p>
                  </a:txBody>
                  <a:tcPr/>
                </a:tc>
                <a:tc>
                  <a:txBody>
                    <a:bodyPr/>
                    <a:lstStyle/>
                    <a:p>
                      <a:endParaRPr lang="zh-CN" altLang="en-US" sz="1600" b="1" dirty="0"/>
                    </a:p>
                  </a:txBody>
                  <a:tcPr/>
                </a:tc>
                <a:tc>
                  <a:txBody>
                    <a:bodyPr/>
                    <a:lstStyle/>
                    <a:p>
                      <a:r>
                        <a:rPr lang="zh-CN" altLang="en-US" sz="1600" b="1" dirty="0" smtClean="0"/>
                        <a:t>每学年</a:t>
                      </a:r>
                      <a:endParaRPr lang="zh-CN" alt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kern="1200" dirty="0" smtClean="0">
                          <a:solidFill>
                            <a:schemeClr val="dk1"/>
                          </a:solidFill>
                          <a:latin typeface="+mn-lt"/>
                          <a:ea typeface="+mn-ea"/>
                          <a:cs typeface="+mn-cs"/>
                        </a:rPr>
                        <a:t>学生成长档案袋管理平台</a:t>
                      </a:r>
                      <a:endParaRPr lang="zh-CN" altLang="en-US" sz="1600" b="1" kern="1200" dirty="0">
                        <a:solidFill>
                          <a:schemeClr val="dk1"/>
                        </a:solidFill>
                        <a:latin typeface="+mn-lt"/>
                        <a:ea typeface="+mn-ea"/>
                        <a:cs typeface="+mn-cs"/>
                      </a:endParaRPr>
                    </a:p>
                  </a:txBody>
                  <a:tcPr/>
                </a:tc>
              </a:tr>
              <a:tr h="467126">
                <a:tc>
                  <a:txBody>
                    <a:bodyPr/>
                    <a:lstStyle/>
                    <a:p>
                      <a:endParaRPr lang="zh-CN" altLang="en-US" sz="1600" b="1" dirty="0"/>
                    </a:p>
                  </a:txBody>
                  <a:tcPr/>
                </a:tc>
                <a:tc>
                  <a:txBody>
                    <a:bodyPr/>
                    <a:lstStyle/>
                    <a:p>
                      <a:endParaRPr lang="zh-CN" altLang="en-US" sz="1600" b="1" dirty="0"/>
                    </a:p>
                  </a:txBody>
                  <a:tcPr/>
                </a:tc>
                <a:tc>
                  <a:txBody>
                    <a:bodyPr/>
                    <a:lstStyle/>
                    <a:p>
                      <a:r>
                        <a:rPr lang="zh-CN" altLang="en-US" sz="1600" b="1" dirty="0" smtClean="0"/>
                        <a:t>日常体育锻炼及体育活动</a:t>
                      </a:r>
                      <a:endParaRPr lang="zh-CN" altLang="en-US" sz="1600" b="1" dirty="0"/>
                    </a:p>
                  </a:txBody>
                  <a:tcPr/>
                </a:tc>
                <a:tc>
                  <a:txBody>
                    <a:bodyPr/>
                    <a:lstStyle/>
                    <a:p>
                      <a:r>
                        <a:rPr lang="zh-CN" altLang="en-US" sz="1600" b="1" dirty="0" smtClean="0"/>
                        <a:t>学生</a:t>
                      </a:r>
                      <a:endParaRPr lang="zh-CN" altLang="en-US" sz="1600" b="1" dirty="0"/>
                    </a:p>
                  </a:txBody>
                  <a:tcPr/>
                </a:tc>
                <a:tc>
                  <a:txBody>
                    <a:bodyPr/>
                    <a:lstStyle/>
                    <a:p>
                      <a:r>
                        <a:rPr lang="zh-CN" altLang="en-US" sz="1600" b="1" dirty="0" smtClean="0"/>
                        <a:t>教师</a:t>
                      </a:r>
                      <a:endParaRPr lang="zh-CN" altLang="en-US" sz="1600" b="1" dirty="0"/>
                    </a:p>
                  </a:txBody>
                  <a:tcPr/>
                </a:tc>
                <a:tc>
                  <a:txBody>
                    <a:bodyPr/>
                    <a:lstStyle/>
                    <a:p>
                      <a:r>
                        <a:rPr lang="zh-CN" altLang="en-US" sz="1600" b="1" dirty="0" smtClean="0"/>
                        <a:t>每学期</a:t>
                      </a:r>
                      <a:endParaRPr lang="zh-CN" alt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kern="1200" dirty="0" smtClean="0">
                          <a:solidFill>
                            <a:schemeClr val="dk1"/>
                          </a:solidFill>
                          <a:latin typeface="+mn-lt"/>
                          <a:ea typeface="+mn-ea"/>
                          <a:cs typeface="+mn-cs"/>
                        </a:rPr>
                        <a:t>本平台</a:t>
                      </a:r>
                      <a:endParaRPr lang="zh-CN" altLang="en-US" sz="1600" b="1" kern="1200" dirty="0">
                        <a:solidFill>
                          <a:schemeClr val="dk1"/>
                        </a:solidFill>
                        <a:latin typeface="+mn-lt"/>
                        <a:ea typeface="+mn-ea"/>
                        <a:cs typeface="+mn-cs"/>
                      </a:endParaRPr>
                    </a:p>
                  </a:txBody>
                  <a:tcPr/>
                </a:tc>
              </a:tr>
              <a:tr h="467126">
                <a:tc>
                  <a:txBody>
                    <a:bodyPr/>
                    <a:lstStyle/>
                    <a:p>
                      <a:endParaRPr lang="zh-CN" altLang="en-US" sz="1600" b="1" dirty="0"/>
                    </a:p>
                  </a:txBody>
                  <a:tcPr/>
                </a:tc>
                <a:tc>
                  <a:txBody>
                    <a:bodyPr/>
                    <a:lstStyle/>
                    <a:p>
                      <a:endParaRPr lang="zh-CN" altLang="en-US" sz="1600" b="1" dirty="0"/>
                    </a:p>
                  </a:txBody>
                  <a:tcPr/>
                </a:tc>
                <a:tc>
                  <a:txBody>
                    <a:bodyPr/>
                    <a:lstStyle/>
                    <a:p>
                      <a:r>
                        <a:rPr lang="zh-CN" altLang="en-US" sz="1600" b="1" dirty="0" smtClean="0"/>
                        <a:t>其他有关情况</a:t>
                      </a:r>
                      <a:endParaRPr lang="zh-CN" altLang="en-US" sz="1600" b="1" dirty="0"/>
                    </a:p>
                  </a:txBody>
                  <a:tcPr/>
                </a:tc>
                <a:tc>
                  <a:txBody>
                    <a:bodyPr/>
                    <a:lstStyle/>
                    <a:p>
                      <a:r>
                        <a:rPr lang="zh-CN" altLang="en-US" sz="1600" b="1" dirty="0" smtClean="0"/>
                        <a:t>学生</a:t>
                      </a:r>
                      <a:endParaRPr lang="zh-CN" altLang="en-US" sz="1600" b="1" dirty="0"/>
                    </a:p>
                  </a:txBody>
                  <a:tcPr/>
                </a:tc>
                <a:tc>
                  <a:txBody>
                    <a:bodyPr/>
                    <a:lstStyle/>
                    <a:p>
                      <a:r>
                        <a:rPr lang="zh-CN" altLang="en-US" sz="1600" b="1" dirty="0" smtClean="0"/>
                        <a:t>教师</a:t>
                      </a:r>
                      <a:endParaRPr lang="zh-CN" alt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smtClean="0"/>
                        <a:t>每学期</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kern="1200" dirty="0" smtClean="0">
                          <a:solidFill>
                            <a:schemeClr val="dk1"/>
                          </a:solidFill>
                          <a:latin typeface="+mn-lt"/>
                          <a:ea typeface="+mn-ea"/>
                          <a:cs typeface="+mn-cs"/>
                        </a:rPr>
                        <a:t>本平台</a:t>
                      </a:r>
                      <a:endParaRPr lang="zh-CN" altLang="en-US" sz="1600" b="1" kern="1200" dirty="0">
                        <a:solidFill>
                          <a:schemeClr val="dk1"/>
                        </a:solidFill>
                        <a:latin typeface="+mn-lt"/>
                        <a:ea typeface="+mn-ea"/>
                        <a:cs typeface="+mn-cs"/>
                      </a:endParaRPr>
                    </a:p>
                  </a:txBody>
                  <a:tcPr/>
                </a:tc>
              </a:tr>
              <a:tr h="467126">
                <a:tc>
                  <a:txBody>
                    <a:bodyPr/>
                    <a:lstStyle/>
                    <a:p>
                      <a:endParaRPr lang="zh-CN" altLang="en-US" sz="1600" b="1" dirty="0"/>
                    </a:p>
                  </a:txBody>
                  <a:tcPr/>
                </a:tc>
                <a:tc>
                  <a:txBody>
                    <a:bodyPr/>
                    <a:lstStyle/>
                    <a:p>
                      <a:r>
                        <a:rPr lang="zh-CN" altLang="en-US" sz="1600" b="1" dirty="0" smtClean="0"/>
                        <a:t>（四）艺术素养</a:t>
                      </a:r>
                      <a:endParaRPr lang="zh-CN" altLang="en-US" sz="1600" b="1" dirty="0"/>
                    </a:p>
                  </a:txBody>
                  <a:tcPr/>
                </a:tc>
                <a:tc>
                  <a:txBody>
                    <a:bodyPr/>
                    <a:lstStyle/>
                    <a:p>
                      <a:r>
                        <a:rPr lang="zh-CN" altLang="en-US" sz="1600" b="1" dirty="0" smtClean="0"/>
                        <a:t>艺术素养</a:t>
                      </a:r>
                      <a:endParaRPr lang="zh-CN" altLang="en-US" sz="1600" b="1" dirty="0"/>
                    </a:p>
                  </a:txBody>
                  <a:tcPr/>
                </a:tc>
                <a:tc>
                  <a:txBody>
                    <a:bodyPr/>
                    <a:lstStyle/>
                    <a:p>
                      <a:r>
                        <a:rPr lang="zh-CN" altLang="en-US" sz="1600" b="1" dirty="0" smtClean="0"/>
                        <a:t>学生</a:t>
                      </a:r>
                      <a:endParaRPr lang="zh-CN" altLang="en-US" sz="1600" b="1" dirty="0"/>
                    </a:p>
                  </a:txBody>
                  <a:tcPr/>
                </a:tc>
                <a:tc>
                  <a:txBody>
                    <a:bodyPr/>
                    <a:lstStyle/>
                    <a:p>
                      <a:r>
                        <a:rPr lang="zh-CN" altLang="en-US" sz="1600" b="1" dirty="0" smtClean="0"/>
                        <a:t>教师</a:t>
                      </a:r>
                      <a:endParaRPr lang="zh-CN" alt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smtClean="0"/>
                        <a:t>每学期</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kern="1200" dirty="0" smtClean="0">
                          <a:solidFill>
                            <a:schemeClr val="dk1"/>
                          </a:solidFill>
                          <a:latin typeface="+mn-lt"/>
                          <a:ea typeface="+mn-ea"/>
                          <a:cs typeface="+mn-cs"/>
                        </a:rPr>
                        <a:t>本平台</a:t>
                      </a:r>
                      <a:endParaRPr lang="zh-CN" altLang="en-US" sz="1600" b="1" kern="1200" dirty="0">
                        <a:solidFill>
                          <a:schemeClr val="dk1"/>
                        </a:solidFill>
                        <a:latin typeface="+mn-lt"/>
                        <a:ea typeface="+mn-ea"/>
                        <a:cs typeface="+mn-cs"/>
                      </a:endParaRPr>
                    </a:p>
                  </a:txBody>
                  <a:tcPr/>
                </a:tc>
              </a:tr>
            </a:tbl>
          </a:graphicData>
        </a:graphic>
      </p:graphicFrame>
      <p:sp>
        <p:nvSpPr>
          <p:cNvPr id="3" name="TextBox 2"/>
          <p:cNvSpPr txBox="1"/>
          <p:nvPr/>
        </p:nvSpPr>
        <p:spPr>
          <a:xfrm>
            <a:off x="1744579" y="312820"/>
            <a:ext cx="4762842" cy="461665"/>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zh-CN" altLang="en-US" sz="2400" b="1" spc="150" dirty="0">
                <a:ln w="11430"/>
                <a:solidFill>
                  <a:srgbClr val="F8F8F8"/>
                </a:solidFill>
                <a:effectLst>
                  <a:outerShdw blurRad="25400" algn="tl" rotWithShape="0">
                    <a:srgbClr val="000000">
                      <a:alpha val="43000"/>
                    </a:srgbClr>
                  </a:outerShdw>
                </a:effectLst>
                <a:latin typeface="微软雅黑" panose="020B0503020204020204" pitchFamily="34" charset="-122"/>
                <a:ea typeface="微软雅黑" panose="020B0503020204020204" pitchFamily="34" charset="-122"/>
              </a:rPr>
              <a:t>每学期、每学年必须填写的内容</a:t>
            </a:r>
            <a:endParaRPr lang="zh-CN" altLang="en-US" sz="2400" b="1" spc="150" dirty="0">
              <a:ln w="11430"/>
              <a:solidFill>
                <a:srgbClr val="F8F8F8"/>
              </a:solidFill>
              <a:effectLst>
                <a:outerShdw blurRad="25400" algn="tl" rotWithShape="0">
                  <a:srgbClr val="000000">
                    <a:alpha val="43000"/>
                  </a:srgbClr>
                </a:outerShdw>
              </a:effectLst>
              <a:latin typeface="+mn-lt"/>
              <a:ea typeface="+mn-ea"/>
            </a:endParaRPr>
          </a:p>
        </p:txBody>
      </p:sp>
      <p:sp>
        <p:nvSpPr>
          <p:cNvPr id="5" name="矩形 4"/>
          <p:cNvSpPr/>
          <p:nvPr/>
        </p:nvSpPr>
        <p:spPr>
          <a:xfrm>
            <a:off x="8061325" y="1347788"/>
            <a:ext cx="938213" cy="1731962"/>
          </a:xfrm>
          <a:prstGeom prst="rect">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zh-CN" altLang="en-US"/>
          </a:p>
        </p:txBody>
      </p:sp>
      <p:sp>
        <p:nvSpPr>
          <p:cNvPr id="6" name="矩形 5"/>
          <p:cNvSpPr/>
          <p:nvPr/>
        </p:nvSpPr>
        <p:spPr>
          <a:xfrm>
            <a:off x="6710363" y="3221038"/>
            <a:ext cx="1254125" cy="1989137"/>
          </a:xfrm>
          <a:prstGeom prst="rect">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zh-CN" altLang="en-US"/>
          </a:p>
        </p:txBody>
      </p:sp>
      <p:sp>
        <p:nvSpPr>
          <p:cNvPr id="7" name="矩形 6"/>
          <p:cNvSpPr/>
          <p:nvPr/>
        </p:nvSpPr>
        <p:spPr>
          <a:xfrm>
            <a:off x="8069263" y="5426075"/>
            <a:ext cx="938212" cy="1274763"/>
          </a:xfrm>
          <a:prstGeom prst="rect">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zh-CN" altLang="en-US"/>
          </a:p>
        </p:txBody>
      </p:sp>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88913" y="920750"/>
          <a:ext cx="11809412" cy="1995488"/>
        </p:xfrm>
        <a:graphic>
          <a:graphicData uri="http://schemas.openxmlformats.org/drawingml/2006/table">
            <a:tbl>
              <a:tblPr firstRow="1" bandRow="1">
                <a:tableStyleId>{5C22544A-7EE6-4342-B048-85BDC9FD1C3A}</a:tableStyleId>
              </a:tblPr>
              <a:tblGrid>
                <a:gridCol w="2286000"/>
                <a:gridCol w="1750742"/>
                <a:gridCol w="1951463"/>
                <a:gridCol w="1293542"/>
                <a:gridCol w="1037063"/>
                <a:gridCol w="1572322"/>
                <a:gridCol w="1918010"/>
              </a:tblGrid>
              <a:tr h="471971">
                <a:tc gridSpan="3">
                  <a:txBody>
                    <a:bodyPr/>
                    <a:lstStyle/>
                    <a:p>
                      <a:r>
                        <a:rPr lang="zh-CN" altLang="en-US" dirty="0" smtClean="0"/>
                        <a:t>评价内容</a:t>
                      </a:r>
                      <a:endParaRPr lang="zh-CN" altLang="en-US" dirty="0"/>
                    </a:p>
                  </a:txBody>
                  <a:tcPr/>
                </a:tc>
                <a:tc hMerge="1">
                  <a:txBody>
                    <a:bodyPr/>
                    <a:lstStyle/>
                    <a:p>
                      <a:endParaRPr lang="zh-CN"/>
                    </a:p>
                  </a:txBody>
                  <a:tcPr/>
                </a:tc>
                <a:tc hMerge="1">
                  <a:txBody>
                    <a:bodyPr/>
                    <a:lstStyle/>
                    <a:p>
                      <a:endParaRPr lang="zh-CN"/>
                    </a:p>
                  </a:txBody>
                  <a:tcPr/>
                </a:tc>
                <a:tc>
                  <a:txBody>
                    <a:bodyPr/>
                    <a:lstStyle/>
                    <a:p>
                      <a:r>
                        <a:rPr lang="zh-CN" altLang="en-US" dirty="0" smtClean="0"/>
                        <a:t>完成人</a:t>
                      </a:r>
                      <a:endParaRPr lang="zh-CN" altLang="en-US" dirty="0"/>
                    </a:p>
                  </a:txBody>
                  <a:tcPr/>
                </a:tc>
                <a:tc>
                  <a:txBody>
                    <a:bodyPr/>
                    <a:lstStyle/>
                    <a:p>
                      <a:r>
                        <a:rPr lang="zh-CN" altLang="en-US" dirty="0" smtClean="0"/>
                        <a:t>审核人</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完成时间</a:t>
                      </a:r>
                    </a:p>
                  </a:txBody>
                  <a:tcPr/>
                </a:tc>
                <a:tc>
                  <a:txBody>
                    <a:bodyPr/>
                    <a:lstStyle/>
                    <a:p>
                      <a:r>
                        <a:rPr lang="zh-CN" altLang="en-US" dirty="0" smtClean="0"/>
                        <a:t>备注</a:t>
                      </a:r>
                      <a:endParaRPr lang="zh-CN" altLang="en-US" dirty="0"/>
                    </a:p>
                  </a:txBody>
                  <a:tcPr/>
                </a:tc>
              </a:tr>
              <a:tr h="471971">
                <a:tc>
                  <a:txBody>
                    <a:bodyPr/>
                    <a:lstStyle/>
                    <a:p>
                      <a:endParaRPr lang="zh-CN" altLang="en-US" sz="1600" b="1" dirty="0"/>
                    </a:p>
                  </a:txBody>
                  <a:tcPr/>
                </a:tc>
                <a:tc>
                  <a:txBody>
                    <a:bodyPr/>
                    <a:lstStyle/>
                    <a:p>
                      <a:r>
                        <a:rPr lang="zh-CN" altLang="en-US" sz="1600" b="1" dirty="0" smtClean="0"/>
                        <a:t>（五）社会实践</a:t>
                      </a:r>
                      <a:endParaRPr lang="zh-CN" altLang="en-US" sz="1600" b="1" dirty="0"/>
                    </a:p>
                  </a:txBody>
                  <a:tcPr/>
                </a:tc>
                <a:tc>
                  <a:txBody>
                    <a:bodyPr/>
                    <a:lstStyle/>
                    <a:p>
                      <a:r>
                        <a:rPr lang="zh-CN" altLang="en-US" sz="1600" b="1" dirty="0" smtClean="0"/>
                        <a:t>社会实践</a:t>
                      </a:r>
                      <a:endParaRPr lang="zh-CN" altLang="en-US" sz="1600" b="1" dirty="0"/>
                    </a:p>
                  </a:txBody>
                  <a:tcPr/>
                </a:tc>
                <a:tc>
                  <a:txBody>
                    <a:bodyPr/>
                    <a:lstStyle/>
                    <a:p>
                      <a:r>
                        <a:rPr lang="zh-CN" altLang="en-US" sz="1600" b="1" dirty="0" smtClean="0"/>
                        <a:t>学生</a:t>
                      </a:r>
                      <a:endParaRPr lang="zh-CN" altLang="en-US" sz="1600" b="1" dirty="0"/>
                    </a:p>
                  </a:txBody>
                  <a:tcPr/>
                </a:tc>
                <a:tc>
                  <a:txBody>
                    <a:bodyPr/>
                    <a:lstStyle/>
                    <a:p>
                      <a:r>
                        <a:rPr lang="zh-CN" altLang="en-US" sz="1600" b="1" dirty="0" smtClean="0"/>
                        <a:t>教师</a:t>
                      </a:r>
                      <a:endParaRPr lang="zh-CN" altLang="en-US" sz="1600" b="1" dirty="0"/>
                    </a:p>
                  </a:txBody>
                  <a:tcPr/>
                </a:tc>
                <a:tc>
                  <a:txBody>
                    <a:bodyPr/>
                    <a:lstStyle/>
                    <a:p>
                      <a:r>
                        <a:rPr lang="zh-CN" altLang="en-US" sz="1600" b="1" dirty="0" smtClean="0"/>
                        <a:t>按照实际开课情况</a:t>
                      </a:r>
                      <a:endParaRPr lang="zh-CN" alt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kern="1200" dirty="0" smtClean="0">
                          <a:solidFill>
                            <a:schemeClr val="dk1"/>
                          </a:solidFill>
                          <a:latin typeface="+mn-lt"/>
                          <a:ea typeface="+mn-ea"/>
                          <a:cs typeface="+mn-cs"/>
                        </a:rPr>
                        <a:t>综合实践活动课管理平台</a:t>
                      </a:r>
                    </a:p>
                  </a:txBody>
                  <a:tcPr/>
                </a:tc>
              </a:tr>
              <a:tr h="471971">
                <a:tc>
                  <a:txBody>
                    <a:bodyPr/>
                    <a:lstStyle/>
                    <a:p>
                      <a:r>
                        <a:rPr lang="zh-CN" altLang="en-US" sz="1600" b="1" dirty="0" smtClean="0"/>
                        <a:t>三、个人事实材料</a:t>
                      </a:r>
                      <a:endParaRPr lang="zh-CN" altLang="en-US" sz="1600" b="1" dirty="0"/>
                    </a:p>
                  </a:txBody>
                  <a:tcPr/>
                </a:tc>
                <a:tc>
                  <a:txBody>
                    <a:bodyPr/>
                    <a:lstStyle/>
                    <a:p>
                      <a:endParaRPr lang="zh-CN" altLang="en-US" sz="1600" b="1" dirty="0"/>
                    </a:p>
                  </a:txBody>
                  <a:tcPr/>
                </a:tc>
                <a:tc>
                  <a:txBody>
                    <a:bodyPr/>
                    <a:lstStyle/>
                    <a:p>
                      <a:endParaRPr lang="zh-CN" altLang="en-US" sz="1600" b="1" dirty="0"/>
                    </a:p>
                  </a:txBody>
                  <a:tcPr/>
                </a:tc>
                <a:tc>
                  <a:txBody>
                    <a:bodyPr/>
                    <a:lstStyle/>
                    <a:p>
                      <a:r>
                        <a:rPr lang="zh-CN" altLang="en-US" sz="1600" b="1" dirty="0" smtClean="0"/>
                        <a:t>学生</a:t>
                      </a:r>
                      <a:endParaRPr lang="zh-CN" altLang="en-US" sz="1600" b="1" dirty="0"/>
                    </a:p>
                  </a:txBody>
                  <a:tcPr/>
                </a:tc>
                <a:tc>
                  <a:txBody>
                    <a:bodyPr/>
                    <a:lstStyle/>
                    <a:p>
                      <a:endParaRPr lang="zh-CN" alt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smtClean="0"/>
                        <a:t>每学期</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kern="1200" dirty="0" smtClean="0">
                          <a:solidFill>
                            <a:schemeClr val="dk1"/>
                          </a:solidFill>
                          <a:latin typeface="+mn-lt"/>
                          <a:ea typeface="+mn-ea"/>
                          <a:cs typeface="+mn-cs"/>
                        </a:rPr>
                        <a:t>本平台</a:t>
                      </a:r>
                    </a:p>
                  </a:txBody>
                  <a:tcPr/>
                </a:tc>
              </a:tr>
              <a:tr h="471971">
                <a:tc>
                  <a:txBody>
                    <a:bodyPr/>
                    <a:lstStyle/>
                    <a:p>
                      <a:r>
                        <a:rPr lang="zh-CN" altLang="en-US" sz="1600" b="1" dirty="0" smtClean="0"/>
                        <a:t>四、其他材料</a:t>
                      </a:r>
                      <a:endParaRPr lang="zh-CN" altLang="en-US" sz="1600" b="1" dirty="0"/>
                    </a:p>
                  </a:txBody>
                  <a:tcPr/>
                </a:tc>
                <a:tc>
                  <a:txBody>
                    <a:bodyPr/>
                    <a:lstStyle/>
                    <a:p>
                      <a:endParaRPr lang="zh-CN" altLang="en-US" sz="1600" b="1" dirty="0"/>
                    </a:p>
                  </a:txBody>
                  <a:tcPr/>
                </a:tc>
                <a:tc>
                  <a:txBody>
                    <a:bodyPr/>
                    <a:lstStyle/>
                    <a:p>
                      <a:endParaRPr lang="zh-CN" alt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smtClean="0"/>
                        <a:t>学生</a:t>
                      </a:r>
                    </a:p>
                  </a:txBody>
                  <a:tcPr/>
                </a:tc>
                <a:tc>
                  <a:txBody>
                    <a:bodyPr/>
                    <a:lstStyle/>
                    <a:p>
                      <a:r>
                        <a:rPr lang="zh-CN" altLang="en-US" sz="1600" b="1" dirty="0" smtClean="0"/>
                        <a:t>教师</a:t>
                      </a:r>
                      <a:endParaRPr lang="zh-CN" alt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smtClean="0"/>
                        <a:t>每学期</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kern="1200" dirty="0" smtClean="0">
                          <a:solidFill>
                            <a:schemeClr val="dk1"/>
                          </a:solidFill>
                          <a:latin typeface="+mn-lt"/>
                          <a:ea typeface="+mn-ea"/>
                          <a:cs typeface="+mn-cs"/>
                        </a:rPr>
                        <a:t>本平台</a:t>
                      </a:r>
                    </a:p>
                  </a:txBody>
                  <a:tcPr/>
                </a:tc>
              </a:tr>
            </a:tbl>
          </a:graphicData>
        </a:graphic>
      </p:graphicFrame>
      <p:sp>
        <p:nvSpPr>
          <p:cNvPr id="3" name="矩形 2"/>
          <p:cNvSpPr/>
          <p:nvPr/>
        </p:nvSpPr>
        <p:spPr>
          <a:xfrm>
            <a:off x="7519988" y="1408113"/>
            <a:ext cx="938212" cy="1492250"/>
          </a:xfrm>
          <a:prstGeom prst="rect">
            <a:avLst/>
          </a:prstGeom>
          <a:noFill/>
          <a:ln w="28575">
            <a:solidFill>
              <a:srgbClr val="FF0000"/>
            </a:solid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zh-CN" altLang="en-US"/>
          </a:p>
        </p:txBody>
      </p:sp>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4446588" y="3502025"/>
            <a:ext cx="4664075" cy="11113"/>
          </a:xfrm>
          <a:prstGeom prst="line">
            <a:avLst/>
          </a:prstGeom>
          <a:ln w="12700">
            <a:solidFill>
              <a:srgbClr val="1AB5DD"/>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6322" name="TextBox 16"/>
          <p:cNvSpPr txBox="1">
            <a:spLocks noChangeArrowheads="1"/>
          </p:cNvSpPr>
          <p:nvPr/>
        </p:nvSpPr>
        <p:spPr bwMode="auto">
          <a:xfrm>
            <a:off x="4884738" y="2684463"/>
            <a:ext cx="3878262" cy="831850"/>
          </a:xfrm>
          <a:prstGeom prst="rect">
            <a:avLst/>
          </a:prstGeom>
          <a:noFill/>
          <a:ln w="9525">
            <a:noFill/>
            <a:miter lim="800000"/>
            <a:headEnd/>
            <a:tailEnd/>
          </a:ln>
        </p:spPr>
        <p:txBody>
          <a:bodyPr wrap="none">
            <a:spAutoFit/>
          </a:bodyPr>
          <a:lstStyle/>
          <a:p>
            <a:pPr algn="ctr"/>
            <a:r>
              <a:rPr lang="zh-CN" altLang="en-US" sz="4800" b="1">
                <a:solidFill>
                  <a:srgbClr val="1AB5DD"/>
                </a:solidFill>
                <a:latin typeface="微软雅黑"/>
                <a:ea typeface="微软雅黑"/>
                <a:cs typeface="微软雅黑"/>
              </a:rPr>
              <a:t>常见问题答疑</a:t>
            </a:r>
            <a:endParaRPr lang="zh-CN" altLang="zh-CN" sz="4800" b="1">
              <a:solidFill>
                <a:srgbClr val="1AB5DD"/>
              </a:solidFill>
              <a:latin typeface="微软雅黑"/>
              <a:ea typeface="微软雅黑"/>
              <a:cs typeface="微软雅黑"/>
            </a:endParaRPr>
          </a:p>
        </p:txBody>
      </p:sp>
      <p:sp>
        <p:nvSpPr>
          <p:cNvPr id="6" name="椭圆 5"/>
          <p:cNvSpPr/>
          <p:nvPr/>
        </p:nvSpPr>
        <p:spPr>
          <a:xfrm>
            <a:off x="3154363" y="2654300"/>
            <a:ext cx="1038225" cy="995363"/>
          </a:xfrm>
          <a:prstGeom prst="ellipse">
            <a:avLst/>
          </a:prstGeom>
          <a:solidFill>
            <a:srgbClr val="04AEDA"/>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4800" b="1" dirty="0">
                <a:latin typeface="微软雅黑" panose="020B0503020204020204" pitchFamily="34" charset="-122"/>
                <a:ea typeface="微软雅黑" panose="020B0503020204020204" pitchFamily="34" charset="-122"/>
              </a:rPr>
              <a:t>三</a:t>
            </a:r>
            <a:endParaRPr lang="zh-CN" altLang="en-US" sz="4800" b="1"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矩形 1"/>
          <p:cNvSpPr>
            <a:spLocks noChangeArrowheads="1"/>
          </p:cNvSpPr>
          <p:nvPr/>
        </p:nvSpPr>
        <p:spPr bwMode="auto">
          <a:xfrm>
            <a:off x="1558925" y="260350"/>
            <a:ext cx="3057525"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a:ea typeface="微软雅黑"/>
                <a:cs typeface="微软雅黑"/>
              </a:rPr>
              <a:t>用户常见问题答疑</a:t>
            </a:r>
          </a:p>
        </p:txBody>
      </p:sp>
      <p:sp>
        <p:nvSpPr>
          <p:cNvPr id="57346" name="矩形 2"/>
          <p:cNvSpPr>
            <a:spLocks noChangeArrowheads="1"/>
          </p:cNvSpPr>
          <p:nvPr/>
        </p:nvSpPr>
        <p:spPr bwMode="auto">
          <a:xfrm>
            <a:off x="0" y="855663"/>
            <a:ext cx="12192000" cy="7480300"/>
          </a:xfrm>
          <a:prstGeom prst="rect">
            <a:avLst/>
          </a:prstGeom>
          <a:noFill/>
          <a:ln w="9525">
            <a:noFill/>
            <a:miter lim="800000"/>
            <a:headEnd/>
            <a:tailEnd/>
          </a:ln>
        </p:spPr>
        <p:txBody>
          <a:bodyPr>
            <a:spAutoFit/>
          </a:bodyPr>
          <a:lstStyle/>
          <a:p>
            <a:pPr>
              <a:lnSpc>
                <a:spcPct val="150000"/>
              </a:lnSpc>
            </a:pPr>
            <a:r>
              <a:rPr lang="zh-CN" altLang="en-US" sz="3200">
                <a:solidFill>
                  <a:srgbClr val="0070C0"/>
                </a:solidFill>
                <a:latin typeface="微软雅黑"/>
                <a:ea typeface="微软雅黑"/>
                <a:cs typeface="微软雅黑"/>
              </a:rPr>
              <a:t>■</a:t>
            </a:r>
            <a:r>
              <a:rPr lang="zh-CN" altLang="en-US" sz="3200">
                <a:solidFill>
                  <a:srgbClr val="FF0000"/>
                </a:solidFill>
                <a:latin typeface="微软雅黑"/>
                <a:ea typeface="微软雅黑"/>
                <a:cs typeface="微软雅黑"/>
              </a:rPr>
              <a:t> 为何登陆后，学生无法填写？</a:t>
            </a:r>
            <a:endParaRPr lang="en-US" altLang="zh-CN" sz="3200">
              <a:solidFill>
                <a:srgbClr val="FF0000"/>
              </a:solidFill>
              <a:latin typeface="微软雅黑"/>
              <a:ea typeface="微软雅黑"/>
              <a:cs typeface="微软雅黑"/>
            </a:endParaRPr>
          </a:p>
          <a:p>
            <a:pPr>
              <a:lnSpc>
                <a:spcPct val="150000"/>
              </a:lnSpc>
            </a:pPr>
            <a:r>
              <a:rPr lang="en-US" altLang="zh-CN" sz="3200" b="1">
                <a:solidFill>
                  <a:srgbClr val="0070C0"/>
                </a:solidFill>
                <a:latin typeface="微软雅黑"/>
                <a:ea typeface="微软雅黑"/>
                <a:cs typeface="微软雅黑"/>
              </a:rPr>
              <a:t>   </a:t>
            </a:r>
            <a:r>
              <a:rPr lang="zh-CN" altLang="en-US" sz="3000" b="1">
                <a:solidFill>
                  <a:srgbClr val="0070C0"/>
                </a:solidFill>
                <a:latin typeface="微软雅黑"/>
                <a:ea typeface="微软雅黑"/>
                <a:cs typeface="微软雅黑"/>
              </a:rPr>
              <a:t>答：</a:t>
            </a:r>
            <a:r>
              <a:rPr lang="en-US" altLang="zh-CN" sz="3000" b="1">
                <a:solidFill>
                  <a:srgbClr val="0070C0"/>
                </a:solidFill>
                <a:latin typeface="微软雅黑"/>
                <a:ea typeface="微软雅黑"/>
                <a:cs typeface="微软雅黑"/>
              </a:rPr>
              <a:t>IE7</a:t>
            </a:r>
            <a:r>
              <a:rPr lang="zh-CN" altLang="en-US" sz="3000" b="1">
                <a:solidFill>
                  <a:srgbClr val="0070C0"/>
                </a:solidFill>
                <a:latin typeface="微软雅黑"/>
                <a:ea typeface="微软雅黑"/>
                <a:cs typeface="微软雅黑"/>
              </a:rPr>
              <a:t>及以上，及其他主流浏览器，例如：火狐、谷歌。（建议学校统一调试好后，安排学生上机）。</a:t>
            </a:r>
            <a:endParaRPr lang="en-US" altLang="zh-CN" sz="3000" b="1">
              <a:solidFill>
                <a:srgbClr val="0070C0"/>
              </a:solidFill>
              <a:latin typeface="微软雅黑"/>
              <a:ea typeface="微软雅黑"/>
              <a:cs typeface="微软雅黑"/>
            </a:endParaRPr>
          </a:p>
          <a:p>
            <a:pPr>
              <a:lnSpc>
                <a:spcPct val="150000"/>
              </a:lnSpc>
            </a:pPr>
            <a:r>
              <a:rPr lang="zh-CN" altLang="en-US" sz="3200">
                <a:solidFill>
                  <a:srgbClr val="0070C0"/>
                </a:solidFill>
                <a:latin typeface="微软雅黑"/>
                <a:ea typeface="微软雅黑"/>
                <a:cs typeface="微软雅黑"/>
              </a:rPr>
              <a:t>■</a:t>
            </a:r>
            <a:r>
              <a:rPr lang="zh-CN" altLang="en-US" sz="3200">
                <a:solidFill>
                  <a:srgbClr val="FF0000"/>
                </a:solidFill>
                <a:latin typeface="微软雅黑"/>
                <a:ea typeface="微软雅黑"/>
                <a:cs typeface="微软雅黑"/>
              </a:rPr>
              <a:t> 教师需要注意的事项？</a:t>
            </a:r>
            <a:endParaRPr lang="en-US" altLang="zh-CN" sz="3200">
              <a:solidFill>
                <a:srgbClr val="FF0000"/>
              </a:solidFill>
              <a:latin typeface="微软雅黑"/>
              <a:ea typeface="微软雅黑"/>
              <a:cs typeface="微软雅黑"/>
            </a:endParaRPr>
          </a:p>
          <a:p>
            <a:pPr>
              <a:lnSpc>
                <a:spcPct val="150000"/>
              </a:lnSpc>
            </a:pPr>
            <a:r>
              <a:rPr lang="en-US" altLang="zh-CN" sz="3200">
                <a:solidFill>
                  <a:srgbClr val="0070C0"/>
                </a:solidFill>
                <a:latin typeface="微软雅黑"/>
                <a:ea typeface="微软雅黑"/>
                <a:cs typeface="微软雅黑"/>
              </a:rPr>
              <a:t>   </a:t>
            </a:r>
            <a:r>
              <a:rPr lang="zh-CN" altLang="en-US" sz="3000" b="1">
                <a:solidFill>
                  <a:srgbClr val="0070C0"/>
                </a:solidFill>
                <a:latin typeface="微软雅黑"/>
                <a:ea typeface="微软雅黑"/>
                <a:cs typeface="微软雅黑"/>
              </a:rPr>
              <a:t>答：</a:t>
            </a:r>
            <a:r>
              <a:rPr lang="en-US" altLang="zh-CN" sz="3000" b="1">
                <a:solidFill>
                  <a:srgbClr val="0070C0"/>
                </a:solidFill>
                <a:latin typeface="微软雅黑"/>
                <a:ea typeface="微软雅黑"/>
                <a:cs typeface="微软雅黑"/>
              </a:rPr>
              <a:t>1.</a:t>
            </a:r>
            <a:r>
              <a:rPr lang="zh-CN" altLang="en-US" sz="3000" b="1">
                <a:solidFill>
                  <a:srgbClr val="0070C0"/>
                </a:solidFill>
                <a:latin typeface="微软雅黑"/>
                <a:ea typeface="微软雅黑"/>
                <a:cs typeface="微软雅黑"/>
              </a:rPr>
              <a:t>审核学生提交信息时，注意要认真细致，审核通过后无法退回。</a:t>
            </a:r>
            <a:r>
              <a:rPr lang="en-US" altLang="zh-CN" sz="3000" b="1">
                <a:solidFill>
                  <a:srgbClr val="0070C0"/>
                </a:solidFill>
                <a:latin typeface="微软雅黑"/>
                <a:ea typeface="微软雅黑"/>
                <a:cs typeface="微软雅黑"/>
              </a:rPr>
              <a:t>2.</a:t>
            </a:r>
            <a:r>
              <a:rPr lang="zh-CN" altLang="en-US" sz="3000" b="1">
                <a:solidFill>
                  <a:srgbClr val="0070C0"/>
                </a:solidFill>
                <a:latin typeface="微软雅黑"/>
                <a:ea typeface="微软雅黑"/>
                <a:cs typeface="微软雅黑"/>
              </a:rPr>
              <a:t>学生提交的信息分不同的教师，提交前先沟通，避免信息无人审核。</a:t>
            </a:r>
            <a:r>
              <a:rPr lang="en-US" altLang="zh-CN" sz="3000" b="1">
                <a:solidFill>
                  <a:srgbClr val="0070C0"/>
                </a:solidFill>
                <a:latin typeface="微软雅黑"/>
                <a:ea typeface="微软雅黑"/>
                <a:cs typeface="微软雅黑"/>
              </a:rPr>
              <a:t>3.</a:t>
            </a:r>
            <a:r>
              <a:rPr lang="zh-CN" altLang="en-US" sz="3000" b="1">
                <a:solidFill>
                  <a:srgbClr val="0070C0"/>
                </a:solidFill>
                <a:latin typeface="微软雅黑"/>
                <a:ea typeface="微软雅黑"/>
                <a:cs typeface="微软雅黑"/>
              </a:rPr>
              <a:t>教师审核时遇到空白信息，审核清楚可进行退回操作。</a:t>
            </a:r>
            <a:endParaRPr lang="en-US" altLang="zh-CN" sz="3000" b="1">
              <a:solidFill>
                <a:srgbClr val="0070C0"/>
              </a:solidFill>
              <a:latin typeface="微软雅黑"/>
              <a:ea typeface="微软雅黑"/>
              <a:cs typeface="微软雅黑"/>
            </a:endParaRPr>
          </a:p>
          <a:p>
            <a:pPr>
              <a:lnSpc>
                <a:spcPct val="150000"/>
              </a:lnSpc>
            </a:pPr>
            <a:r>
              <a:rPr lang="en-US" altLang="zh-CN" sz="3200" b="1">
                <a:solidFill>
                  <a:srgbClr val="0070C0"/>
                </a:solidFill>
                <a:latin typeface="微软雅黑"/>
                <a:ea typeface="微软雅黑"/>
                <a:cs typeface="微软雅黑"/>
              </a:rPr>
              <a:t>         </a:t>
            </a:r>
          </a:p>
          <a:p>
            <a:pPr>
              <a:lnSpc>
                <a:spcPct val="150000"/>
              </a:lnSpc>
            </a:pPr>
            <a:endParaRPr lang="en-US" altLang="zh-CN" sz="3200" b="1">
              <a:solidFill>
                <a:srgbClr val="0070C0"/>
              </a:solidFill>
              <a:latin typeface="微软雅黑"/>
              <a:ea typeface="微软雅黑"/>
              <a:cs typeface="微软雅黑"/>
            </a:endParaRPr>
          </a:p>
          <a:p>
            <a:pPr>
              <a:lnSpc>
                <a:spcPct val="150000"/>
              </a:lnSpc>
            </a:pPr>
            <a:endParaRPr lang="en-US" altLang="zh-CN" sz="3200" b="1">
              <a:solidFill>
                <a:srgbClr val="0070C0"/>
              </a:solidFill>
              <a:latin typeface="微软雅黑"/>
              <a:ea typeface="微软雅黑"/>
              <a:cs typeface="微软雅黑"/>
            </a:endParaRPr>
          </a:p>
        </p:txBody>
      </p:sp>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矩形 1"/>
          <p:cNvSpPr>
            <a:spLocks noChangeArrowheads="1"/>
          </p:cNvSpPr>
          <p:nvPr/>
        </p:nvSpPr>
        <p:spPr bwMode="auto">
          <a:xfrm>
            <a:off x="1558925" y="260350"/>
            <a:ext cx="3057525"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a:ea typeface="微软雅黑"/>
                <a:cs typeface="微软雅黑"/>
              </a:rPr>
              <a:t>用户常见问题答疑</a:t>
            </a:r>
          </a:p>
        </p:txBody>
      </p:sp>
      <p:sp>
        <p:nvSpPr>
          <p:cNvPr id="58370" name="矩形 2"/>
          <p:cNvSpPr>
            <a:spLocks noChangeArrowheads="1"/>
          </p:cNvSpPr>
          <p:nvPr/>
        </p:nvSpPr>
        <p:spPr bwMode="auto">
          <a:xfrm>
            <a:off x="125413" y="855663"/>
            <a:ext cx="11731625" cy="4478337"/>
          </a:xfrm>
          <a:prstGeom prst="rect">
            <a:avLst/>
          </a:prstGeom>
          <a:noFill/>
          <a:ln w="9525">
            <a:noFill/>
            <a:miter lim="800000"/>
            <a:headEnd/>
            <a:tailEnd/>
          </a:ln>
        </p:spPr>
        <p:txBody>
          <a:bodyPr>
            <a:spAutoFit/>
          </a:bodyPr>
          <a:lstStyle/>
          <a:p>
            <a:pPr>
              <a:lnSpc>
                <a:spcPct val="150000"/>
              </a:lnSpc>
            </a:pPr>
            <a:r>
              <a:rPr lang="zh-CN" altLang="en-US" sz="3200">
                <a:solidFill>
                  <a:srgbClr val="0070C0"/>
                </a:solidFill>
                <a:latin typeface="微软雅黑"/>
                <a:ea typeface="微软雅黑"/>
                <a:cs typeface="微软雅黑"/>
              </a:rPr>
              <a:t>■ </a:t>
            </a:r>
            <a:r>
              <a:rPr lang="zh-CN" altLang="en-US" sz="3200">
                <a:solidFill>
                  <a:srgbClr val="FF0000"/>
                </a:solidFill>
                <a:latin typeface="微软雅黑"/>
                <a:ea typeface="微软雅黑"/>
                <a:cs typeface="微软雅黑"/>
              </a:rPr>
              <a:t>学生填写注意事项？</a:t>
            </a:r>
            <a:endParaRPr lang="en-US" altLang="zh-CN" sz="3200">
              <a:solidFill>
                <a:srgbClr val="FF0000"/>
              </a:solidFill>
              <a:latin typeface="微软雅黑"/>
              <a:ea typeface="微软雅黑"/>
              <a:cs typeface="微软雅黑"/>
            </a:endParaRPr>
          </a:p>
          <a:p>
            <a:pPr>
              <a:lnSpc>
                <a:spcPct val="150000"/>
              </a:lnSpc>
            </a:pPr>
            <a:r>
              <a:rPr lang="en-US" altLang="zh-CN" sz="3200" b="1">
                <a:solidFill>
                  <a:srgbClr val="0070C0"/>
                </a:solidFill>
                <a:latin typeface="微软雅黑"/>
                <a:ea typeface="微软雅黑"/>
                <a:cs typeface="微软雅黑"/>
              </a:rPr>
              <a:t>   </a:t>
            </a:r>
            <a:r>
              <a:rPr lang="zh-CN" altLang="en-US" sz="3000" b="1">
                <a:solidFill>
                  <a:srgbClr val="0070C0"/>
                </a:solidFill>
                <a:latin typeface="微软雅黑"/>
                <a:ea typeface="微软雅黑"/>
                <a:cs typeface="微软雅黑"/>
              </a:rPr>
              <a:t>答：</a:t>
            </a:r>
            <a:r>
              <a:rPr lang="en-US" altLang="zh-CN" sz="3000" b="1">
                <a:solidFill>
                  <a:srgbClr val="0070C0"/>
                </a:solidFill>
                <a:latin typeface="微软雅黑"/>
                <a:ea typeface="微软雅黑"/>
                <a:cs typeface="微软雅黑"/>
              </a:rPr>
              <a:t>1.</a:t>
            </a:r>
            <a:r>
              <a:rPr lang="zh-CN" altLang="en-US" sz="3000" b="1">
                <a:solidFill>
                  <a:srgbClr val="0070C0"/>
                </a:solidFill>
                <a:latin typeface="微软雅黑"/>
                <a:ea typeface="微软雅黑"/>
                <a:cs typeface="微软雅黑"/>
              </a:rPr>
              <a:t>注意填写时内容清楚简洁，需要上传的附件按照提示要求上传；</a:t>
            </a:r>
            <a:r>
              <a:rPr lang="en-US" altLang="zh-CN" sz="3000" b="1">
                <a:solidFill>
                  <a:srgbClr val="0070C0"/>
                </a:solidFill>
                <a:latin typeface="微软雅黑"/>
                <a:ea typeface="微软雅黑"/>
                <a:cs typeface="微软雅黑"/>
              </a:rPr>
              <a:t>2.</a:t>
            </a:r>
            <a:r>
              <a:rPr lang="zh-CN" altLang="en-US" sz="3000" b="1">
                <a:solidFill>
                  <a:srgbClr val="0070C0"/>
                </a:solidFill>
                <a:latin typeface="微软雅黑"/>
                <a:ea typeface="微软雅黑"/>
                <a:cs typeface="微软雅黑"/>
              </a:rPr>
              <a:t>提交信息前先和审核老师沟通；</a:t>
            </a:r>
            <a:r>
              <a:rPr lang="en-US" altLang="zh-CN" sz="3000" b="1">
                <a:solidFill>
                  <a:srgbClr val="0070C0"/>
                </a:solidFill>
                <a:latin typeface="微软雅黑"/>
                <a:ea typeface="微软雅黑"/>
                <a:cs typeface="微软雅黑"/>
              </a:rPr>
              <a:t>3.</a:t>
            </a:r>
            <a:r>
              <a:rPr lang="zh-CN" altLang="en-US" sz="3000" b="1">
                <a:solidFill>
                  <a:srgbClr val="0070C0"/>
                </a:solidFill>
                <a:latin typeface="微软雅黑"/>
                <a:ea typeface="微软雅黑"/>
                <a:cs typeface="微软雅黑"/>
              </a:rPr>
              <a:t>违信举报要实事求是。</a:t>
            </a:r>
            <a:endParaRPr lang="en-US" altLang="zh-CN" sz="3000" b="1">
              <a:solidFill>
                <a:srgbClr val="0070C0"/>
              </a:solidFill>
              <a:latin typeface="微软雅黑"/>
              <a:ea typeface="微软雅黑"/>
              <a:cs typeface="微软雅黑"/>
            </a:endParaRPr>
          </a:p>
          <a:p>
            <a:pPr>
              <a:lnSpc>
                <a:spcPct val="150000"/>
              </a:lnSpc>
            </a:pPr>
            <a:r>
              <a:rPr lang="en-US" altLang="zh-CN" sz="3200" b="1">
                <a:solidFill>
                  <a:srgbClr val="0070C0"/>
                </a:solidFill>
                <a:latin typeface="微软雅黑"/>
                <a:ea typeface="微软雅黑"/>
                <a:cs typeface="微软雅黑"/>
              </a:rPr>
              <a:t>         </a:t>
            </a:r>
          </a:p>
          <a:p>
            <a:pPr>
              <a:lnSpc>
                <a:spcPct val="150000"/>
              </a:lnSpc>
            </a:pPr>
            <a:endParaRPr lang="en-US" altLang="zh-CN" sz="3200" b="1">
              <a:solidFill>
                <a:srgbClr val="0070C0"/>
              </a:solidFill>
              <a:latin typeface="微软雅黑"/>
              <a:ea typeface="微软雅黑"/>
              <a:cs typeface="微软雅黑"/>
            </a:endParaRPr>
          </a:p>
          <a:p>
            <a:pPr>
              <a:lnSpc>
                <a:spcPct val="150000"/>
              </a:lnSpc>
            </a:pPr>
            <a:endParaRPr lang="en-US" altLang="zh-CN" sz="3200" b="1">
              <a:solidFill>
                <a:srgbClr val="0070C0"/>
              </a:solidFill>
              <a:latin typeface="微软雅黑"/>
              <a:ea typeface="微软雅黑"/>
              <a:cs typeface="微软雅黑"/>
            </a:endParaRPr>
          </a:p>
        </p:txBody>
      </p:sp>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0713" y="982663"/>
            <a:ext cx="11255375" cy="5078412"/>
          </a:xfrm>
          <a:prstGeom prst="rect">
            <a:avLst/>
          </a:prstGeom>
          <a:noFill/>
        </p:spPr>
        <p:txBody>
          <a:bodyPr>
            <a:spAutoFit/>
          </a:bodyPr>
          <a:lstStyle/>
          <a:p>
            <a:pPr fontAlgn="auto">
              <a:lnSpc>
                <a:spcPct val="150000"/>
              </a:lnSpc>
              <a:spcBef>
                <a:spcPts val="0"/>
              </a:spcBef>
              <a:spcAft>
                <a:spcPts val="0"/>
              </a:spcAft>
              <a:defRPr/>
            </a:pPr>
            <a:r>
              <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a:t>
            </a:r>
            <a:endParaRPr lang="en-US" altLang="zh-CN"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en-US" altLang="zh-CN" sz="3000" dirty="0">
                <a:solidFill>
                  <a:srgbClr val="0070C0"/>
                </a:solidFill>
                <a:latin typeface="微软雅黑" panose="020B0503020204020204" pitchFamily="34" charset="-122"/>
                <a:ea typeface="微软雅黑" panose="020B0503020204020204" pitchFamily="34" charset="-122"/>
              </a:rPr>
              <a:t>1</a:t>
            </a:r>
            <a:r>
              <a:rPr lang="zh-CN" altLang="en-US" sz="3000" dirty="0">
                <a:solidFill>
                  <a:srgbClr val="0070C0"/>
                </a:solidFill>
                <a:latin typeface="微软雅黑" panose="020B0503020204020204" pitchFamily="34" charset="-122"/>
                <a:ea typeface="微软雅黑" panose="020B0503020204020204" pitchFamily="34" charset="-122"/>
              </a:rPr>
              <a:t>、学生可以随时填写，待学期即将结束学生的数据上传完</a:t>
            </a:r>
            <a:endParaRPr lang="en-US" altLang="zh-CN" sz="3000" dirty="0">
              <a:solidFill>
                <a:srgbClr val="0070C0"/>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en-US" altLang="zh-CN" sz="3000" dirty="0">
                <a:solidFill>
                  <a:srgbClr val="0070C0"/>
                </a:solidFill>
                <a:latin typeface="微软雅黑" panose="020B0503020204020204" pitchFamily="34" charset="-122"/>
                <a:ea typeface="微软雅黑" panose="020B0503020204020204" pitchFamily="34" charset="-122"/>
              </a:rPr>
              <a:t>     </a:t>
            </a:r>
            <a:r>
              <a:rPr lang="zh-CN" altLang="en-US" sz="3000" dirty="0">
                <a:solidFill>
                  <a:srgbClr val="0070C0"/>
                </a:solidFill>
                <a:latin typeface="微软雅黑" panose="020B0503020204020204" pitchFamily="34" charset="-122"/>
                <a:ea typeface="微软雅黑" panose="020B0503020204020204" pitchFamily="34" charset="-122"/>
              </a:rPr>
              <a:t>毕才可以提交。</a:t>
            </a:r>
            <a:endParaRPr lang="en-US" altLang="zh-CN" sz="3000" dirty="0">
              <a:solidFill>
                <a:srgbClr val="0070C0"/>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en-US" altLang="zh-CN" sz="3000" dirty="0">
                <a:solidFill>
                  <a:srgbClr val="0070C0"/>
                </a:solidFill>
                <a:latin typeface="微软雅黑" panose="020B0503020204020204" pitchFamily="34" charset="-122"/>
                <a:ea typeface="微软雅黑" panose="020B0503020204020204" pitchFamily="34" charset="-122"/>
              </a:rPr>
              <a:t>2</a:t>
            </a:r>
            <a:r>
              <a:rPr lang="zh-CN" altLang="en-US" sz="3000" dirty="0">
                <a:solidFill>
                  <a:srgbClr val="0070C0"/>
                </a:solidFill>
                <a:latin typeface="微软雅黑" panose="020B0503020204020204" pitchFamily="34" charset="-122"/>
                <a:ea typeface="微软雅黑" panose="020B0503020204020204" pitchFamily="34" charset="-122"/>
              </a:rPr>
              <a:t>、</a:t>
            </a:r>
            <a:r>
              <a:rPr lang="en-US" altLang="zh-CN" sz="3000" dirty="0">
                <a:solidFill>
                  <a:srgbClr val="0070C0"/>
                </a:solidFill>
                <a:latin typeface="微软雅黑" panose="020B0503020204020204" pitchFamily="34" charset="-122"/>
                <a:ea typeface="微软雅黑" panose="020B0503020204020204" pitchFamily="34" charset="-122"/>
              </a:rPr>
              <a:t>【</a:t>
            </a:r>
            <a:r>
              <a:rPr lang="zh-CN" altLang="en-US" sz="3000" dirty="0">
                <a:solidFill>
                  <a:srgbClr val="0070C0"/>
                </a:solidFill>
                <a:latin typeface="微软雅黑" panose="020B0503020204020204" pitchFamily="34" charset="-122"/>
                <a:ea typeface="微软雅黑" panose="020B0503020204020204" pitchFamily="34" charset="-122"/>
              </a:rPr>
              <a:t>日常体育锻炼</a:t>
            </a:r>
            <a:r>
              <a:rPr lang="en-US" altLang="zh-CN" sz="3000" dirty="0">
                <a:solidFill>
                  <a:srgbClr val="0070C0"/>
                </a:solidFill>
                <a:latin typeface="微软雅黑" panose="020B0503020204020204" pitchFamily="34" charset="-122"/>
                <a:ea typeface="微软雅黑" panose="020B0503020204020204" pitchFamily="34" charset="-122"/>
              </a:rPr>
              <a:t>】</a:t>
            </a:r>
            <a:r>
              <a:rPr lang="zh-CN" altLang="en-US" sz="3000" dirty="0">
                <a:solidFill>
                  <a:srgbClr val="0070C0"/>
                </a:solidFill>
                <a:latin typeface="微软雅黑" panose="020B0503020204020204" pitchFamily="34" charset="-122"/>
                <a:ea typeface="微软雅黑" panose="020B0503020204020204" pitchFamily="34" charset="-122"/>
              </a:rPr>
              <a:t>由班主任上传。</a:t>
            </a:r>
            <a:endParaRPr lang="en-US" altLang="zh-CN" sz="3000" dirty="0">
              <a:solidFill>
                <a:srgbClr val="0070C0"/>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en-US" altLang="zh-CN" sz="3000" dirty="0">
                <a:solidFill>
                  <a:srgbClr val="0070C0"/>
                </a:solidFill>
                <a:latin typeface="微软雅黑" panose="020B0503020204020204" pitchFamily="34" charset="-122"/>
                <a:ea typeface="微软雅黑" panose="020B0503020204020204" pitchFamily="34" charset="-122"/>
              </a:rPr>
              <a:t>3</a:t>
            </a:r>
            <a:r>
              <a:rPr lang="zh-CN" altLang="en-US" sz="3000" dirty="0">
                <a:solidFill>
                  <a:srgbClr val="0070C0"/>
                </a:solidFill>
                <a:latin typeface="微软雅黑" panose="020B0503020204020204" pitchFamily="34" charset="-122"/>
                <a:ea typeface="微软雅黑" panose="020B0503020204020204" pitchFamily="34" charset="-122"/>
              </a:rPr>
              <a:t>、一定要在每学期的时间节点内完成评价。</a:t>
            </a:r>
            <a:endParaRPr lang="en-US" altLang="zh-CN" sz="3000" dirty="0">
              <a:solidFill>
                <a:srgbClr val="0070C0"/>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en-US" altLang="zh-CN" sz="3000" dirty="0">
                <a:solidFill>
                  <a:srgbClr val="0070C0"/>
                </a:solidFill>
                <a:latin typeface="微软雅黑" panose="020B0503020204020204" pitchFamily="34" charset="-122"/>
                <a:ea typeface="微软雅黑" panose="020B0503020204020204" pitchFamily="34" charset="-122"/>
              </a:rPr>
              <a:t>4</a:t>
            </a:r>
            <a:r>
              <a:rPr lang="zh-CN" altLang="en-US" sz="3000" dirty="0">
                <a:solidFill>
                  <a:srgbClr val="0070C0"/>
                </a:solidFill>
                <a:latin typeface="微软雅黑" panose="020B0503020204020204" pitchFamily="34" charset="-122"/>
                <a:ea typeface="微软雅黑" panose="020B0503020204020204" pitchFamily="34" charset="-122"/>
              </a:rPr>
              <a:t>、教师审核操作只能退回一次，要求学生填写数据的时候</a:t>
            </a:r>
            <a:endParaRPr lang="en-US" altLang="zh-CN" sz="3000" dirty="0">
              <a:solidFill>
                <a:srgbClr val="0070C0"/>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en-US" altLang="zh-CN" sz="3000" dirty="0">
                <a:solidFill>
                  <a:srgbClr val="0070C0"/>
                </a:solidFill>
                <a:latin typeface="微软雅黑" panose="020B0503020204020204" pitchFamily="34" charset="-122"/>
                <a:ea typeface="微软雅黑" panose="020B0503020204020204" pitchFamily="34" charset="-122"/>
              </a:rPr>
              <a:t>      </a:t>
            </a:r>
            <a:r>
              <a:rPr lang="zh-CN" altLang="en-US" sz="3000" dirty="0">
                <a:solidFill>
                  <a:srgbClr val="0070C0"/>
                </a:solidFill>
                <a:latin typeface="微软雅黑" panose="020B0503020204020204" pitchFamily="34" charset="-122"/>
                <a:ea typeface="微软雅黑" panose="020B0503020204020204" pitchFamily="34" charset="-122"/>
              </a:rPr>
              <a:t>要细心，审核后不能退回。</a:t>
            </a:r>
            <a:endParaRPr lang="en-US" altLang="zh-CN" sz="3000" dirty="0">
              <a:solidFill>
                <a:srgbClr val="0070C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930400" y="247650"/>
            <a:ext cx="1620838" cy="523875"/>
          </a:xfrm>
          <a:prstGeom prst="rect">
            <a:avLst/>
          </a:prstGeom>
          <a:noFill/>
        </p:spPr>
        <p:txBody>
          <a:bodyPr wrap="none">
            <a:spAutoFit/>
          </a:bodyPr>
          <a:lstStyle/>
          <a:p>
            <a:pPr fontAlgn="auto">
              <a:spcBef>
                <a:spcPts val="0"/>
              </a:spcBef>
              <a:spcAft>
                <a:spcPts val="0"/>
              </a:spcAft>
              <a:defRPr/>
            </a:pPr>
            <a:r>
              <a:rPr lang="zh-CN" altLang="en-US" sz="2800" b="1" dirty="0">
                <a:ln w="18415" cmpd="sng">
                  <a:noFill/>
                  <a:prstDash val="solid"/>
                </a:ln>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特别提醒</a:t>
            </a:r>
            <a:endParaRPr lang="zh-CN" altLang="en-US" sz="2800" b="1" dirty="0">
              <a:ln w="18415" cmpd="sng">
                <a:noFill/>
                <a:prstDash val="solid"/>
              </a:ln>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check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矩形 1"/>
          <p:cNvSpPr>
            <a:spLocks noChangeArrowheads="1"/>
          </p:cNvSpPr>
          <p:nvPr/>
        </p:nvSpPr>
        <p:spPr bwMode="auto">
          <a:xfrm>
            <a:off x="1558925" y="260350"/>
            <a:ext cx="1620838" cy="523875"/>
          </a:xfrm>
          <a:prstGeom prst="rect">
            <a:avLst/>
          </a:prstGeom>
          <a:noFill/>
          <a:ln w="9525">
            <a:noFill/>
            <a:miter lim="800000"/>
            <a:headEnd/>
            <a:tailEnd/>
          </a:ln>
        </p:spPr>
        <p:txBody>
          <a:bodyPr wrap="none">
            <a:spAutoFit/>
          </a:bodyPr>
          <a:lstStyle/>
          <a:p>
            <a:r>
              <a:rPr lang="zh-CN" altLang="en-US" sz="2800" b="1">
                <a:solidFill>
                  <a:srgbClr val="FFFFFF"/>
                </a:solidFill>
                <a:latin typeface="微软雅黑"/>
                <a:ea typeface="微软雅黑"/>
                <a:cs typeface="微软雅黑"/>
              </a:rPr>
              <a:t>用户答疑</a:t>
            </a:r>
          </a:p>
        </p:txBody>
      </p:sp>
      <p:sp>
        <p:nvSpPr>
          <p:cNvPr id="60418" name="矩形 2"/>
          <p:cNvSpPr>
            <a:spLocks noChangeArrowheads="1"/>
          </p:cNvSpPr>
          <p:nvPr/>
        </p:nvSpPr>
        <p:spPr bwMode="auto">
          <a:xfrm>
            <a:off x="439738" y="2482850"/>
            <a:ext cx="11436350" cy="1920875"/>
          </a:xfrm>
          <a:prstGeom prst="rect">
            <a:avLst/>
          </a:prstGeom>
          <a:noFill/>
          <a:ln w="9525">
            <a:noFill/>
            <a:miter lim="800000"/>
            <a:headEnd/>
            <a:tailEnd/>
          </a:ln>
        </p:spPr>
        <p:txBody>
          <a:bodyPr>
            <a:spAutoFit/>
          </a:bodyPr>
          <a:lstStyle/>
          <a:p>
            <a:pPr>
              <a:lnSpc>
                <a:spcPct val="150000"/>
              </a:lnSpc>
            </a:pPr>
            <a:r>
              <a:rPr lang="zh-CN" altLang="en-US" sz="4000">
                <a:solidFill>
                  <a:srgbClr val="0070C0"/>
                </a:solidFill>
                <a:latin typeface="微软雅黑"/>
                <a:ea typeface="微软雅黑"/>
                <a:cs typeface="微软雅黑"/>
              </a:rPr>
              <a:t>■ 请密切留意综合素质评价群邮件</a:t>
            </a:r>
            <a:r>
              <a:rPr lang="en-US" altLang="zh-CN" sz="4000">
                <a:solidFill>
                  <a:srgbClr val="C00000"/>
                </a:solidFill>
                <a:latin typeface="微软雅黑"/>
                <a:ea typeface="微软雅黑"/>
                <a:cs typeface="微软雅黑"/>
              </a:rPr>
              <a:t>535414314</a:t>
            </a:r>
            <a:r>
              <a:rPr lang="zh-CN" altLang="en-US" sz="4000">
                <a:solidFill>
                  <a:srgbClr val="0070C0"/>
                </a:solidFill>
                <a:latin typeface="微软雅黑"/>
                <a:ea typeface="微软雅黑"/>
                <a:cs typeface="微软雅黑"/>
              </a:rPr>
              <a:t>！</a:t>
            </a:r>
          </a:p>
          <a:p>
            <a:pPr>
              <a:lnSpc>
                <a:spcPct val="150000"/>
              </a:lnSpc>
            </a:pPr>
            <a:r>
              <a:rPr lang="en-US" altLang="zh-CN" sz="4000" b="1">
                <a:solidFill>
                  <a:srgbClr val="FF0000"/>
                </a:solidFill>
                <a:latin typeface="微软雅黑"/>
                <a:ea typeface="微软雅黑"/>
                <a:cs typeface="微软雅黑"/>
              </a:rPr>
              <a:t>   黄石市新综合素质评价群：325520609</a:t>
            </a: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87900" y="2819400"/>
            <a:ext cx="7153275" cy="3786188"/>
          </a:xfrm>
          <a:prstGeom prst="rect">
            <a:avLst/>
          </a:prstGeom>
        </p:spPr>
        <p:txBody>
          <a:bodyPr>
            <a:spAutoFit/>
          </a:bodyPr>
          <a:lstStyle/>
          <a:p>
            <a:pPr fontAlgn="auto">
              <a:spcBef>
                <a:spcPts val="0"/>
              </a:spcBef>
              <a:spcAft>
                <a:spcPts val="0"/>
              </a:spcAft>
              <a:defRPr/>
            </a:pPr>
            <a:r>
              <a:rPr lang="zh-CN" altLang="en-US" sz="2000" b="1" dirty="0">
                <a:latin typeface="微软雅黑" panose="020B0503020204020204" pitchFamily="34" charset="-122"/>
                <a:ea typeface="微软雅黑" panose="020B0503020204020204" pitchFamily="34" charset="-122"/>
              </a:rPr>
              <a:t>建设要求：</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省教育厅将进一步完善“湖北省普通高中学生综合素质评价管理系统”，通过</a:t>
            </a:r>
            <a:r>
              <a:rPr lang="zh-CN" altLang="zh-CN" sz="20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网络平台</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强化综合素质评价电子化管理手段，提高学生综合素质档案建设质量</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b="1" dirty="0">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en-US" altLang="zh-CN" sz="2000" b="1" dirty="0">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2000" b="1" dirty="0">
                <a:latin typeface="微软雅黑" panose="020B0503020204020204" pitchFamily="34" charset="-122"/>
                <a:ea typeface="微软雅黑" panose="020B0503020204020204" pitchFamily="34" charset="-122"/>
              </a:rPr>
              <a:t>评价</a:t>
            </a:r>
            <a:r>
              <a:rPr lang="zh-CN" altLang="en-US" sz="2000" b="1" dirty="0">
                <a:latin typeface="微软雅黑" panose="020B0503020204020204" pitchFamily="34" charset="-122"/>
                <a:ea typeface="微软雅黑" panose="020B0503020204020204" pitchFamily="34" charset="-122"/>
              </a:rPr>
              <a:t>目的：</a:t>
            </a:r>
            <a:r>
              <a:rPr lang="zh-CN" altLang="en-US" sz="2000" dirty="0">
                <a:latin typeface="微软雅黑" panose="020B0503020204020204" pitchFamily="34" charset="-122"/>
                <a:ea typeface="微软雅黑" panose="020B0503020204020204" pitchFamily="34" charset="-122"/>
              </a:rPr>
              <a:t>综合素质评价是对学生全面</a:t>
            </a:r>
            <a:r>
              <a:rPr lang="zh-CN" altLang="en-US" sz="2000" dirty="0">
                <a:solidFill>
                  <a:srgbClr val="FF0000"/>
                </a:solidFill>
                <a:latin typeface="微软雅黑" panose="020B0503020204020204" pitchFamily="34" charset="-122"/>
                <a:ea typeface="微软雅黑" panose="020B0503020204020204" pitchFamily="34" charset="-122"/>
              </a:rPr>
              <a:t>发展状况</a:t>
            </a:r>
            <a:r>
              <a:rPr lang="zh-CN" altLang="en-US" sz="2000" dirty="0">
                <a:latin typeface="微软雅黑" panose="020B0503020204020204" pitchFamily="34" charset="-122"/>
                <a:ea typeface="微软雅黑" panose="020B0503020204020204" pitchFamily="34" charset="-122"/>
              </a:rPr>
              <a:t>的</a:t>
            </a:r>
            <a:r>
              <a:rPr lang="zh-CN" altLang="en-US" sz="2000" dirty="0">
                <a:solidFill>
                  <a:srgbClr val="FF0000"/>
                </a:solidFill>
                <a:latin typeface="微软雅黑" panose="020B0503020204020204" pitchFamily="34" charset="-122"/>
                <a:ea typeface="微软雅黑" panose="020B0503020204020204" pitchFamily="34" charset="-122"/>
              </a:rPr>
              <a:t>观察、记录、分析，</a:t>
            </a:r>
            <a:r>
              <a:rPr lang="zh-CN" altLang="en-US" sz="2000" dirty="0">
                <a:latin typeface="微软雅黑" panose="020B0503020204020204" pitchFamily="34" charset="-122"/>
                <a:ea typeface="微软雅黑" panose="020B0503020204020204" pitchFamily="34" charset="-122"/>
              </a:rPr>
              <a:t>是发现和培育学生良好个性的重要手段，是深入推进素质教育、深化考试评价改革的一项重要制度。通过实施综合素质评价，促进学校深入推进课程改革，全面实施素质教育；促进学校把握学生成长规律，切实转变人才培养模式；促进学生认识自我、规划人生，积极主动地发展；促进评价方式改革，改变以考试成绩为唯一标准评价学生的做法，</a:t>
            </a:r>
            <a:r>
              <a:rPr lang="zh-CN" altLang="en-US" sz="2000" dirty="0">
                <a:solidFill>
                  <a:srgbClr val="FF0000"/>
                </a:solidFill>
                <a:latin typeface="微软雅黑" panose="020B0503020204020204" pitchFamily="34" charset="-122"/>
                <a:ea typeface="微软雅黑" panose="020B0503020204020204" pitchFamily="34" charset="-122"/>
              </a:rPr>
              <a:t>为高校招生录取提供重要参考</a:t>
            </a:r>
            <a:r>
              <a:rPr lang="zh-CN" altLang="en-US" sz="2000" dirty="0">
                <a:solidFill>
                  <a:srgbClr val="FF0000"/>
                </a:solidFill>
                <a:latin typeface="微软雅黑" panose="020B0503020204020204" pitchFamily="34" charset="-122"/>
                <a:ea typeface="微软雅黑" panose="020B0503020204020204" pitchFamily="34" charset="-122"/>
              </a:rPr>
              <a:t>。</a:t>
            </a:r>
            <a:endParaRPr lang="en-US" altLang="zh-CN" sz="2000" dirty="0">
              <a:solidFill>
                <a:srgbClr val="FF0000"/>
              </a:solidFill>
              <a:latin typeface="微软雅黑" panose="020B0503020204020204" pitchFamily="34" charset="-122"/>
              <a:ea typeface="微软雅黑" panose="020B0503020204020204" pitchFamily="34" charset="-122"/>
            </a:endParaRPr>
          </a:p>
        </p:txBody>
      </p:sp>
      <p:sp>
        <p:nvSpPr>
          <p:cNvPr id="20482" name="矩形 2"/>
          <p:cNvSpPr>
            <a:spLocks noChangeArrowheads="1"/>
          </p:cNvSpPr>
          <p:nvPr/>
        </p:nvSpPr>
        <p:spPr bwMode="auto">
          <a:xfrm>
            <a:off x="3265488" y="2233613"/>
            <a:ext cx="7724775" cy="412750"/>
          </a:xfrm>
          <a:prstGeom prst="rect">
            <a:avLst/>
          </a:prstGeom>
          <a:noFill/>
          <a:ln w="9525">
            <a:noFill/>
            <a:miter lim="800000"/>
            <a:headEnd/>
            <a:tailEnd/>
          </a:ln>
        </p:spPr>
        <p:txBody>
          <a:bodyPr wrap="none">
            <a:spAutoFit/>
          </a:bodyPr>
          <a:lstStyle/>
          <a:p>
            <a:pPr algn="ctr">
              <a:lnSpc>
                <a:spcPts val="2500"/>
              </a:lnSpc>
            </a:pPr>
            <a:r>
              <a:rPr lang="en-US" altLang="zh-CN" sz="2800" b="1">
                <a:solidFill>
                  <a:srgbClr val="00B0F0"/>
                </a:solidFill>
                <a:latin typeface="微软雅黑"/>
                <a:ea typeface="微软雅黑"/>
                <a:cs typeface="微软雅黑"/>
              </a:rPr>
              <a:t>《</a:t>
            </a:r>
            <a:r>
              <a:rPr lang="zh-CN" altLang="zh-CN" sz="2800" b="1">
                <a:solidFill>
                  <a:srgbClr val="00B0F0"/>
                </a:solidFill>
                <a:latin typeface="微软雅黑"/>
                <a:ea typeface="微软雅黑"/>
                <a:cs typeface="微软雅黑"/>
              </a:rPr>
              <a:t>湖北省普通高中学生综合素质评价实施办法</a:t>
            </a:r>
            <a:r>
              <a:rPr lang="en-US" altLang="zh-CN" sz="2800" b="1">
                <a:solidFill>
                  <a:srgbClr val="00B0F0"/>
                </a:solidFill>
                <a:latin typeface="微软雅黑"/>
                <a:ea typeface="微软雅黑"/>
                <a:cs typeface="微软雅黑"/>
              </a:rPr>
              <a:t>》</a:t>
            </a:r>
            <a:endParaRPr lang="zh-CN" altLang="zh-CN" sz="2800" b="1">
              <a:solidFill>
                <a:srgbClr val="00B0F0"/>
              </a:solidFill>
              <a:latin typeface="微软雅黑"/>
              <a:ea typeface="微软雅黑"/>
              <a:cs typeface="微软雅黑"/>
            </a:endParaRPr>
          </a:p>
        </p:txBody>
      </p:sp>
      <p:pic>
        <p:nvPicPr>
          <p:cNvPr id="20483" name="图片 3"/>
          <p:cNvPicPr>
            <a:picLocks noChangeAspect="1"/>
          </p:cNvPicPr>
          <p:nvPr/>
        </p:nvPicPr>
        <p:blipFill>
          <a:blip r:embed="rId2"/>
          <a:srcRect/>
          <a:stretch>
            <a:fillRect/>
          </a:stretch>
        </p:blipFill>
        <p:spPr bwMode="auto">
          <a:xfrm>
            <a:off x="2466975" y="947738"/>
            <a:ext cx="8431213" cy="1285875"/>
          </a:xfrm>
          <a:prstGeom prst="rect">
            <a:avLst/>
          </a:prstGeom>
          <a:noFill/>
          <a:ln w="9525">
            <a:noFill/>
            <a:miter lim="800000"/>
            <a:headEnd/>
            <a:tailEnd/>
          </a:ln>
        </p:spPr>
      </p:pic>
      <p:pic>
        <p:nvPicPr>
          <p:cNvPr id="20484" name="图片 5"/>
          <p:cNvPicPr>
            <a:picLocks noChangeAspect="1"/>
          </p:cNvPicPr>
          <p:nvPr/>
        </p:nvPicPr>
        <p:blipFill>
          <a:blip r:embed="rId3"/>
          <a:srcRect/>
          <a:stretch>
            <a:fillRect/>
          </a:stretch>
        </p:blipFill>
        <p:spPr bwMode="auto">
          <a:xfrm rot="-974738">
            <a:off x="481013" y="2105025"/>
            <a:ext cx="3457575" cy="4262438"/>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p:cNvPicPr>
            <a:picLocks noChangeAspect="1" noChangeArrowheads="1"/>
          </p:cNvPicPr>
          <p:nvPr/>
        </p:nvPicPr>
        <p:blipFill>
          <a:blip r:embed="rId2"/>
          <a:srcRect/>
          <a:stretch>
            <a:fillRect/>
          </a:stretch>
        </p:blipFill>
        <p:spPr bwMode="auto">
          <a:xfrm>
            <a:off x="1588" y="0"/>
            <a:ext cx="12190412" cy="5538788"/>
          </a:xfrm>
          <a:prstGeom prst="rect">
            <a:avLst/>
          </a:prstGeom>
          <a:noFill/>
          <a:ln w="9525">
            <a:noFill/>
            <a:miter lim="800000"/>
            <a:headEnd/>
            <a:tailEnd/>
          </a:ln>
        </p:spPr>
      </p:pic>
      <p:sp>
        <p:nvSpPr>
          <p:cNvPr id="21507" name="矩形 6"/>
          <p:cNvSpPr>
            <a:spLocks noChangeArrowheads="1"/>
          </p:cNvSpPr>
          <p:nvPr/>
        </p:nvSpPr>
        <p:spPr bwMode="auto">
          <a:xfrm>
            <a:off x="1588" y="4149725"/>
            <a:ext cx="12190412" cy="1389063"/>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endParaRPr lang="zh-CN" altLang="zh-CN">
              <a:solidFill>
                <a:srgbClr val="FFFFFF"/>
              </a:solidFill>
              <a:sym typeface="Calibri" pitchFamily="34" charset="0"/>
            </a:endParaRPr>
          </a:p>
        </p:txBody>
      </p:sp>
      <p:sp>
        <p:nvSpPr>
          <p:cNvPr id="21508" name="TextBox 3"/>
          <p:cNvSpPr>
            <a:spLocks noChangeArrowheads="1"/>
          </p:cNvSpPr>
          <p:nvPr/>
        </p:nvSpPr>
        <p:spPr bwMode="auto">
          <a:xfrm>
            <a:off x="3856038" y="4265613"/>
            <a:ext cx="4416425" cy="1108075"/>
          </a:xfrm>
          <a:prstGeom prst="rect">
            <a:avLst/>
          </a:prstGeom>
          <a:noFill/>
          <a:ln w="9525">
            <a:noFill/>
            <a:miter lim="800000"/>
            <a:headEnd/>
            <a:tailEnd/>
          </a:ln>
        </p:spPr>
        <p:txBody>
          <a:bodyPr wrap="none">
            <a:spAutoFit/>
          </a:bodyPr>
          <a:lstStyle/>
          <a:p>
            <a:r>
              <a:rPr lang="zh-CN" altLang="en-US" sz="6600" b="1">
                <a:solidFill>
                  <a:schemeClr val="bg1"/>
                </a:solidFill>
                <a:latin typeface="微软雅黑"/>
                <a:ea typeface="微软雅黑"/>
                <a:cs typeface="微软雅黑"/>
                <a:sym typeface="微软雅黑"/>
              </a:rPr>
              <a:t>感谢聆听！</a:t>
            </a:r>
            <a:endParaRPr lang="zh-CN" altLang="en-US">
              <a:latin typeface="Calibri" pitchFamily="34" charset="0"/>
            </a:endParaRPr>
          </a:p>
        </p:txBody>
      </p:sp>
      <p:pic>
        <p:nvPicPr>
          <p:cNvPr id="61444" name="Picture 5"/>
          <p:cNvPicPr>
            <a:picLocks noChangeAspect="1" noChangeArrowheads="1"/>
          </p:cNvPicPr>
          <p:nvPr/>
        </p:nvPicPr>
        <p:blipFill>
          <a:blip r:embed="rId3"/>
          <a:srcRect/>
          <a:stretch>
            <a:fillRect/>
          </a:stretch>
        </p:blipFill>
        <p:spPr bwMode="auto">
          <a:xfrm>
            <a:off x="10793413" y="5581650"/>
            <a:ext cx="962025" cy="6286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21508"/>
                                        </p:tgtEl>
                                        <p:attrNameLst>
                                          <p:attrName>style.visibility</p:attrName>
                                        </p:attrNameLst>
                                      </p:cBhvr>
                                      <p:to>
                                        <p:strVal val="visible"/>
                                      </p:to>
                                    </p:set>
                                    <p:anim calcmode="lin" valueType="num">
                                      <p:cBhvr>
                                        <p:cTn id="7" dur="1000" fill="hold"/>
                                        <p:tgtEl>
                                          <p:spTgt spid="21508"/>
                                        </p:tgtEl>
                                        <p:attrNameLst>
                                          <p:attrName>ppt_w</p:attrName>
                                        </p:attrNameLst>
                                      </p:cBhvr>
                                      <p:tavLst>
                                        <p:tav tm="0">
                                          <p:val>
                                            <p:fltVal val="0"/>
                                          </p:val>
                                        </p:tav>
                                        <p:tav tm="100000">
                                          <p:val>
                                            <p:strVal val="#ppt_w"/>
                                          </p:val>
                                        </p:tav>
                                      </p:tavLst>
                                    </p:anim>
                                    <p:anim calcmode="lin" valueType="num">
                                      <p:cBhvr>
                                        <p:cTn id="8" dur="1000" fill="hold"/>
                                        <p:tgtEl>
                                          <p:spTgt spid="21508"/>
                                        </p:tgtEl>
                                        <p:attrNameLst>
                                          <p:attrName>ppt_h</p:attrName>
                                        </p:attrNameLst>
                                      </p:cBhvr>
                                      <p:tavLst>
                                        <p:tav tm="0">
                                          <p:val>
                                            <p:fltVal val="0"/>
                                          </p:val>
                                        </p:tav>
                                        <p:tav tm="100000">
                                          <p:val>
                                            <p:strVal val="#ppt_h"/>
                                          </p:val>
                                        </p:tav>
                                      </p:tavLst>
                                    </p:anim>
                                    <p:anim calcmode="lin" valueType="num">
                                      <p:cBhvr>
                                        <p:cTn id="9" dur="1000" fill="hold"/>
                                        <p:tgtEl>
                                          <p:spTgt spid="2150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50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矩形 3"/>
          <p:cNvSpPr>
            <a:spLocks noChangeArrowheads="1"/>
          </p:cNvSpPr>
          <p:nvPr/>
        </p:nvSpPr>
        <p:spPr bwMode="auto">
          <a:xfrm>
            <a:off x="1558925" y="260350"/>
            <a:ext cx="1620838"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a:ea typeface="微软雅黑"/>
                <a:cs typeface="微软雅黑"/>
              </a:rPr>
              <a:t>平台结构</a:t>
            </a:r>
          </a:p>
        </p:txBody>
      </p:sp>
      <p:sp>
        <p:nvSpPr>
          <p:cNvPr id="6" name="右箭头 9"/>
          <p:cNvSpPr/>
          <p:nvPr/>
        </p:nvSpPr>
        <p:spPr>
          <a:xfrm rot="16200000">
            <a:off x="5199856" y="4685507"/>
            <a:ext cx="1127125" cy="53181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7" name="圆角矩形 2"/>
          <p:cNvSpPr/>
          <p:nvPr/>
        </p:nvSpPr>
        <p:spPr>
          <a:xfrm>
            <a:off x="2212975" y="5549900"/>
            <a:ext cx="3087688" cy="101441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zh-CN" altLang="en-US" dirty="0"/>
              <a:t>学生库</a:t>
            </a:r>
          </a:p>
        </p:txBody>
      </p:sp>
      <p:sp>
        <p:nvSpPr>
          <p:cNvPr id="8" name="圆角矩形 3"/>
          <p:cNvSpPr/>
          <p:nvPr/>
        </p:nvSpPr>
        <p:spPr>
          <a:xfrm>
            <a:off x="4284663" y="5549900"/>
            <a:ext cx="3087687" cy="1014413"/>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zh-CN" altLang="en-US" dirty="0"/>
              <a:t>教师库</a:t>
            </a:r>
          </a:p>
        </p:txBody>
      </p:sp>
      <p:sp>
        <p:nvSpPr>
          <p:cNvPr id="9" name="圆角矩形 4"/>
          <p:cNvSpPr/>
          <p:nvPr/>
        </p:nvSpPr>
        <p:spPr>
          <a:xfrm>
            <a:off x="6356350" y="5549900"/>
            <a:ext cx="3087688" cy="101441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zh-CN" altLang="en-US" dirty="0"/>
              <a:t>学校库</a:t>
            </a:r>
          </a:p>
        </p:txBody>
      </p:sp>
      <p:sp>
        <p:nvSpPr>
          <p:cNvPr id="10" name="TextBox 9"/>
          <p:cNvSpPr txBox="1"/>
          <p:nvPr/>
        </p:nvSpPr>
        <p:spPr>
          <a:xfrm>
            <a:off x="1901825" y="5180013"/>
            <a:ext cx="10941050" cy="369887"/>
          </a:xfrm>
          <a:prstGeom prst="rect">
            <a:avLst/>
          </a:prstGeom>
          <a:noFill/>
        </p:spPr>
        <p:txBody>
          <a:bodyPr>
            <a:spAutoFit/>
          </a:bodyPr>
          <a:lstStyle/>
          <a:p>
            <a:pPr fontAlgn="auto">
              <a:spcBef>
                <a:spcPts val="0"/>
              </a:spcBef>
              <a:spcAft>
                <a:spcPts val="0"/>
              </a:spcAft>
              <a:defRPr/>
            </a:pPr>
            <a:r>
              <a:rPr lang="zh-CN" altLang="en-US" b="1" dirty="0">
                <a:solidFill>
                  <a:schemeClr val="accent1">
                    <a:lumMod val="75000"/>
                  </a:schemeClr>
                </a:solidFill>
                <a:latin typeface="Arial" panose="020B0604020202020204" pitchFamily="34" charset="0"/>
                <a:ea typeface="+mn-ea"/>
              </a:rPr>
              <a:t>学生来源</a:t>
            </a:r>
            <a:r>
              <a:rPr lang="zh-CN" altLang="en-US" b="1" dirty="0">
                <a:solidFill>
                  <a:schemeClr val="accent1">
                    <a:lumMod val="75000"/>
                  </a:schemeClr>
                </a:solidFill>
                <a:latin typeface="Arial" panose="020B0604020202020204" pitchFamily="34" charset="0"/>
                <a:ea typeface="+mn-ea"/>
              </a:rPr>
              <a:t>于国家学</a:t>
            </a:r>
            <a:r>
              <a:rPr lang="zh-CN" altLang="en-US" b="1" dirty="0">
                <a:solidFill>
                  <a:schemeClr val="accent1">
                    <a:lumMod val="75000"/>
                  </a:schemeClr>
                </a:solidFill>
                <a:latin typeface="Arial" panose="020B0604020202020204" pitchFamily="34" charset="0"/>
                <a:ea typeface="+mn-ea"/>
              </a:rPr>
              <a:t>籍系统；</a:t>
            </a:r>
            <a:r>
              <a:rPr lang="zh-CN" altLang="en-US" b="1" dirty="0">
                <a:solidFill>
                  <a:srgbClr val="0070C0"/>
                </a:solidFill>
                <a:latin typeface="Arial" panose="020B0604020202020204" pitchFamily="34" charset="0"/>
                <a:ea typeface="+mn-ea"/>
              </a:rPr>
              <a:t>教师来源于教师培训系统；</a:t>
            </a:r>
            <a:r>
              <a:rPr lang="zh-CN" altLang="en-US" b="1" dirty="0">
                <a:solidFill>
                  <a:schemeClr val="accent4">
                    <a:lumMod val="75000"/>
                  </a:schemeClr>
                </a:solidFill>
                <a:latin typeface="Arial" panose="020B0604020202020204" pitchFamily="34" charset="0"/>
                <a:ea typeface="+mn-ea"/>
              </a:rPr>
              <a:t>学校来源于学校库</a:t>
            </a:r>
          </a:p>
        </p:txBody>
      </p:sp>
      <p:sp>
        <p:nvSpPr>
          <p:cNvPr id="11" name="圆角矩形 7"/>
          <p:cNvSpPr/>
          <p:nvPr/>
        </p:nvSpPr>
        <p:spPr>
          <a:xfrm>
            <a:off x="893763" y="1225550"/>
            <a:ext cx="2478087" cy="977900"/>
          </a:xfrm>
          <a:prstGeom prst="roundRect">
            <a:avLst/>
          </a:prstGeom>
          <a:gradFill>
            <a:gsLst>
              <a:gs pos="0">
                <a:srgbClr val="FFC000"/>
              </a:gs>
              <a:gs pos="35000">
                <a:schemeClr val="accent3">
                  <a:tint val="37000"/>
                  <a:satMod val="300000"/>
                </a:schemeClr>
              </a:gs>
              <a:gs pos="100000">
                <a:srgbClr val="CC9900"/>
              </a:gs>
            </a:gsLst>
          </a:gra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zh-CN" altLang="en-US" b="1" dirty="0"/>
              <a:t>成长档案</a:t>
            </a:r>
          </a:p>
        </p:txBody>
      </p:sp>
      <p:sp>
        <p:nvSpPr>
          <p:cNvPr id="12" name="圆角矩形 8"/>
          <p:cNvSpPr/>
          <p:nvPr/>
        </p:nvSpPr>
        <p:spPr>
          <a:xfrm>
            <a:off x="2033588" y="3378200"/>
            <a:ext cx="7956550" cy="1014413"/>
          </a:xfrm>
          <a:prstGeom prst="roundRect">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r>
              <a:rPr lang="zh-CN" altLang="en-US" b="1" dirty="0"/>
              <a:t>（新）综合</a:t>
            </a:r>
            <a:r>
              <a:rPr lang="zh-CN" altLang="en-US" b="1" dirty="0"/>
              <a:t>素质评</a:t>
            </a:r>
            <a:r>
              <a:rPr lang="zh-CN" altLang="en-US" b="1" dirty="0"/>
              <a:t>价档案袋系统</a:t>
            </a:r>
            <a:endParaRPr lang="zh-CN" altLang="en-US" b="1" dirty="0"/>
          </a:p>
        </p:txBody>
      </p:sp>
      <p:sp>
        <p:nvSpPr>
          <p:cNvPr id="21513" name="TextBox 11"/>
          <p:cNvSpPr txBox="1">
            <a:spLocks noChangeArrowheads="1"/>
          </p:cNvSpPr>
          <p:nvPr/>
        </p:nvSpPr>
        <p:spPr bwMode="auto">
          <a:xfrm>
            <a:off x="5105400" y="4330700"/>
            <a:ext cx="1652588" cy="369888"/>
          </a:xfrm>
          <a:prstGeom prst="rect">
            <a:avLst/>
          </a:prstGeom>
          <a:noFill/>
          <a:ln w="9525">
            <a:noFill/>
            <a:miter lim="800000"/>
            <a:headEnd/>
            <a:tailEnd/>
          </a:ln>
        </p:spPr>
        <p:txBody>
          <a:bodyPr>
            <a:spAutoFit/>
          </a:bodyPr>
          <a:lstStyle/>
          <a:p>
            <a:r>
              <a:rPr lang="zh-CN" altLang="en-US">
                <a:latin typeface="Calibri" pitchFamily="34" charset="0"/>
              </a:rPr>
              <a:t>用户来源</a:t>
            </a:r>
          </a:p>
        </p:txBody>
      </p:sp>
      <p:sp>
        <p:nvSpPr>
          <p:cNvPr id="15" name="右箭头 13"/>
          <p:cNvSpPr/>
          <p:nvPr/>
        </p:nvSpPr>
        <p:spPr>
          <a:xfrm rot="5400000">
            <a:off x="5199856" y="2543970"/>
            <a:ext cx="1127125" cy="53181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zh-CN" altLang="en-US"/>
          </a:p>
        </p:txBody>
      </p:sp>
      <p:sp>
        <p:nvSpPr>
          <p:cNvPr id="21515" name="TextBox 14"/>
          <p:cNvSpPr txBox="1">
            <a:spLocks noChangeArrowheads="1"/>
          </p:cNvSpPr>
          <p:nvPr/>
        </p:nvSpPr>
        <p:spPr bwMode="auto">
          <a:xfrm>
            <a:off x="2205038" y="2922588"/>
            <a:ext cx="3371850" cy="369887"/>
          </a:xfrm>
          <a:prstGeom prst="rect">
            <a:avLst/>
          </a:prstGeom>
          <a:noFill/>
          <a:ln w="9525">
            <a:noFill/>
            <a:miter lim="800000"/>
            <a:headEnd/>
            <a:tailEnd/>
          </a:ln>
        </p:spPr>
        <p:txBody>
          <a:bodyPr>
            <a:spAutoFit/>
          </a:bodyPr>
          <a:lstStyle/>
          <a:p>
            <a:r>
              <a:rPr lang="zh-CN" altLang="en-US">
                <a:latin typeface="Calibri" pitchFamily="34" charset="0"/>
              </a:rPr>
              <a:t>为评价提供数据支撑</a:t>
            </a:r>
          </a:p>
        </p:txBody>
      </p:sp>
      <p:sp>
        <p:nvSpPr>
          <p:cNvPr id="17" name="圆角矩形 7"/>
          <p:cNvSpPr/>
          <p:nvPr/>
        </p:nvSpPr>
        <p:spPr>
          <a:xfrm>
            <a:off x="3468688" y="1225550"/>
            <a:ext cx="2441575" cy="977900"/>
          </a:xfrm>
          <a:prstGeom prst="roundRect">
            <a:avLst/>
          </a:prstGeom>
          <a:gradFill>
            <a:gsLst>
              <a:gs pos="0">
                <a:srgbClr val="FFC000"/>
              </a:gs>
              <a:gs pos="35000">
                <a:schemeClr val="accent3">
                  <a:tint val="37000"/>
                  <a:satMod val="300000"/>
                </a:schemeClr>
              </a:gs>
              <a:gs pos="100000">
                <a:srgbClr val="CC9900"/>
              </a:gs>
            </a:gsLst>
          </a:gra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zh-CN" altLang="en-US" b="1" dirty="0"/>
              <a:t>学分管理系统</a:t>
            </a:r>
            <a:endParaRPr lang="zh-CN" altLang="en-US" b="1" dirty="0"/>
          </a:p>
        </p:txBody>
      </p:sp>
      <p:sp>
        <p:nvSpPr>
          <p:cNvPr id="18" name="圆角矩形 7"/>
          <p:cNvSpPr/>
          <p:nvPr/>
        </p:nvSpPr>
        <p:spPr>
          <a:xfrm>
            <a:off x="6005513" y="1225550"/>
            <a:ext cx="2441575" cy="977900"/>
          </a:xfrm>
          <a:prstGeom prst="roundRect">
            <a:avLst/>
          </a:prstGeom>
          <a:gradFill>
            <a:gsLst>
              <a:gs pos="0">
                <a:srgbClr val="FFC000"/>
              </a:gs>
              <a:gs pos="35000">
                <a:schemeClr val="accent3">
                  <a:tint val="37000"/>
                  <a:satMod val="300000"/>
                </a:schemeClr>
              </a:gs>
              <a:gs pos="100000">
                <a:srgbClr val="CC9900"/>
              </a:gs>
            </a:gsLst>
          </a:gra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zh-CN" altLang="en-US" b="1" dirty="0"/>
              <a:t>综合实践课</a:t>
            </a:r>
            <a:endParaRPr lang="zh-CN" altLang="en-US" b="1" dirty="0"/>
          </a:p>
        </p:txBody>
      </p:sp>
      <p:sp>
        <p:nvSpPr>
          <p:cNvPr id="19" name="圆角矩形 7"/>
          <p:cNvSpPr/>
          <p:nvPr/>
        </p:nvSpPr>
        <p:spPr>
          <a:xfrm>
            <a:off x="8542338" y="1212850"/>
            <a:ext cx="2441575" cy="977900"/>
          </a:xfrm>
          <a:prstGeom prst="roundRect">
            <a:avLst/>
          </a:prstGeom>
          <a:gradFill>
            <a:gsLst>
              <a:gs pos="0">
                <a:srgbClr val="FFC000"/>
              </a:gs>
              <a:gs pos="35000">
                <a:schemeClr val="accent3">
                  <a:tint val="37000"/>
                  <a:satMod val="300000"/>
                </a:schemeClr>
              </a:gs>
              <a:gs pos="100000">
                <a:srgbClr val="CC9900"/>
              </a:gs>
            </a:gsLst>
          </a:gra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zh-CN" altLang="en-US" b="1" dirty="0"/>
              <a:t>其它子系统</a:t>
            </a:r>
            <a:endParaRPr lang="zh-CN" altLang="en-US" b="1" dirty="0"/>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矩形 1"/>
          <p:cNvSpPr>
            <a:spLocks noChangeArrowheads="1"/>
          </p:cNvSpPr>
          <p:nvPr/>
        </p:nvSpPr>
        <p:spPr bwMode="auto">
          <a:xfrm>
            <a:off x="1558925" y="260350"/>
            <a:ext cx="1620838"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a:ea typeface="微软雅黑"/>
                <a:cs typeface="微软雅黑"/>
              </a:rPr>
              <a:t>平台登录</a:t>
            </a:r>
          </a:p>
        </p:txBody>
      </p:sp>
      <p:sp>
        <p:nvSpPr>
          <p:cNvPr id="22530" name="矩形 3"/>
          <p:cNvSpPr>
            <a:spLocks noChangeArrowheads="1"/>
          </p:cNvSpPr>
          <p:nvPr/>
        </p:nvSpPr>
        <p:spPr bwMode="auto">
          <a:xfrm>
            <a:off x="152400" y="1501775"/>
            <a:ext cx="11853863" cy="5484813"/>
          </a:xfrm>
          <a:prstGeom prst="rect">
            <a:avLst/>
          </a:prstGeom>
          <a:noFill/>
          <a:ln w="9525">
            <a:noFill/>
            <a:miter lim="800000"/>
            <a:headEnd/>
            <a:tailEnd/>
          </a:ln>
        </p:spPr>
        <p:txBody>
          <a:bodyPr>
            <a:spAutoFit/>
          </a:bodyPr>
          <a:lstStyle/>
          <a:p>
            <a:r>
              <a:rPr lang="zh-CN" altLang="en-US" sz="3200">
                <a:solidFill>
                  <a:srgbClr val="027159"/>
                </a:solidFill>
                <a:latin typeface="微软雅黑"/>
                <a:ea typeface="微软雅黑"/>
                <a:cs typeface="微软雅黑"/>
              </a:rPr>
              <a:t>■  </a:t>
            </a:r>
            <a:r>
              <a:rPr lang="zh-CN" altLang="en-US" sz="3200" b="1">
                <a:solidFill>
                  <a:srgbClr val="FF0000"/>
                </a:solidFill>
                <a:latin typeface="微软雅黑"/>
                <a:ea typeface="微软雅黑"/>
                <a:cs typeface="微软雅黑"/>
              </a:rPr>
              <a:t>平台登录（</a:t>
            </a:r>
            <a:r>
              <a:rPr lang="en-US" altLang="zh-CN" sz="3200" b="1">
                <a:solidFill>
                  <a:srgbClr val="FF0000"/>
                </a:solidFill>
                <a:latin typeface="微软雅黑"/>
                <a:ea typeface="微软雅黑"/>
                <a:cs typeface="微软雅黑"/>
              </a:rPr>
              <a:t>gzkg.e21.cn</a:t>
            </a:r>
            <a:r>
              <a:rPr lang="zh-CN" altLang="en-US" sz="3200" b="1">
                <a:solidFill>
                  <a:srgbClr val="FF0000"/>
                </a:solidFill>
                <a:latin typeface="微软雅黑"/>
                <a:ea typeface="微软雅黑"/>
                <a:cs typeface="微软雅黑"/>
              </a:rPr>
              <a:t>）</a:t>
            </a:r>
            <a:endParaRPr lang="en-US" altLang="zh-CN" sz="3200" b="1">
              <a:solidFill>
                <a:srgbClr val="FF0000"/>
              </a:solidFill>
              <a:latin typeface="微软雅黑"/>
              <a:ea typeface="微软雅黑"/>
              <a:cs typeface="微软雅黑"/>
            </a:endParaRPr>
          </a:p>
          <a:p>
            <a:r>
              <a:rPr lang="en-US" altLang="zh-CN" sz="3200" b="1">
                <a:solidFill>
                  <a:srgbClr val="FF0000"/>
                </a:solidFill>
                <a:latin typeface="微软雅黑"/>
                <a:ea typeface="微软雅黑"/>
                <a:cs typeface="微软雅黑"/>
              </a:rPr>
              <a:t>    </a:t>
            </a:r>
            <a:endParaRPr lang="en-US" altLang="zh-CN" sz="3200">
              <a:solidFill>
                <a:srgbClr val="FF0000"/>
              </a:solidFill>
              <a:latin typeface="微软雅黑"/>
              <a:ea typeface="微软雅黑"/>
              <a:cs typeface="微软雅黑"/>
            </a:endParaRPr>
          </a:p>
          <a:p>
            <a:endParaRPr lang="en-US" altLang="zh-CN" sz="3200">
              <a:solidFill>
                <a:srgbClr val="027159"/>
              </a:solidFill>
              <a:latin typeface="微软雅黑"/>
              <a:ea typeface="微软雅黑"/>
              <a:cs typeface="微软雅黑"/>
            </a:endParaRPr>
          </a:p>
          <a:p>
            <a:endParaRPr lang="en-US" altLang="zh-CN" sz="3200">
              <a:solidFill>
                <a:srgbClr val="027159"/>
              </a:solidFill>
              <a:latin typeface="微软雅黑"/>
              <a:ea typeface="微软雅黑"/>
              <a:cs typeface="微软雅黑"/>
            </a:endParaRPr>
          </a:p>
          <a:p>
            <a:endParaRPr lang="en-US" altLang="zh-CN" sz="3200">
              <a:solidFill>
                <a:srgbClr val="027159"/>
              </a:solidFill>
              <a:latin typeface="微软雅黑"/>
              <a:ea typeface="微软雅黑"/>
              <a:cs typeface="微软雅黑"/>
            </a:endParaRPr>
          </a:p>
          <a:p>
            <a:endParaRPr lang="en-US" altLang="zh-CN" sz="3200">
              <a:solidFill>
                <a:srgbClr val="027159"/>
              </a:solidFill>
              <a:latin typeface="微软雅黑"/>
              <a:ea typeface="微软雅黑"/>
              <a:cs typeface="微软雅黑"/>
            </a:endParaRPr>
          </a:p>
          <a:p>
            <a:endParaRPr lang="en-US" altLang="zh-CN" sz="3200">
              <a:solidFill>
                <a:srgbClr val="027159"/>
              </a:solidFill>
              <a:latin typeface="微软雅黑"/>
              <a:ea typeface="微软雅黑"/>
              <a:cs typeface="微软雅黑"/>
            </a:endParaRPr>
          </a:p>
          <a:p>
            <a:r>
              <a:rPr lang="zh-CN" altLang="en-US" sz="3200">
                <a:solidFill>
                  <a:srgbClr val="027159"/>
                </a:solidFill>
                <a:latin typeface="微软雅黑"/>
                <a:ea typeface="微软雅黑"/>
                <a:cs typeface="微软雅黑"/>
              </a:rPr>
              <a:t>■  </a:t>
            </a:r>
            <a:r>
              <a:rPr lang="zh-CN" altLang="zh-CN" sz="3200" b="1">
                <a:solidFill>
                  <a:srgbClr val="027159"/>
                </a:solidFill>
                <a:latin typeface="微软雅黑"/>
                <a:ea typeface="微软雅黑"/>
                <a:cs typeface="微软雅黑"/>
              </a:rPr>
              <a:t>平台</a:t>
            </a:r>
            <a:r>
              <a:rPr lang="zh-CN" altLang="en-US" sz="3200" b="1">
                <a:solidFill>
                  <a:srgbClr val="027159"/>
                </a:solidFill>
                <a:latin typeface="微软雅黑"/>
                <a:ea typeface="微软雅黑"/>
                <a:cs typeface="微软雅黑"/>
              </a:rPr>
              <a:t>用户</a:t>
            </a:r>
            <a:r>
              <a:rPr lang="zh-CN" altLang="zh-CN" sz="3200" b="1">
                <a:solidFill>
                  <a:srgbClr val="027159"/>
                </a:solidFill>
                <a:latin typeface="微软雅黑"/>
                <a:ea typeface="微软雅黑"/>
                <a:cs typeface="微软雅黑"/>
              </a:rPr>
              <a:t>：</a:t>
            </a:r>
            <a:endParaRPr lang="en-US" altLang="zh-CN" sz="3200" b="1">
              <a:solidFill>
                <a:srgbClr val="027159"/>
              </a:solidFill>
              <a:latin typeface="微软雅黑"/>
              <a:ea typeface="微软雅黑"/>
              <a:cs typeface="微软雅黑"/>
            </a:endParaRPr>
          </a:p>
          <a:p>
            <a:r>
              <a:rPr lang="en-US" altLang="zh-CN" sz="3200" b="1">
                <a:solidFill>
                  <a:srgbClr val="027159"/>
                </a:solidFill>
                <a:latin typeface="微软雅黑"/>
                <a:ea typeface="微软雅黑"/>
                <a:cs typeface="微软雅黑"/>
              </a:rPr>
              <a:t>    </a:t>
            </a:r>
            <a:r>
              <a:rPr lang="zh-CN" altLang="zh-CN" sz="2800">
                <a:latin typeface="微软雅黑"/>
                <a:ea typeface="微软雅黑"/>
                <a:cs typeface="微软雅黑"/>
              </a:rPr>
              <a:t>学生、老师、学校、校长、市州、省级六级用户</a:t>
            </a:r>
            <a:endParaRPr lang="en-US" altLang="zh-CN" sz="2800">
              <a:latin typeface="微软雅黑"/>
              <a:ea typeface="微软雅黑"/>
              <a:cs typeface="微软雅黑"/>
            </a:endParaRPr>
          </a:p>
          <a:p>
            <a:pPr>
              <a:lnSpc>
                <a:spcPct val="120000"/>
              </a:lnSpc>
            </a:pPr>
            <a:endParaRPr lang="en-US" altLang="zh-CN" sz="3200">
              <a:solidFill>
                <a:srgbClr val="027159"/>
              </a:solidFill>
              <a:latin typeface="微软雅黑"/>
              <a:ea typeface="微软雅黑"/>
              <a:cs typeface="微软雅黑"/>
            </a:endParaRPr>
          </a:p>
          <a:p>
            <a:endParaRPr lang="en-US" altLang="zh-CN" sz="2400">
              <a:solidFill>
                <a:srgbClr val="000000"/>
              </a:solidFill>
              <a:latin typeface="微软雅黑"/>
              <a:ea typeface="微软雅黑"/>
              <a:cs typeface="微软雅黑"/>
            </a:endParaRPr>
          </a:p>
        </p:txBody>
      </p:sp>
      <p:pic>
        <p:nvPicPr>
          <p:cNvPr id="22531" name="Picture 2"/>
          <p:cNvPicPr>
            <a:picLocks noChangeAspect="1" noChangeArrowheads="1"/>
          </p:cNvPicPr>
          <p:nvPr/>
        </p:nvPicPr>
        <p:blipFill>
          <a:blip r:embed="rId2"/>
          <a:srcRect/>
          <a:stretch>
            <a:fillRect/>
          </a:stretch>
        </p:blipFill>
        <p:spPr bwMode="auto">
          <a:xfrm>
            <a:off x="1300163" y="2071688"/>
            <a:ext cx="9591675" cy="271462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联系 1"/>
          <p:cNvSpPr/>
          <p:nvPr/>
        </p:nvSpPr>
        <p:spPr>
          <a:xfrm>
            <a:off x="2638425" y="2828925"/>
            <a:ext cx="1296988" cy="1295400"/>
          </a:xfrm>
          <a:prstGeom prst="flowChartConnector">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altLang="zh-CN" sz="4800" dirty="0">
                <a:latin typeface="微软雅黑" panose="020B0503020204020204" pitchFamily="34" charset="-122"/>
                <a:ea typeface="微软雅黑" panose="020B0503020204020204" pitchFamily="34" charset="-122"/>
              </a:rPr>
              <a:t>1</a:t>
            </a:r>
            <a:endParaRPr lang="zh-CN" altLang="en-US" sz="4800" dirty="0">
              <a:latin typeface="微软雅黑" panose="020B0503020204020204" pitchFamily="34" charset="-122"/>
              <a:ea typeface="微软雅黑" panose="020B0503020204020204" pitchFamily="34" charset="-122"/>
            </a:endParaRPr>
          </a:p>
        </p:txBody>
      </p:sp>
      <p:sp>
        <p:nvSpPr>
          <p:cNvPr id="3" name="矩形 2"/>
          <p:cNvSpPr/>
          <p:nvPr/>
        </p:nvSpPr>
        <p:spPr>
          <a:xfrm>
            <a:off x="4870917" y="3132153"/>
            <a:ext cx="4801314" cy="707886"/>
          </a:xfrm>
          <a:prstGeom prst="rect">
            <a:avLst/>
          </a:prstGeom>
          <a:noFill/>
          <a:ln>
            <a:noFill/>
          </a:ln>
        </p:spPr>
        <p:txBody>
          <a:bodyPr wrap="none">
            <a:spAutoFit/>
          </a:bodyPr>
          <a:lstStyle/>
          <a:p>
            <a:pPr algn="ctr" fontAlgn="auto">
              <a:spcBef>
                <a:spcPts val="0"/>
              </a:spcBef>
              <a:spcAft>
                <a:spcPts val="0"/>
              </a:spcAft>
              <a:defRPr/>
            </a:pPr>
            <a:r>
              <a:rPr lang="zh-CN" altLang="en-US" sz="4000" b="1" dirty="0">
                <a:ln w="0">
                  <a:solidFill>
                    <a:schemeClr val="bg1"/>
                  </a:solidFill>
                </a:ln>
                <a:effectLst>
                  <a:outerShdw blurRad="38100" dist="38100" dir="2700000" algn="tl">
                    <a:srgbClr val="000000">
                      <a:alpha val="43137"/>
                    </a:srgbClr>
                  </a:outerShdw>
                  <a:reflection blurRad="6350" stA="53000" endA="300" endPos="35500" dir="5400000" sy="-90000" algn="bl" rotWithShape="0"/>
                </a:effectLst>
                <a:latin typeface="微软雅黑" panose="020B0503020204020204" pitchFamily="34" charset="-122"/>
                <a:ea typeface="微软雅黑" panose="020B0503020204020204" pitchFamily="34" charset="-122"/>
              </a:rPr>
              <a:t>每学期学生过程记录</a:t>
            </a:r>
            <a:endParaRPr lang="zh-CN" altLang="en-US" sz="4000" b="1" dirty="0">
              <a:ln w="0">
                <a:solidFill>
                  <a:schemeClr val="bg1"/>
                </a:solidFill>
              </a:ln>
              <a:effectLst>
                <a:outerShdw blurRad="38100" dist="38100" dir="2700000" algn="tl">
                  <a:srgbClr val="000000">
                    <a:alpha val="43137"/>
                  </a:srgbClr>
                </a:outerShdw>
                <a:reflection blurRad="6350" stA="53000" endA="300" endPos="35500" dir="5400000" sy="-90000" algn="bl" rotWithShape="0"/>
              </a:effectLst>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045075" y="1057275"/>
            <a:ext cx="7064375" cy="4810125"/>
          </a:xfrm>
          <a:prstGeom prst="rect">
            <a:avLst/>
          </a:prstGeom>
          <a:ln>
            <a:noFill/>
          </a:ln>
          <a:effectLst>
            <a:outerShdw blurRad="190500" algn="tl" rotWithShape="0">
              <a:srgbClr val="000000">
                <a:alpha val="70000"/>
              </a:srgbClr>
            </a:outerShdw>
          </a:effectLst>
        </p:spPr>
      </p:pic>
      <p:sp>
        <p:nvSpPr>
          <p:cNvPr id="24578" name="矩形 2"/>
          <p:cNvSpPr>
            <a:spLocks noChangeArrowheads="1"/>
          </p:cNvSpPr>
          <p:nvPr/>
        </p:nvSpPr>
        <p:spPr bwMode="auto">
          <a:xfrm>
            <a:off x="1558925" y="260350"/>
            <a:ext cx="9447213" cy="523875"/>
          </a:xfrm>
          <a:prstGeom prst="rect">
            <a:avLst/>
          </a:prstGeom>
          <a:noFill/>
          <a:ln w="9525">
            <a:noFill/>
            <a:miter lim="800000"/>
            <a:headEnd/>
            <a:tailEnd/>
          </a:ln>
        </p:spPr>
        <p:txBody>
          <a:bodyPr>
            <a:spAutoFit/>
          </a:bodyPr>
          <a:lstStyle/>
          <a:p>
            <a:r>
              <a:rPr lang="zh-CN" altLang="en-US" sz="2800" b="1">
                <a:solidFill>
                  <a:schemeClr val="bg1"/>
                </a:solidFill>
                <a:latin typeface="微软雅黑"/>
                <a:ea typeface="微软雅黑"/>
                <a:cs typeface="微软雅黑"/>
              </a:rPr>
              <a:t>湖北省普通高中学生综合素质评价管理系统流程图（每学期）</a:t>
            </a:r>
          </a:p>
        </p:txBody>
      </p:sp>
      <p:sp>
        <p:nvSpPr>
          <p:cNvPr id="24579" name="矩形 3"/>
          <p:cNvSpPr>
            <a:spLocks noChangeArrowheads="1"/>
          </p:cNvSpPr>
          <p:nvPr/>
        </p:nvSpPr>
        <p:spPr bwMode="auto">
          <a:xfrm>
            <a:off x="0" y="1784350"/>
            <a:ext cx="4973638" cy="3160713"/>
          </a:xfrm>
          <a:prstGeom prst="rect">
            <a:avLst/>
          </a:prstGeom>
          <a:noFill/>
          <a:ln w="9525">
            <a:noFill/>
            <a:miter lim="800000"/>
            <a:headEnd/>
            <a:tailEnd/>
          </a:ln>
        </p:spPr>
        <p:txBody>
          <a:bodyPr>
            <a:spAutoFit/>
          </a:bodyPr>
          <a:lstStyle/>
          <a:p>
            <a:pPr indent="200025" algn="just"/>
            <a:r>
              <a:rPr lang="zh-CN" altLang="en-US" sz="2000">
                <a:latin typeface="微软雅黑"/>
                <a:ea typeface="微软雅黑"/>
                <a:cs typeface="微软雅黑"/>
              </a:rPr>
              <a:t>注意：</a:t>
            </a:r>
            <a:endParaRPr lang="en-US" altLang="zh-CN" sz="2000">
              <a:latin typeface="微软雅黑"/>
              <a:ea typeface="微软雅黑"/>
              <a:cs typeface="微软雅黑"/>
            </a:endParaRPr>
          </a:p>
          <a:p>
            <a:pPr indent="200025" algn="just"/>
            <a:endParaRPr lang="en-US" altLang="zh-CN" sz="2000">
              <a:latin typeface="微软雅黑"/>
              <a:ea typeface="微软雅黑"/>
              <a:cs typeface="微软雅黑"/>
            </a:endParaRPr>
          </a:p>
          <a:p>
            <a:pPr indent="200025" algn="just"/>
            <a:r>
              <a:rPr lang="zh-CN" altLang="en-US" sz="2000">
                <a:latin typeface="微软雅黑"/>
                <a:ea typeface="微软雅黑"/>
                <a:cs typeface="微软雅黑"/>
              </a:rPr>
              <a:t>省级设置评价时间节点，</a:t>
            </a:r>
            <a:r>
              <a:rPr lang="zh-CN" altLang="en-US" sz="2000" b="1">
                <a:solidFill>
                  <a:srgbClr val="FF0000"/>
                </a:solidFill>
                <a:latin typeface="微软雅黑"/>
                <a:ea typeface="微软雅黑"/>
                <a:cs typeface="微软雅黑"/>
              </a:rPr>
              <a:t>市州可以按照省级设置的时间节点设置该市州下任何一所高中的评价时间，可以单独设置各所学校，也可以统一设置。</a:t>
            </a:r>
            <a:endParaRPr lang="en-US" altLang="zh-CN" sz="2000" b="1">
              <a:solidFill>
                <a:srgbClr val="FF0000"/>
              </a:solidFill>
              <a:latin typeface="微软雅黑"/>
              <a:ea typeface="微软雅黑"/>
              <a:cs typeface="微软雅黑"/>
            </a:endParaRPr>
          </a:p>
          <a:p>
            <a:pPr indent="200025" algn="just"/>
            <a:endParaRPr lang="en-US" altLang="zh-CN" sz="2000">
              <a:latin typeface="微软雅黑"/>
              <a:ea typeface="微软雅黑"/>
              <a:cs typeface="微软雅黑"/>
            </a:endParaRPr>
          </a:p>
          <a:p>
            <a:pPr indent="200025" algn="just"/>
            <a:endParaRPr lang="en-US" altLang="zh-CN" sz="2000">
              <a:latin typeface="微软雅黑"/>
              <a:ea typeface="微软雅黑"/>
              <a:cs typeface="微软雅黑"/>
            </a:endParaRPr>
          </a:p>
          <a:p>
            <a:pPr indent="200025" algn="just"/>
            <a:endParaRPr lang="en-US" altLang="zh-CN" sz="2000">
              <a:solidFill>
                <a:srgbClr val="027159"/>
              </a:solidFill>
              <a:latin typeface="微软雅黑"/>
              <a:ea typeface="微软雅黑"/>
              <a:cs typeface="微软雅黑"/>
            </a:endParaRPr>
          </a:p>
          <a:p>
            <a:pPr indent="200025" algn="just"/>
            <a:endParaRPr lang="en-US" altLang="zh-CN" sz="2000">
              <a:latin typeface="微软雅黑"/>
              <a:ea typeface="微软雅黑"/>
              <a:cs typeface="微软雅黑"/>
            </a:endParaRPr>
          </a:p>
        </p:txBody>
      </p:sp>
      <p:sp>
        <p:nvSpPr>
          <p:cNvPr id="7" name="斜纹 6"/>
          <p:cNvSpPr/>
          <p:nvPr/>
        </p:nvSpPr>
        <p:spPr bwMode="auto">
          <a:xfrm rot="5400000">
            <a:off x="10306050" y="0"/>
            <a:ext cx="1944688" cy="1868488"/>
          </a:xfrm>
          <a:prstGeom prst="diagStripe">
            <a:avLst/>
          </a:prstGeom>
          <a:solidFill>
            <a:schemeClr val="accent1"/>
          </a:solidFill>
          <a:ln>
            <a:noFill/>
          </a:ln>
          <a:effectLst/>
          <a:extLst>
            <a:ext uri="{91240B29-F687-4F45-9708-019B960494DF}"/>
            <a:ext uri="{AF507438-7753-43E0-B8FC-AC1667EBCBE1}"/>
          </a:extLst>
        </p:spPr>
        <p:txBody>
          <a:bodyPr/>
          <a:lstStyle/>
          <a:p>
            <a:pPr fontAlgn="auto">
              <a:spcBef>
                <a:spcPts val="0"/>
              </a:spcBef>
              <a:spcAft>
                <a:spcPts val="0"/>
              </a:spcAft>
              <a:defRPr/>
            </a:pPr>
            <a:endParaRPr lang="zh-CN" altLang="en-US">
              <a:latin typeface="+mn-lt"/>
              <a:ea typeface="+mn-ea"/>
            </a:endParaRPr>
          </a:p>
        </p:txBody>
      </p:sp>
      <p:sp>
        <p:nvSpPr>
          <p:cNvPr id="24581" name="矩形 7"/>
          <p:cNvSpPr>
            <a:spLocks noChangeArrowheads="1"/>
          </p:cNvSpPr>
          <p:nvPr/>
        </p:nvSpPr>
        <p:spPr bwMode="auto">
          <a:xfrm rot="2843339">
            <a:off x="10700544" y="467518"/>
            <a:ext cx="1620838"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a:ea typeface="微软雅黑"/>
                <a:cs typeface="微软雅黑"/>
              </a:rPr>
              <a:t>流程介绍</a:t>
            </a: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矩形 2"/>
          <p:cNvSpPr>
            <a:spLocks noChangeArrowheads="1"/>
          </p:cNvSpPr>
          <p:nvPr/>
        </p:nvSpPr>
        <p:spPr bwMode="auto">
          <a:xfrm>
            <a:off x="1558925" y="260350"/>
            <a:ext cx="2698750" cy="523875"/>
          </a:xfrm>
          <a:prstGeom prst="rect">
            <a:avLst/>
          </a:prstGeom>
          <a:noFill/>
          <a:ln w="9525">
            <a:noFill/>
            <a:miter lim="800000"/>
            <a:headEnd/>
            <a:tailEnd/>
          </a:ln>
        </p:spPr>
        <p:txBody>
          <a:bodyPr wrap="none">
            <a:spAutoFit/>
          </a:bodyPr>
          <a:lstStyle/>
          <a:p>
            <a:r>
              <a:rPr lang="zh-CN" altLang="en-US" sz="2800" b="1">
                <a:solidFill>
                  <a:schemeClr val="bg1"/>
                </a:solidFill>
                <a:latin typeface="微软雅黑"/>
                <a:ea typeface="微软雅黑"/>
                <a:cs typeface="微软雅黑"/>
              </a:rPr>
              <a:t>学生（承诺书）</a:t>
            </a:r>
          </a:p>
        </p:txBody>
      </p:sp>
      <p:pic>
        <p:nvPicPr>
          <p:cNvPr id="25602" name="图片 3"/>
          <p:cNvPicPr>
            <a:picLocks noChangeAspect="1"/>
          </p:cNvPicPr>
          <p:nvPr/>
        </p:nvPicPr>
        <p:blipFill>
          <a:blip r:embed="rId3"/>
          <a:srcRect/>
          <a:stretch>
            <a:fillRect/>
          </a:stretch>
        </p:blipFill>
        <p:spPr bwMode="auto">
          <a:xfrm>
            <a:off x="1431925" y="808038"/>
            <a:ext cx="9845675" cy="60071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2866</Words>
  <Application>Microsoft Office PowerPoint</Application>
  <PresentationFormat>自定义</PresentationFormat>
  <Paragraphs>275</Paragraphs>
  <Slides>40</Slides>
  <Notes>4</Notes>
  <HiddenSlides>0</HiddenSlides>
  <MMClips>0</MMClips>
  <ScaleCrop>false</ScaleCrop>
  <HeadingPairs>
    <vt:vector size="6" baseType="variant">
      <vt:variant>
        <vt:lpstr>已用的字体</vt:lpstr>
      </vt:variant>
      <vt:variant>
        <vt:i4>9</vt:i4>
      </vt:variant>
      <vt:variant>
        <vt:lpstr>演示文稿设计模板</vt:lpstr>
      </vt:variant>
      <vt:variant>
        <vt:i4>4</vt:i4>
      </vt:variant>
      <vt:variant>
        <vt:lpstr>幻灯片标题</vt:lpstr>
      </vt:variant>
      <vt:variant>
        <vt:i4>40</vt:i4>
      </vt:variant>
    </vt:vector>
  </HeadingPairs>
  <TitlesOfParts>
    <vt:vector size="53" baseType="lpstr">
      <vt:lpstr>Calibri</vt:lpstr>
      <vt:lpstr>宋体</vt:lpstr>
      <vt:lpstr>Arial</vt:lpstr>
      <vt:lpstr>Calibri Light</vt:lpstr>
      <vt:lpstr>微软雅黑</vt:lpstr>
      <vt:lpstr>Tahoma</vt:lpstr>
      <vt:lpstr>Times New Roman</vt:lpstr>
      <vt:lpstr>华文楷体</vt:lpstr>
      <vt:lpstr>楷体</vt:lpstr>
      <vt:lpstr>Office 主题</vt:lpstr>
      <vt:lpstr>Office 主题</vt:lpstr>
      <vt:lpstr>Office 主题</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vector>
  </TitlesOfParts>
  <Company>workgroup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卢颂</dc:creator>
  <cp:lastModifiedBy>雨林木风</cp:lastModifiedBy>
  <cp:revision>338</cp:revision>
  <dcterms:created xsi:type="dcterms:W3CDTF">2016-03-14T02:15:00Z</dcterms:created>
  <dcterms:modified xsi:type="dcterms:W3CDTF">2016-12-12T01:30:37Z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