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9" r:id="rId2"/>
    <p:sldId id="256" r:id="rId3"/>
    <p:sldId id="257" r:id="rId4"/>
    <p:sldId id="355" r:id="rId5"/>
    <p:sldId id="319" r:id="rId6"/>
    <p:sldId id="320" r:id="rId7"/>
    <p:sldId id="323" r:id="rId8"/>
    <p:sldId id="324" r:id="rId9"/>
    <p:sldId id="426" r:id="rId10"/>
    <p:sldId id="383" r:id="rId11"/>
    <p:sldId id="384" r:id="rId12"/>
    <p:sldId id="385" r:id="rId13"/>
    <p:sldId id="326" r:id="rId14"/>
    <p:sldId id="327" r:id="rId15"/>
    <p:sldId id="360" r:id="rId16"/>
    <p:sldId id="361" r:id="rId17"/>
    <p:sldId id="336" r:id="rId18"/>
    <p:sldId id="356" r:id="rId19"/>
    <p:sldId id="334" r:id="rId20"/>
    <p:sldId id="281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1"/>
    <p:restoredTop sz="94660"/>
  </p:normalViewPr>
  <p:slideViewPr>
    <p:cSldViewPr>
      <p:cViewPr varScale="1">
        <p:scale>
          <a:sx n="72" d="100"/>
          <a:sy n="72" d="100"/>
        </p:scale>
        <p:origin x="-1320" y="-102"/>
      </p:cViewPr>
      <p:guideLst>
        <p:guide orient="horz" pos="20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4" name="页眉占位符 104886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48865" name="日期占位符 1048864"/>
          <p:cNvSpPr>
            <a:spLocks noGrp="1"/>
          </p:cNvSpPr>
          <p:nvPr>
            <p:ph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4340" name="幻灯片图像占位符 1048865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文本占位符 1048866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 noProof="0" dirty="0"/>
              <a:t>单击此处编辑母版文本样式</a:t>
            </a:r>
            <a:endParaRPr lang="en-US" altLang="en-US" noProof="0" dirty="0"/>
          </a:p>
          <a:p>
            <a:pPr lvl="1"/>
            <a:r>
              <a:rPr lang="zh-CN" altLang="en-US" noProof="0" dirty="0"/>
              <a:t>第二级</a:t>
            </a:r>
            <a:endParaRPr lang="en-US" altLang="en-US" noProof="0" dirty="0"/>
          </a:p>
          <a:p>
            <a:pPr lvl="2"/>
            <a:r>
              <a:rPr lang="zh-CN" altLang="en-US" noProof="0" dirty="0"/>
              <a:t>第三级</a:t>
            </a:r>
            <a:endParaRPr lang="en-US" altLang="en-US" noProof="0" dirty="0"/>
          </a:p>
          <a:p>
            <a:pPr lvl="3"/>
            <a:r>
              <a:rPr lang="zh-CN" altLang="en-US" noProof="0" dirty="0"/>
              <a:t>第四级</a:t>
            </a:r>
            <a:endParaRPr lang="en-US" altLang="en-US" noProof="0" dirty="0"/>
          </a:p>
          <a:p>
            <a:pPr lvl="4"/>
            <a:r>
              <a:rPr lang="zh-CN" altLang="en-US" noProof="0" dirty="0"/>
              <a:t>第五级</a:t>
            </a:r>
            <a:endParaRPr lang="en-US" altLang="en-US" noProof="0" dirty="0"/>
          </a:p>
        </p:txBody>
      </p:sp>
      <p:sp>
        <p:nvSpPr>
          <p:cNvPr id="1048868" name="页脚占位符 1048867"/>
          <p:cNvSpPr>
            <a:spLocks noGrp="1"/>
          </p:cNvSpPr>
          <p:nvPr>
            <p:ph type="ftr" sz="quarte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48869" name="灯片编号占位符 1048868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lstStyle>
            <a:lvl1pPr indent="-342900" algn="r">
              <a:defRPr sz="12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1pPr>
          </a:lstStyle>
          <a:p>
            <a:pPr>
              <a:defRPr/>
            </a:pPr>
            <a:fld id="{F40035E6-6A75-448B-ADEE-E62AD80BCB7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825A7-68E7-4C1D-B79D-ED0AF7BDAC13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20B16-197B-4D5F-8287-9D2F323216D4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A8706-07EB-4B6E-825E-CB2878C3DCD1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9" descr="截图0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588DC-30B6-4FDB-8EB1-ED0E4F32F4C5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DC60E-9CF1-4A22-A245-F7E116A28D58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D2CC7-BC9A-4AA4-9613-C8A5D8FAC07D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A2100-94C7-43CE-9654-82C3518A6B9D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2040D-9789-4C24-8251-18C97121C694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728A7-2C21-4D33-AAEF-AB2D4A60884E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63CDE-79EA-4938-8C71-4891E56A59D3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04857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页脚占位符 104857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灯片编号占位符 104857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EA213-3CCE-430A-B520-3B00C90C039C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48575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文本占位符 1048576"/>
          <p:cNvSpPr>
            <a:spLocks noGrp="1"/>
          </p:cNvSpPr>
          <p:nvPr>
            <p:ph type="body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en-US" smtClean="0"/>
          </a:p>
          <a:p>
            <a:pPr lvl="1"/>
            <a:r>
              <a:rPr lang="zh-CN" altLang="en-US" smtClean="0"/>
              <a:t>第二级</a:t>
            </a:r>
            <a:endParaRPr lang="en-US" altLang="en-US" smtClean="0"/>
          </a:p>
          <a:p>
            <a:pPr lvl="2"/>
            <a:r>
              <a:rPr lang="zh-CN" altLang="en-US" smtClean="0"/>
              <a:t>第三级</a:t>
            </a:r>
            <a:endParaRPr lang="en-US" altLang="en-US" smtClean="0"/>
          </a:p>
          <a:p>
            <a:pPr lvl="3"/>
            <a:r>
              <a:rPr lang="zh-CN" altLang="en-US" smtClean="0"/>
              <a:t>第四级</a:t>
            </a:r>
            <a:endParaRPr lang="en-US" altLang="en-US" smtClean="0"/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48578" name="日期占位符 1048577"/>
          <p:cNvSpPr>
            <a:spLocks noGrp="1"/>
          </p:cNvSpPr>
          <p:nvPr>
            <p:ph type="dt" sz="half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48579" name="页脚占位符 1048578"/>
          <p:cNvSpPr>
            <a:spLocks noGrp="1"/>
          </p:cNvSpPr>
          <p:nvPr>
            <p:ph type="ftr" sz="quarte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48580" name="灯片编号占位符 1048579"/>
          <p:cNvSpPr>
            <a:spLocks noGrp="1"/>
          </p:cNvSpPr>
          <p:nvPr>
            <p:ph type="sldNum" sz="quarter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pPr>
              <a:defRPr/>
            </a:pPr>
            <a:fld id="{DA49D1EB-633E-49C7-BA31-49FF885FDAAD}" type="slidenum">
              <a:rPr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SzPct val="10000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150938" y="836613"/>
            <a:ext cx="6840537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楷体_GB2312"/>
                <a:ea typeface="楷体_GB2312"/>
                <a:cs typeface="楷体_GB2312"/>
              </a:rPr>
              <a:t>      </a:t>
            </a:r>
            <a:r>
              <a:rPr lang="zh-CN" altLang="en-US" sz="2800" b="1">
                <a:solidFill>
                  <a:schemeClr val="tx1"/>
                </a:solidFill>
                <a:latin typeface="宋体" charset="-122"/>
              </a:rPr>
              <a:t>酒桌上，同学们高谈阔论，相互交流，个个兴致蛮高。</a:t>
            </a:r>
            <a:br>
              <a:rPr lang="zh-CN" altLang="en-US" sz="2800" b="1">
                <a:solidFill>
                  <a:schemeClr val="tx1"/>
                </a:solidFill>
                <a:latin typeface="宋体" charset="-122"/>
              </a:rPr>
            </a:br>
            <a:r>
              <a:rPr lang="zh-CN" altLang="en-US" sz="2800" b="1">
                <a:solidFill>
                  <a:schemeClr val="tx1"/>
                </a:solidFill>
                <a:latin typeface="宋体" charset="-122"/>
              </a:rPr>
              <a:t>    我一直很矜持，很礼貌。问什么就回答什么。当然能不回答的也不回答。因为我清楚我是坏同学，我不能破坏他们的雅兴。一个女同学说，阿成变了，变得文雅了。 </a:t>
            </a:r>
            <a:br>
              <a:rPr lang="zh-CN" altLang="en-US" sz="2800" b="1">
                <a:solidFill>
                  <a:schemeClr val="tx1"/>
                </a:solidFill>
                <a:latin typeface="宋体" charset="-122"/>
              </a:rPr>
            </a:br>
            <a:r>
              <a:rPr lang="zh-CN" altLang="en-US" sz="2800" b="1">
                <a:solidFill>
                  <a:schemeClr val="tx1"/>
                </a:solidFill>
                <a:latin typeface="宋体" charset="-122"/>
              </a:rPr>
              <a:t>    </a:t>
            </a:r>
            <a:r>
              <a:rPr lang="zh-CN" altLang="en-US" sz="2800" b="1" u="sng">
                <a:solidFill>
                  <a:schemeClr val="tx1"/>
                </a:solidFill>
                <a:latin typeface="宋体" charset="-122"/>
              </a:rPr>
              <a:t>我听了，用脸笑了一下</a:t>
            </a:r>
            <a:r>
              <a:rPr lang="zh-CN" altLang="en-US" sz="2800" b="1">
                <a:solidFill>
                  <a:schemeClr val="tx1"/>
                </a:solidFill>
                <a:latin typeface="宋体" charset="-122"/>
              </a:rPr>
              <a:t>。</a:t>
            </a:r>
            <a:endParaRPr lang="en-US" altLang="zh-CN" sz="2800" b="1">
              <a:solidFill>
                <a:schemeClr val="tx1"/>
              </a:solidFill>
              <a:latin typeface="宋体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宋体" charset="-122"/>
              </a:rPr>
              <a:t>                     </a:t>
            </a:r>
            <a:r>
              <a:rPr lang="zh-CN" altLang="en-US" sz="2800" b="1">
                <a:solidFill>
                  <a:schemeClr val="tx1"/>
                </a:solidFill>
                <a:latin typeface="宋体" charset="-122"/>
              </a:rPr>
              <a:t>（阿城</a:t>
            </a:r>
            <a:r>
              <a:rPr lang="en-US" altLang="zh-CN" sz="2800" b="1">
                <a:solidFill>
                  <a:schemeClr val="tx1"/>
                </a:solidFill>
                <a:latin typeface="宋体" charset="-122"/>
              </a:rPr>
              <a:t>《</a:t>
            </a:r>
            <a:r>
              <a:rPr lang="zh-CN" altLang="en-US" sz="2000" b="1">
                <a:solidFill>
                  <a:schemeClr val="tx1"/>
                </a:solidFill>
                <a:latin typeface="宋体" charset="-122"/>
              </a:rPr>
              <a:t>周同学</a:t>
            </a:r>
            <a:r>
              <a:rPr lang="en-US" altLang="zh-CN" sz="2800" b="1">
                <a:solidFill>
                  <a:schemeClr val="tx1"/>
                </a:solidFill>
                <a:latin typeface="宋体" charset="-122"/>
              </a:rPr>
              <a:t>》</a:t>
            </a:r>
            <a:r>
              <a:rPr lang="zh-CN" altLang="en-US" sz="2800" b="1">
                <a:solidFill>
                  <a:schemeClr val="tx1"/>
                </a:solidFill>
                <a:latin typeface="宋体" charset="-122"/>
              </a:rPr>
              <a:t>）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矩形 1048934"/>
          <p:cNvSpPr>
            <a:spLocks noChangeArrowheads="1"/>
          </p:cNvSpPr>
          <p:nvPr/>
        </p:nvSpPr>
        <p:spPr bwMode="auto">
          <a:xfrm>
            <a:off x="611188" y="1244600"/>
            <a:ext cx="7448550" cy="1309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en-US" altLang="zh-CN" sz="4000" b="1"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4000" b="1">
                <a:latin typeface="黑体" pitchFamily="49" charset="-122"/>
                <a:ea typeface="黑体" pitchFamily="49" charset="-122"/>
              </a:rPr>
              <a:t>你</a:t>
            </a:r>
            <a:r>
              <a:rPr lang="zh-CN" altLang="en-US" sz="4000" b="1" u="sng">
                <a:solidFill>
                  <a:srgbClr val="A50021"/>
                </a:solidFill>
                <a:latin typeface="黑体" pitchFamily="49" charset="-122"/>
                <a:ea typeface="黑体" pitchFamily="49" charset="-122"/>
              </a:rPr>
              <a:t>是</a:t>
            </a:r>
            <a:r>
              <a:rPr lang="zh-CN" altLang="en-US" sz="4000" b="1">
                <a:latin typeface="黑体" pitchFamily="49" charset="-122"/>
                <a:ea typeface="黑体" pitchFamily="49" charset="-122"/>
              </a:rPr>
              <a:t>没有骨气的文人。</a:t>
            </a:r>
          </a:p>
          <a:p>
            <a:pPr indent="-342900"/>
            <a:r>
              <a:rPr lang="zh-CN" altLang="en-US" sz="4000" b="1">
                <a:latin typeface="黑体" pitchFamily="49" charset="-122"/>
                <a:ea typeface="黑体" pitchFamily="49" charset="-122"/>
              </a:rPr>
              <a:t>   你</a:t>
            </a:r>
            <a:r>
              <a:rPr lang="zh-CN" altLang="en-US" sz="4000" b="1" u="sng">
                <a:solidFill>
                  <a:srgbClr val="A50021"/>
                </a:solidFill>
                <a:latin typeface="黑体" pitchFamily="49" charset="-122"/>
                <a:ea typeface="黑体" pitchFamily="49" charset="-122"/>
              </a:rPr>
              <a:t>这</a:t>
            </a:r>
            <a:r>
              <a:rPr lang="zh-CN" altLang="en-US" sz="4000" b="1">
                <a:latin typeface="黑体" pitchFamily="49" charset="-122"/>
                <a:ea typeface="黑体" pitchFamily="49" charset="-122"/>
              </a:rPr>
              <a:t>没有骨气的文人。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郭沫若</a:t>
            </a:r>
            <a:endParaRPr lang="zh-CN" altLang="zh-CN" sz="32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4578" name="直接连接符 1048938"/>
          <p:cNvSpPr>
            <a:spLocks noChangeShapeType="1"/>
          </p:cNvSpPr>
          <p:nvPr/>
        </p:nvSpPr>
        <p:spPr bwMode="auto">
          <a:xfrm>
            <a:off x="2916238" y="2205038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579" name="直接连接符 1048940"/>
          <p:cNvSpPr>
            <a:spLocks noChangeShapeType="1"/>
          </p:cNvSpPr>
          <p:nvPr/>
        </p:nvSpPr>
        <p:spPr bwMode="auto">
          <a:xfrm>
            <a:off x="2411413" y="2205038"/>
            <a:ext cx="2160587" cy="50323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11188" y="2955925"/>
            <a:ext cx="7708900" cy="25288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    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你</a:t>
            </a:r>
            <a:r>
              <a:rPr lang="zh-CN" altLang="en-US" sz="4000" b="1" u="sng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这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与奴才做奴才的奴才！</a:t>
            </a:r>
          </a:p>
          <a:p>
            <a:pPr>
              <a:defRPr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   你</a:t>
            </a:r>
            <a:r>
              <a:rPr lang="zh-CN" altLang="en-US" sz="4000" b="1" u="sng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这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贱人！你这淫妇！你这你这大虫口里倒涎！你这你这</a:t>
            </a:r>
            <a:r>
              <a:rPr lang="en-US" altLang="zh-CN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......   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  <a:cs typeface="+mn-ea"/>
              <a:sym typeface="+mn-ea"/>
            </a:endParaRPr>
          </a:p>
          <a:p>
            <a:pPr>
              <a:defRPr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                     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《水浒》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24581" name="矩形 1048912"/>
          <p:cNvSpPr>
            <a:spLocks noChangeArrowheads="1"/>
          </p:cNvSpPr>
          <p:nvPr/>
        </p:nvSpPr>
        <p:spPr bwMode="auto">
          <a:xfrm>
            <a:off x="611188" y="349250"/>
            <a:ext cx="59436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郭沫若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改剧本</a:t>
            </a:r>
            <a:endParaRPr lang="zh-CN" altLang="zh-CN"/>
          </a:p>
        </p:txBody>
      </p:sp>
      <p:pic>
        <p:nvPicPr>
          <p:cNvPr id="24582" name="图片 2097171" descr="17guohua26"/>
          <p:cNvPicPr>
            <a:picLocks noChangeAspect="1"/>
          </p:cNvPicPr>
          <p:nvPr/>
        </p:nvPicPr>
        <p:blipFill>
          <a:blip r:embed="rId2"/>
          <a:srcRect b="22813"/>
          <a:stretch>
            <a:fillRect/>
          </a:stretch>
        </p:blipFill>
        <p:spPr bwMode="auto">
          <a:xfrm>
            <a:off x="4872038" y="0"/>
            <a:ext cx="427196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矩形 1048934"/>
          <p:cNvSpPr/>
          <p:nvPr/>
        </p:nvSpPr>
        <p:spPr>
          <a:xfrm>
            <a:off x="223838" y="1347788"/>
            <a:ext cx="8696325" cy="1920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indent="-342900">
              <a:defRPr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你</a:t>
            </a:r>
            <a:r>
              <a:rPr lang="zh-CN" altLang="en-US" sz="4000" b="1" u="sng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这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个好小子，出来动一动你茗大爷！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  <a:p>
            <a:pPr indent="-342900">
              <a:defRPr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你</a:t>
            </a:r>
            <a:r>
              <a:rPr lang="zh-CN" altLang="en-US" sz="4000" b="1" u="sng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是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个好小子，出来动一动你茗大爷！                                 </a:t>
            </a:r>
          </a:p>
          <a:p>
            <a:pPr indent="-342900">
              <a:defRPr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  <a:sym typeface="+mn-ea"/>
              </a:rPr>
              <a:t>                      《红楼梦》</a:t>
            </a:r>
            <a:endParaRPr lang="zh-CN" altLang="zh-CN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02" name="直接连接符 1048938"/>
          <p:cNvSpPr>
            <a:spLocks noChangeShapeType="1"/>
          </p:cNvSpPr>
          <p:nvPr/>
        </p:nvSpPr>
        <p:spPr bwMode="auto">
          <a:xfrm>
            <a:off x="2916238" y="2205038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3" name="直接连接符 1048940"/>
          <p:cNvSpPr>
            <a:spLocks noChangeShapeType="1"/>
          </p:cNvSpPr>
          <p:nvPr/>
        </p:nvSpPr>
        <p:spPr bwMode="auto">
          <a:xfrm>
            <a:off x="2411413" y="2205038"/>
            <a:ext cx="2160587" cy="50323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17550" y="3678238"/>
            <a:ext cx="7708900" cy="19192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indent="-342900">
              <a:defRPr/>
            </a:pPr>
            <a:r>
              <a:rPr lang="en-US" altLang="zh-CN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你</a:t>
            </a:r>
            <a:r>
              <a:rPr lang="zh-CN" altLang="en-US" sz="4000" b="1" u="sng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有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革命家的风度。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indent="-342900">
              <a:defRPr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你</a:t>
            </a:r>
            <a:r>
              <a:rPr lang="zh-CN" altLang="en-US" sz="4000" b="1" u="sng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这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革命家的风度。               </a:t>
            </a:r>
          </a:p>
          <a:p>
            <a:pPr indent="-342900">
              <a:defRPr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         郭沫若                 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  <a:cs typeface="+mn-ea"/>
            </a:endParaRPr>
          </a:p>
        </p:txBody>
      </p:sp>
      <p:sp>
        <p:nvSpPr>
          <p:cNvPr id="25605" name="矩形 1048912"/>
          <p:cNvSpPr>
            <a:spLocks noChangeArrowheads="1"/>
          </p:cNvSpPr>
          <p:nvPr/>
        </p:nvSpPr>
        <p:spPr bwMode="auto">
          <a:xfrm>
            <a:off x="611188" y="349250"/>
            <a:ext cx="59436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郭沫若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改剧本</a:t>
            </a:r>
            <a:endParaRPr lang="zh-CN" altLang="zh-CN"/>
          </a:p>
        </p:txBody>
      </p:sp>
      <p:pic>
        <p:nvPicPr>
          <p:cNvPr id="25606" name="图片 2097171" descr="17guohua26"/>
          <p:cNvPicPr>
            <a:picLocks noChangeAspect="1"/>
          </p:cNvPicPr>
          <p:nvPr/>
        </p:nvPicPr>
        <p:blipFill>
          <a:blip r:embed="rId2"/>
          <a:srcRect b="22813"/>
          <a:stretch>
            <a:fillRect/>
          </a:stretch>
        </p:blipFill>
        <p:spPr bwMode="auto">
          <a:xfrm>
            <a:off x="4872038" y="0"/>
            <a:ext cx="427196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矩形 1048934"/>
          <p:cNvSpPr>
            <a:spLocks noChangeArrowheads="1"/>
          </p:cNvSpPr>
          <p:nvPr/>
        </p:nvSpPr>
        <p:spPr bwMode="auto">
          <a:xfrm>
            <a:off x="187325" y="1905000"/>
            <a:ext cx="8782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200" b="1">
                <a:latin typeface="楷体_GB2312"/>
                <a:ea typeface="楷体_GB2312"/>
                <a:cs typeface="楷体_GB2312"/>
              </a:rPr>
              <a:t>你</a:t>
            </a:r>
            <a:r>
              <a:rPr lang="zh-CN" altLang="en-US" sz="3200" b="1" u="sng">
                <a:solidFill>
                  <a:srgbClr val="A50021"/>
                </a:solidFill>
                <a:latin typeface="楷体_GB2312"/>
                <a:ea typeface="楷体_GB2312"/>
                <a:cs typeface="楷体_GB2312"/>
              </a:rPr>
              <a:t>是</a:t>
            </a:r>
            <a:r>
              <a:rPr lang="zh-CN" altLang="en-US" sz="3200" b="1">
                <a:latin typeface="楷体_GB2312"/>
                <a:ea typeface="楷体_GB2312"/>
                <a:cs typeface="楷体_GB2312"/>
              </a:rPr>
              <a:t>没有骨气的人。－－你</a:t>
            </a:r>
            <a:r>
              <a:rPr lang="zh-CN" altLang="en-US" sz="3200" b="1" u="sng">
                <a:solidFill>
                  <a:srgbClr val="A50021"/>
                </a:solidFill>
                <a:latin typeface="楷体_GB2312"/>
                <a:ea typeface="楷体_GB2312"/>
                <a:cs typeface="楷体_GB2312"/>
              </a:rPr>
              <a:t>这</a:t>
            </a:r>
            <a:r>
              <a:rPr lang="zh-CN" altLang="en-US" sz="3200" b="1">
                <a:latin typeface="楷体_GB2312"/>
                <a:ea typeface="楷体_GB2312"/>
                <a:cs typeface="楷体_GB2312"/>
              </a:rPr>
              <a:t>没有骨气的人。</a:t>
            </a:r>
            <a:endParaRPr lang="zh-CN" altLang="zh-CN"/>
          </a:p>
        </p:txBody>
      </p:sp>
      <p:sp>
        <p:nvSpPr>
          <p:cNvPr id="1048937" name="矩形 1048936"/>
          <p:cNvSpPr>
            <a:spLocks noChangeArrowheads="1"/>
          </p:cNvSpPr>
          <p:nvPr/>
        </p:nvSpPr>
        <p:spPr bwMode="auto">
          <a:xfrm>
            <a:off x="187325" y="3382963"/>
            <a:ext cx="8662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200" b="1">
                <a:latin typeface="楷体_GB2312"/>
                <a:ea typeface="楷体_GB2312"/>
                <a:cs typeface="楷体_GB2312"/>
              </a:rPr>
              <a:t>你</a:t>
            </a:r>
            <a:r>
              <a:rPr lang="zh-CN" altLang="en-US" sz="3200" b="1" u="sng">
                <a:solidFill>
                  <a:srgbClr val="A50021"/>
                </a:solidFill>
                <a:latin typeface="楷体_GB2312"/>
                <a:ea typeface="楷体_GB2312"/>
                <a:cs typeface="楷体_GB2312"/>
              </a:rPr>
              <a:t>有</a:t>
            </a:r>
            <a:r>
              <a:rPr lang="zh-CN" altLang="en-US" sz="3200" b="1">
                <a:latin typeface="楷体_GB2312"/>
                <a:ea typeface="楷体_GB2312"/>
                <a:cs typeface="楷体_GB2312"/>
              </a:rPr>
              <a:t>革命家的风度。－－你</a:t>
            </a:r>
            <a:r>
              <a:rPr lang="zh-CN" altLang="en-US" sz="3200" b="1" u="sng">
                <a:solidFill>
                  <a:srgbClr val="A50021"/>
                </a:solidFill>
                <a:latin typeface="楷体_GB2312"/>
                <a:ea typeface="楷体_GB2312"/>
                <a:cs typeface="楷体_GB2312"/>
              </a:rPr>
              <a:t>这</a:t>
            </a:r>
            <a:r>
              <a:rPr lang="zh-CN" altLang="en-US" sz="3200" b="1">
                <a:latin typeface="楷体_GB2312"/>
                <a:ea typeface="楷体_GB2312"/>
                <a:cs typeface="楷体_GB2312"/>
              </a:rPr>
              <a:t>革命家的风度。</a:t>
            </a:r>
            <a:endParaRPr lang="zh-CN" altLang="zh-CN"/>
          </a:p>
        </p:txBody>
      </p:sp>
      <p:sp>
        <p:nvSpPr>
          <p:cNvPr id="26627" name="直接连接符 1048938"/>
          <p:cNvSpPr>
            <a:spLocks noChangeShapeType="1"/>
          </p:cNvSpPr>
          <p:nvPr/>
        </p:nvSpPr>
        <p:spPr bwMode="auto">
          <a:xfrm>
            <a:off x="2916238" y="2205038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8" name="直接连接符 1048940"/>
          <p:cNvSpPr>
            <a:spLocks noChangeShapeType="1"/>
          </p:cNvSpPr>
          <p:nvPr/>
        </p:nvSpPr>
        <p:spPr bwMode="auto">
          <a:xfrm>
            <a:off x="2411413" y="2205038"/>
            <a:ext cx="2160587" cy="50323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48943" name="任意多边形 1048942"/>
          <p:cNvSpPr>
            <a:spLocks/>
          </p:cNvSpPr>
          <p:nvPr/>
        </p:nvSpPr>
        <p:spPr bwMode="auto">
          <a:xfrm rot="5400000">
            <a:off x="4117975" y="4716463"/>
            <a:ext cx="685800" cy="838200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600"/>
              <a:gd name="T46" fmla="*/ 0 h 21600"/>
              <a:gd name="T47" fmla="*/ 21600 w 21600"/>
              <a:gd name="T48" fmla="*/ 216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</a:path>
            </a:pathLst>
          </a:custGeom>
          <a:solidFill>
            <a:srgbClr val="FFFFFF"/>
          </a:solidFill>
          <a:ln w="952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48945" name="矩形 1048944"/>
          <p:cNvSpPr>
            <a:spLocks noChangeArrowheads="1"/>
          </p:cNvSpPr>
          <p:nvPr/>
        </p:nvSpPr>
        <p:spPr bwMode="auto">
          <a:xfrm>
            <a:off x="1666875" y="5561013"/>
            <a:ext cx="5937250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4800">
                <a:solidFill>
                  <a:srgbClr val="A50021"/>
                </a:solidFill>
                <a:ea typeface="华文行楷"/>
                <a:cs typeface="华文行楷"/>
              </a:rPr>
              <a:t>句式不同，情感不同</a:t>
            </a:r>
            <a:endParaRPr lang="zh-CN" altLang="zh-CN"/>
          </a:p>
        </p:txBody>
      </p:sp>
      <p:sp>
        <p:nvSpPr>
          <p:cNvPr id="1048947" name="矩形 1048946"/>
          <p:cNvSpPr/>
          <p:nvPr/>
        </p:nvSpPr>
        <p:spPr>
          <a:xfrm>
            <a:off x="2038350" y="2590800"/>
            <a:ext cx="51943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-342900">
              <a:defRPr/>
            </a:pP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好，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“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这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”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字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带有强烈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贬义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48949" name="矩形 1048948"/>
          <p:cNvSpPr>
            <a:spLocks noChangeArrowheads="1"/>
          </p:cNvSpPr>
          <p:nvPr/>
        </p:nvSpPr>
        <p:spPr bwMode="auto">
          <a:xfrm>
            <a:off x="2124075" y="3962400"/>
            <a:ext cx="54721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不好，结构不同，不合逻辑。</a:t>
            </a:r>
            <a:endParaRPr lang="zh-CN" altLang="zh-CN"/>
          </a:p>
        </p:txBody>
      </p:sp>
      <p:sp>
        <p:nvSpPr>
          <p:cNvPr id="26633" name="矩形 1048950"/>
          <p:cNvSpPr>
            <a:spLocks noChangeArrowheads="1"/>
          </p:cNvSpPr>
          <p:nvPr/>
        </p:nvSpPr>
        <p:spPr bwMode="auto">
          <a:xfrm>
            <a:off x="914400" y="914400"/>
            <a:ext cx="5943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36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郭沫若</a:t>
            </a:r>
            <a:r>
              <a:rPr lang="zh-CN" altLang="en-US" sz="36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改剧本</a:t>
            </a:r>
            <a:endParaRPr lang="zh-CN" altLang="zh-CN"/>
          </a:p>
        </p:txBody>
      </p:sp>
      <p:sp>
        <p:nvSpPr>
          <p:cNvPr id="26634" name="流程图: 多文档 1048952"/>
          <p:cNvSpPr>
            <a:spLocks noChangeArrowheads="1"/>
          </p:cNvSpPr>
          <p:nvPr/>
        </p:nvSpPr>
        <p:spPr bwMode="auto">
          <a:xfrm>
            <a:off x="609600" y="685800"/>
            <a:ext cx="5257800" cy="10668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0251" name="组合 107"/>
          <p:cNvGrpSpPr>
            <a:grpSpLocks/>
          </p:cNvGrpSpPr>
          <p:nvPr/>
        </p:nvGrpSpPr>
        <p:grpSpPr bwMode="auto">
          <a:xfrm>
            <a:off x="2124075" y="3170238"/>
            <a:ext cx="4810125" cy="106362"/>
            <a:chOff x="1536" y="2016"/>
            <a:chExt cx="2592" cy="48"/>
          </a:xfrm>
        </p:grpSpPr>
        <p:sp>
          <p:nvSpPr>
            <p:cNvPr id="26641" name="直接连接符 1048954"/>
            <p:cNvSpPr>
              <a:spLocks noChangeShapeType="1"/>
            </p:cNvSpPr>
            <p:nvPr/>
          </p:nvSpPr>
          <p:spPr bwMode="auto">
            <a:xfrm>
              <a:off x="1536" y="2016"/>
              <a:ext cx="25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2" name="直接连接符 1048956"/>
            <p:cNvSpPr>
              <a:spLocks noChangeShapeType="1"/>
            </p:cNvSpPr>
            <p:nvPr/>
          </p:nvSpPr>
          <p:spPr bwMode="auto">
            <a:xfrm>
              <a:off x="1536" y="2064"/>
              <a:ext cx="25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254" name="组合 109"/>
          <p:cNvGrpSpPr>
            <a:grpSpLocks/>
          </p:cNvGrpSpPr>
          <p:nvPr/>
        </p:nvGrpSpPr>
        <p:grpSpPr bwMode="auto">
          <a:xfrm>
            <a:off x="2124075" y="4540250"/>
            <a:ext cx="4946650" cy="107950"/>
            <a:chOff x="1536" y="2016"/>
            <a:chExt cx="2592" cy="48"/>
          </a:xfrm>
        </p:grpSpPr>
        <p:sp>
          <p:nvSpPr>
            <p:cNvPr id="26639" name="直接连接符 1048958"/>
            <p:cNvSpPr>
              <a:spLocks noChangeShapeType="1"/>
            </p:cNvSpPr>
            <p:nvPr/>
          </p:nvSpPr>
          <p:spPr bwMode="auto">
            <a:xfrm>
              <a:off x="1536" y="2016"/>
              <a:ext cx="25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640" name="直接连接符 1048960"/>
            <p:cNvSpPr>
              <a:spLocks noChangeShapeType="1"/>
            </p:cNvSpPr>
            <p:nvPr/>
          </p:nvSpPr>
          <p:spPr bwMode="auto">
            <a:xfrm>
              <a:off x="1536" y="2064"/>
              <a:ext cx="25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2305" name="图片 2097177" descr="C:\Program Files\Microsoft Office\MEDIA\CAGCAT10\j0293844.wm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grayscl/>
            <a:biLevel thresh="50000"/>
          </a:blip>
          <a:srcRect b="3"/>
          <a:stretch>
            <a:fillRect/>
          </a:stretch>
        </p:blipFill>
        <p:spPr bwMode="auto">
          <a:xfrm>
            <a:off x="803275" y="5607050"/>
            <a:ext cx="812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8" name="图片 2097171" descr="17guohua26"/>
          <p:cNvPicPr>
            <a:picLocks noChangeAspect="1"/>
          </p:cNvPicPr>
          <p:nvPr/>
        </p:nvPicPr>
        <p:blipFill>
          <a:blip r:embed="rId4"/>
          <a:srcRect b="22813"/>
          <a:stretch>
            <a:fillRect/>
          </a:stretch>
        </p:blipFill>
        <p:spPr bwMode="auto">
          <a:xfrm>
            <a:off x="5934075" y="0"/>
            <a:ext cx="320992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4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4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1048962"/>
          <p:cNvSpPr>
            <a:spLocks noChangeArrowheads="1"/>
          </p:cNvSpPr>
          <p:nvPr/>
        </p:nvSpPr>
        <p:spPr bwMode="auto">
          <a:xfrm>
            <a:off x="381000" y="1493838"/>
            <a:ext cx="81534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en-US" altLang="en-US" sz="3200" b="1">
                <a:latin typeface="楷体_GB2312"/>
                <a:ea typeface="楷体_GB2312"/>
                <a:cs typeface="楷体_GB2312"/>
              </a:rPr>
              <a:t>    </a:t>
            </a:r>
            <a:r>
              <a:rPr lang="zh-CN" altLang="en-US" sz="3200" b="1">
                <a:latin typeface="楷体_GB2312"/>
                <a:ea typeface="楷体_GB2312"/>
                <a:cs typeface="楷体_GB2312"/>
              </a:rPr>
              <a:t>广出猎，见草中石，以为虎而射之，</a:t>
            </a:r>
            <a:endParaRPr lang="zh-CN" altLang="zh-CN"/>
          </a:p>
          <a:p>
            <a:pPr indent="-342900"/>
            <a:r>
              <a:rPr lang="zh-CN" altLang="en-US" sz="3200" b="1">
                <a:latin typeface="楷体_GB2312"/>
                <a:ea typeface="楷体_GB2312"/>
                <a:cs typeface="楷体_GB2312"/>
              </a:rPr>
              <a:t>中石没镞，视之，石也。因复更射之，终</a:t>
            </a:r>
            <a:endParaRPr lang="zh-CN" altLang="zh-CN"/>
          </a:p>
          <a:p>
            <a:pPr indent="-342900"/>
            <a:r>
              <a:rPr lang="zh-CN" altLang="en-US" sz="3200" b="1">
                <a:latin typeface="楷体_GB2312"/>
                <a:ea typeface="楷体_GB2312"/>
                <a:cs typeface="楷体_GB2312"/>
              </a:rPr>
              <a:t>不能复入石矣。</a:t>
            </a:r>
            <a:endParaRPr lang="zh-CN" altLang="zh-CN"/>
          </a:p>
        </p:txBody>
      </p:sp>
      <p:sp>
        <p:nvSpPr>
          <p:cNvPr id="27650" name="矩形 1048964"/>
          <p:cNvSpPr>
            <a:spLocks noChangeArrowheads="1"/>
          </p:cNvSpPr>
          <p:nvPr/>
        </p:nvSpPr>
        <p:spPr bwMode="auto">
          <a:xfrm>
            <a:off x="466725" y="3536950"/>
            <a:ext cx="83915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200" b="1">
                <a:ea typeface="黑体" pitchFamily="49" charset="-122"/>
              </a:rPr>
              <a:t>改为：</a:t>
            </a:r>
            <a:endParaRPr lang="zh-CN" altLang="zh-CN"/>
          </a:p>
          <a:p>
            <a:pPr indent="-342900"/>
            <a:r>
              <a:rPr lang="zh-CN" altLang="en-US" sz="3200" b="1">
                <a:solidFill>
                  <a:srgbClr val="A50021"/>
                </a:solidFill>
                <a:ea typeface="黑体" pitchFamily="49" charset="-122"/>
              </a:rPr>
              <a:t>       以为虎而射之，没镞，既知其为石，因更复射，终不能入。</a:t>
            </a:r>
            <a:endParaRPr lang="zh-CN" altLang="zh-CN"/>
          </a:p>
          <a:p>
            <a:pPr indent="-342900"/>
            <a:r>
              <a:rPr lang="zh-CN" altLang="en-US" sz="3200" b="1">
                <a:ea typeface="黑体" pitchFamily="49" charset="-122"/>
              </a:rPr>
              <a:t>改为：</a:t>
            </a:r>
            <a:endParaRPr lang="zh-CN" altLang="zh-CN"/>
          </a:p>
          <a:p>
            <a:pPr indent="-342900"/>
            <a:r>
              <a:rPr lang="zh-CN" altLang="en-US" sz="3200" b="1">
                <a:solidFill>
                  <a:srgbClr val="A50021"/>
                </a:solidFill>
                <a:ea typeface="黑体" pitchFamily="49" charset="-122"/>
              </a:rPr>
              <a:t>       尝见草中有虎，射之，没镞。视之，石也</a:t>
            </a:r>
            <a:r>
              <a:rPr lang="zh-CN" altLang="en-US" b="1">
                <a:solidFill>
                  <a:srgbClr val="A50021"/>
                </a:solidFill>
              </a:rPr>
              <a:t>。</a:t>
            </a:r>
            <a:endParaRPr lang="zh-CN" altLang="zh-CN"/>
          </a:p>
        </p:txBody>
      </p:sp>
      <p:sp>
        <p:nvSpPr>
          <p:cNvPr id="27651" name="矩形 1048966"/>
          <p:cNvSpPr>
            <a:spLocks noChangeArrowheads="1"/>
          </p:cNvSpPr>
          <p:nvPr/>
        </p:nvSpPr>
        <p:spPr bwMode="auto">
          <a:xfrm>
            <a:off x="3810000" y="2849563"/>
            <a:ext cx="4418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en-US" altLang="en-US" sz="3200" b="1">
                <a:solidFill>
                  <a:srgbClr val="000066"/>
                </a:solidFill>
                <a:latin typeface="楷体_GB2312"/>
                <a:ea typeface="楷体_GB2312"/>
                <a:cs typeface="楷体_GB2312"/>
              </a:rPr>
              <a:t>——《</a:t>
            </a:r>
            <a:r>
              <a:rPr lang="zh-CN" altLang="en-US" sz="3200" b="1">
                <a:solidFill>
                  <a:srgbClr val="000066"/>
                </a:solidFill>
                <a:latin typeface="楷体_GB2312"/>
                <a:ea typeface="楷体_GB2312"/>
                <a:cs typeface="楷体_GB2312"/>
              </a:rPr>
              <a:t>史记</a:t>
            </a:r>
            <a:r>
              <a:rPr lang="en-US" altLang="en-US" sz="3200" b="1">
                <a:solidFill>
                  <a:srgbClr val="000066"/>
                </a:solidFill>
                <a:latin typeface="楷体_GB2312"/>
                <a:ea typeface="楷体_GB2312"/>
                <a:cs typeface="楷体_GB2312"/>
              </a:rPr>
              <a:t>》</a:t>
            </a:r>
            <a:r>
              <a:rPr lang="zh-CN" altLang="en-US" sz="3200" b="1">
                <a:solidFill>
                  <a:srgbClr val="000066"/>
                </a:solidFill>
                <a:latin typeface="楷体_GB2312"/>
                <a:ea typeface="楷体_GB2312"/>
                <a:cs typeface="楷体_GB2312"/>
              </a:rPr>
              <a:t>李广射虎</a:t>
            </a:r>
            <a:endParaRPr lang="zh-CN" altLang="zh-CN"/>
          </a:p>
        </p:txBody>
      </p:sp>
      <p:sp>
        <p:nvSpPr>
          <p:cNvPr id="27652" name="矩形 1048968"/>
          <p:cNvSpPr>
            <a:spLocks noChangeArrowheads="1"/>
          </p:cNvSpPr>
          <p:nvPr/>
        </p:nvSpPr>
        <p:spPr bwMode="auto">
          <a:xfrm>
            <a:off x="144463" y="1447800"/>
            <a:ext cx="8389937" cy="20574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3" name="流程图: 多文档 1048970"/>
          <p:cNvSpPr>
            <a:spLocks noChangeArrowheads="1"/>
          </p:cNvSpPr>
          <p:nvPr/>
        </p:nvSpPr>
        <p:spPr bwMode="auto">
          <a:xfrm>
            <a:off x="381000" y="90488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4" name="矩形 1048972"/>
          <p:cNvSpPr>
            <a:spLocks noChangeArrowheads="1"/>
          </p:cNvSpPr>
          <p:nvPr/>
        </p:nvSpPr>
        <p:spPr bwMode="auto">
          <a:xfrm>
            <a:off x="741363" y="469900"/>
            <a:ext cx="57245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王若虚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</a:t>
            </a:r>
            <a:r>
              <a:rPr lang="en-US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《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史记</a:t>
            </a:r>
            <a:r>
              <a:rPr lang="en-US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》</a:t>
            </a:r>
            <a:endParaRPr lang="zh-CN" alt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1048974"/>
          <p:cNvSpPr>
            <a:spLocks noChangeArrowheads="1"/>
          </p:cNvSpPr>
          <p:nvPr/>
        </p:nvSpPr>
        <p:spPr bwMode="auto">
          <a:xfrm>
            <a:off x="365125" y="1492250"/>
            <a:ext cx="84740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zh-CN" sz="3600" b="1">
                <a:solidFill>
                  <a:srgbClr val="1D106A"/>
                </a:solidFill>
                <a:latin typeface="黑体" pitchFamily="49" charset="-122"/>
                <a:ea typeface="黑体" pitchFamily="49" charset="-122"/>
              </a:rPr>
              <a:t>见草中石，以为虎。</a:t>
            </a:r>
          </a:p>
          <a:p>
            <a:pPr indent="-342900">
              <a:spcBef>
                <a:spcPct val="50000"/>
              </a:spcBef>
            </a:pPr>
            <a:r>
              <a:rPr lang="zh-CN" altLang="en-US" sz="3600" b="1">
                <a:solidFill>
                  <a:srgbClr val="1D106A"/>
                </a:solidFill>
                <a:latin typeface="黑体" pitchFamily="49" charset="-122"/>
                <a:ea typeface="黑体" pitchFamily="49" charset="-122"/>
              </a:rPr>
              <a:t>视之，石也。</a:t>
            </a:r>
            <a:endParaRPr lang="zh-CN" altLang="zh-CN"/>
          </a:p>
          <a:p>
            <a:pPr indent="-342900">
              <a:spcBef>
                <a:spcPct val="50000"/>
              </a:spcBef>
            </a:pPr>
            <a:r>
              <a:rPr lang="zh-CN" altLang="en-US" sz="3600" b="1">
                <a:solidFill>
                  <a:srgbClr val="1D106A"/>
                </a:solidFill>
                <a:latin typeface="黑体" pitchFamily="49" charset="-122"/>
                <a:ea typeface="黑体" pitchFamily="49" charset="-122"/>
              </a:rPr>
              <a:t>终不能复入石矣。</a:t>
            </a:r>
            <a:endParaRPr lang="zh-CN" altLang="zh-CN"/>
          </a:p>
        </p:txBody>
      </p:sp>
      <p:sp>
        <p:nvSpPr>
          <p:cNvPr id="1048977" name="矩形 1048976"/>
          <p:cNvSpPr>
            <a:spLocks noChangeArrowheads="1"/>
          </p:cNvSpPr>
          <p:nvPr/>
        </p:nvSpPr>
        <p:spPr bwMode="auto">
          <a:xfrm>
            <a:off x="1592263" y="5608638"/>
            <a:ext cx="5691187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4800">
                <a:solidFill>
                  <a:srgbClr val="A50021"/>
                </a:solidFill>
                <a:ea typeface="华文行楷"/>
                <a:cs typeface="华文行楷"/>
              </a:rPr>
              <a:t>字数不同，意味不同</a:t>
            </a:r>
            <a:endParaRPr lang="zh-CN" altLang="zh-CN"/>
          </a:p>
        </p:txBody>
      </p:sp>
      <p:pic>
        <p:nvPicPr>
          <p:cNvPr id="28675" name="图片 2097179" descr="C:\Program Files\Microsoft Office\MEDIA\CAGCAT10\j0293844.wm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grayscl/>
            <a:biLevel thresh="50000"/>
          </a:blip>
          <a:srcRect b="3"/>
          <a:stretch>
            <a:fillRect/>
          </a:stretch>
        </p:blipFill>
        <p:spPr bwMode="auto">
          <a:xfrm>
            <a:off x="647700" y="5608638"/>
            <a:ext cx="8128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矩形 1048980"/>
          <p:cNvSpPr>
            <a:spLocks noChangeArrowheads="1"/>
          </p:cNvSpPr>
          <p:nvPr/>
        </p:nvSpPr>
        <p:spPr bwMode="auto">
          <a:xfrm>
            <a:off x="4513263" y="2281238"/>
            <a:ext cx="4233862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3600" b="1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发现错误，惊讶</a:t>
            </a:r>
            <a:endParaRPr lang="zh-CN" altLang="zh-CN"/>
          </a:p>
        </p:txBody>
      </p:sp>
      <p:sp>
        <p:nvSpPr>
          <p:cNvPr id="28677" name="矩形 1048982"/>
          <p:cNvSpPr>
            <a:spLocks noChangeArrowheads="1"/>
          </p:cNvSpPr>
          <p:nvPr/>
        </p:nvSpPr>
        <p:spPr bwMode="auto">
          <a:xfrm>
            <a:off x="4591050" y="3197225"/>
            <a:ext cx="30924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600" b="1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失望  放弃</a:t>
            </a:r>
            <a:endParaRPr lang="zh-CN" altLang="zh-CN"/>
          </a:p>
        </p:txBody>
      </p:sp>
      <p:sp>
        <p:nvSpPr>
          <p:cNvPr id="1048985" name="任意多边形 1048984"/>
          <p:cNvSpPr>
            <a:spLocks/>
          </p:cNvSpPr>
          <p:nvPr/>
        </p:nvSpPr>
        <p:spPr bwMode="auto">
          <a:xfrm rot="5400000">
            <a:off x="3733800" y="3962400"/>
            <a:ext cx="1143000" cy="1447800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600"/>
              <a:gd name="T46" fmla="*/ 0 h 21600"/>
              <a:gd name="T47" fmla="*/ 21600 w 21600"/>
              <a:gd name="T48" fmla="*/ 216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</a:path>
            </a:pathLst>
          </a:custGeom>
          <a:solidFill>
            <a:srgbClr val="FFFFFF"/>
          </a:solidFill>
          <a:ln w="952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16" name="组合 115"/>
          <p:cNvGrpSpPr>
            <a:grpSpLocks/>
          </p:cNvGrpSpPr>
          <p:nvPr/>
        </p:nvGrpSpPr>
        <p:grpSpPr bwMode="auto">
          <a:xfrm>
            <a:off x="1600200" y="3724275"/>
            <a:ext cx="5410200" cy="76200"/>
            <a:chOff x="1536" y="2016"/>
            <a:chExt cx="2592" cy="48"/>
          </a:xfrm>
        </p:grpSpPr>
        <p:sp>
          <p:nvSpPr>
            <p:cNvPr id="28682" name="直接连接符 1048986"/>
            <p:cNvSpPr>
              <a:spLocks noChangeShapeType="1"/>
            </p:cNvSpPr>
            <p:nvPr/>
          </p:nvSpPr>
          <p:spPr bwMode="auto">
            <a:xfrm>
              <a:off x="1536" y="2016"/>
              <a:ext cx="259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3" name="直接连接符 1048988"/>
            <p:cNvSpPr>
              <a:spLocks noChangeShapeType="1"/>
            </p:cNvSpPr>
            <p:nvPr/>
          </p:nvSpPr>
          <p:spPr bwMode="auto">
            <a:xfrm>
              <a:off x="1536" y="2064"/>
              <a:ext cx="259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28680" name="图片 2097171" descr="17guohua26"/>
          <p:cNvPicPr>
            <a:picLocks noChangeAspect="1"/>
          </p:cNvPicPr>
          <p:nvPr/>
        </p:nvPicPr>
        <p:blipFill>
          <a:blip r:embed="rId4"/>
          <a:srcRect b="22813"/>
          <a:stretch>
            <a:fillRect/>
          </a:stretch>
        </p:blipFill>
        <p:spPr bwMode="auto">
          <a:xfrm>
            <a:off x="4879975" y="0"/>
            <a:ext cx="4271963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048982"/>
          <p:cNvSpPr/>
          <p:nvPr/>
        </p:nvSpPr>
        <p:spPr>
          <a:xfrm>
            <a:off x="4514850" y="1492250"/>
            <a:ext cx="3697288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-342900">
              <a:defRPr/>
            </a:pPr>
            <a:r>
              <a:rPr lang="zh-CN" altLang="en-US" sz="3600" b="1" dirty="0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不是见草中有虎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77" grpId="0"/>
      <p:bldP spid="104898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流程图: 多文档 1048924"/>
          <p:cNvSpPr>
            <a:spLocks noChangeArrowheads="1"/>
          </p:cNvSpPr>
          <p:nvPr/>
        </p:nvSpPr>
        <p:spPr bwMode="auto">
          <a:xfrm>
            <a:off x="1209675" y="290513"/>
            <a:ext cx="4208463" cy="1108075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698" name="矩形 1048916"/>
          <p:cNvSpPr>
            <a:spLocks noChangeArrowheads="1"/>
          </p:cNvSpPr>
          <p:nvPr/>
        </p:nvSpPr>
        <p:spPr bwMode="auto">
          <a:xfrm>
            <a:off x="1370013" y="552450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韩愈贾岛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改诗</a:t>
            </a:r>
            <a:endParaRPr lang="zh-CN" altLang="zh-CN"/>
          </a:p>
        </p:txBody>
      </p:sp>
      <p:sp>
        <p:nvSpPr>
          <p:cNvPr id="29699" name="矩形 1048998"/>
          <p:cNvSpPr>
            <a:spLocks noChangeArrowheads="1"/>
          </p:cNvSpPr>
          <p:nvPr/>
        </p:nvSpPr>
        <p:spPr bwMode="auto">
          <a:xfrm>
            <a:off x="1258888" y="1651000"/>
            <a:ext cx="6650037" cy="3079750"/>
          </a:xfrm>
          <a:prstGeom prst="rect">
            <a:avLst/>
          </a:prstGeom>
          <a:solidFill>
            <a:srgbClr val="D9EDE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/>
            <a:r>
              <a:rPr lang="zh-CN" altLang="en-US" sz="3200" b="1">
                <a:solidFill>
                  <a:schemeClr val="tx1"/>
                </a:solidFill>
                <a:latin typeface="宋体" charset="-122"/>
              </a:rPr>
              <a:t>题李凝幽居</a:t>
            </a:r>
          </a:p>
          <a:p>
            <a:pPr indent="-342900" algn="ctr"/>
            <a:r>
              <a:rPr lang="zh-CN" altLang="en-US" sz="3200" b="1">
                <a:solidFill>
                  <a:schemeClr val="tx1"/>
                </a:solidFill>
                <a:latin typeface="宋体" charset="-122"/>
              </a:rPr>
              <a:t>贾岛</a:t>
            </a:r>
          </a:p>
          <a:p>
            <a:pPr indent="-342900" algn="ctr"/>
            <a:r>
              <a:rPr lang="zh-CN" altLang="en-US" sz="3200" b="1">
                <a:solidFill>
                  <a:schemeClr val="tx1"/>
                </a:solidFill>
                <a:latin typeface="宋体" charset="-122"/>
              </a:rPr>
              <a:t>闲居少邻并，草径入荒园。</a:t>
            </a:r>
          </a:p>
          <a:p>
            <a:pPr indent="-342900" algn="ctr"/>
            <a:r>
              <a:rPr lang="zh-CN" altLang="en-US" sz="3600" b="1">
                <a:solidFill>
                  <a:schemeClr val="tx1"/>
                </a:solidFill>
                <a:ea typeface="黑体" pitchFamily="49" charset="-122"/>
              </a:rPr>
              <a:t>鸟宿池边树，僧</a:t>
            </a:r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推</a:t>
            </a:r>
            <a:r>
              <a:rPr lang="en-US" altLang="zh-CN" sz="3600" b="1">
                <a:solidFill>
                  <a:schemeClr val="tx1"/>
                </a:solidFill>
                <a:ea typeface="黑体" pitchFamily="49" charset="-122"/>
              </a:rPr>
              <a:t>/</a:t>
            </a:r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敲</a:t>
            </a:r>
            <a:r>
              <a:rPr lang="zh-CN" altLang="en-US" sz="3600" b="1">
                <a:solidFill>
                  <a:schemeClr val="tx1"/>
                </a:solidFill>
                <a:ea typeface="黑体" pitchFamily="49" charset="-122"/>
              </a:rPr>
              <a:t>月下门。</a:t>
            </a:r>
          </a:p>
          <a:p>
            <a:pPr indent="-342900"/>
            <a:r>
              <a:rPr lang="zh-CN" altLang="en-US" sz="3200" b="1">
                <a:solidFill>
                  <a:schemeClr val="tx1"/>
                </a:solidFill>
                <a:ea typeface="黑体" pitchFamily="49" charset="-122"/>
              </a:rPr>
              <a:t>         </a:t>
            </a:r>
            <a:r>
              <a:rPr lang="zh-CN" altLang="en-US" sz="3200" b="1">
                <a:solidFill>
                  <a:schemeClr val="tx1"/>
                </a:solidFill>
                <a:latin typeface="宋体" charset="-122"/>
              </a:rPr>
              <a:t>过桥分野色，移石动云根。</a:t>
            </a:r>
          </a:p>
          <a:p>
            <a:pPr indent="-342900"/>
            <a:r>
              <a:rPr lang="zh-CN" altLang="en-US" sz="3200" b="1">
                <a:solidFill>
                  <a:schemeClr val="tx1"/>
                </a:solidFill>
                <a:latin typeface="宋体" charset="-122"/>
              </a:rPr>
              <a:t>     暂去还来此，幽期不负言。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979613" y="5157788"/>
            <a:ext cx="59055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ea"/>
              </a:rPr>
              <a:t>推</a:t>
            </a:r>
            <a:r>
              <a:rPr lang="en-US" altLang="zh-CN" sz="3200" b="1">
                <a:latin typeface="黑体" pitchFamily="49" charset="-122"/>
                <a:ea typeface="黑体" pitchFamily="49" charset="-122"/>
                <a:sym typeface="+mn-ea"/>
              </a:rPr>
              <a:t>——</a:t>
            </a:r>
            <a:r>
              <a:rPr lang="zh-CN" altLang="en-US" sz="3200" b="1">
                <a:latin typeface="黑体" pitchFamily="49" charset="-122"/>
                <a:ea typeface="黑体" pitchFamily="49" charset="-122"/>
                <a:sym typeface="+mn-ea"/>
              </a:rPr>
              <a:t>步月归寺</a:t>
            </a:r>
            <a:r>
              <a:rPr lang="en-US" altLang="zh-CN" sz="3200" b="1">
                <a:latin typeface="黑体" pitchFamily="49" charset="-122"/>
                <a:ea typeface="黑体" pitchFamily="49" charset="-122"/>
                <a:sym typeface="+mn-ea"/>
              </a:rPr>
              <a:t>——</a:t>
            </a:r>
            <a:r>
              <a:rPr lang="zh-CN" altLang="en-US" sz="3200" b="1">
                <a:latin typeface="黑体" pitchFamily="49" charset="-122"/>
                <a:ea typeface="黑体" pitchFamily="49" charset="-122"/>
                <a:sym typeface="+mn-ea"/>
              </a:rPr>
              <a:t>冷寂场合，</a:t>
            </a:r>
            <a:endParaRPr lang="zh-CN" altLang="zh-CN" sz="3200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003425" y="5594350"/>
            <a:ext cx="6478588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ea"/>
              </a:rPr>
              <a:t>敲</a:t>
            </a:r>
            <a:r>
              <a:rPr lang="en-US" altLang="zh-CN" sz="3200" b="1">
                <a:latin typeface="黑体" pitchFamily="49" charset="-122"/>
                <a:ea typeface="黑体" pitchFamily="49" charset="-122"/>
                <a:sym typeface="+mn-ea"/>
              </a:rPr>
              <a:t>——</a:t>
            </a:r>
            <a:r>
              <a:rPr lang="zh-CN" altLang="en-US" sz="3200" b="1">
                <a:latin typeface="黑体" pitchFamily="49" charset="-122"/>
                <a:ea typeface="黑体" pitchFamily="49" charset="-122"/>
                <a:sym typeface="+mn-ea"/>
              </a:rPr>
              <a:t>月夜访友</a:t>
            </a:r>
            <a:r>
              <a:rPr lang="en-US" altLang="zh-CN" sz="3200" b="1">
                <a:latin typeface="黑体" pitchFamily="49" charset="-122"/>
                <a:ea typeface="黑体" pitchFamily="49" charset="-122"/>
                <a:sym typeface="+mn-ea"/>
              </a:rPr>
              <a:t>——</a:t>
            </a:r>
            <a:r>
              <a:rPr lang="zh-CN" altLang="en-US" sz="3200" b="1">
                <a:latin typeface="黑体" pitchFamily="49" charset="-122"/>
                <a:ea typeface="黑体" pitchFamily="49" charset="-122"/>
                <a:sym typeface="+mn-ea"/>
              </a:rPr>
              <a:t>热闹场合，</a:t>
            </a:r>
            <a:endParaRPr lang="zh-CN" altLang="zh-CN" sz="3200"/>
          </a:p>
        </p:txBody>
      </p:sp>
      <p:pic>
        <p:nvPicPr>
          <p:cNvPr id="29702" name="图片 2097171" descr="17guohua26"/>
          <p:cNvPicPr>
            <a:picLocks noChangeAspect="1"/>
          </p:cNvPicPr>
          <p:nvPr/>
        </p:nvPicPr>
        <p:blipFill>
          <a:blip r:embed="rId2"/>
          <a:srcRect b="22813"/>
          <a:stretch>
            <a:fillRect/>
          </a:stretch>
        </p:blipFill>
        <p:spPr bwMode="auto">
          <a:xfrm>
            <a:off x="5281613" y="0"/>
            <a:ext cx="3862387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1048990"/>
          <p:cNvSpPr>
            <a:spLocks noChangeArrowheads="1"/>
          </p:cNvSpPr>
          <p:nvPr/>
        </p:nvSpPr>
        <p:spPr bwMode="auto">
          <a:xfrm>
            <a:off x="311150" y="481013"/>
            <a:ext cx="5959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>
                <a:solidFill>
                  <a:srgbClr val="A50021"/>
                </a:solidFill>
                <a:ea typeface="华文行楷"/>
                <a:cs typeface="华文行楷"/>
              </a:rPr>
              <a:t>关于“推敲”的故事</a:t>
            </a:r>
            <a:endParaRPr lang="zh-CN" altLang="zh-CN"/>
          </a:p>
        </p:txBody>
      </p:sp>
      <p:sp>
        <p:nvSpPr>
          <p:cNvPr id="30722" name="矩形 1048992"/>
          <p:cNvSpPr>
            <a:spLocks noChangeArrowheads="1"/>
          </p:cNvSpPr>
          <p:nvPr/>
        </p:nvSpPr>
        <p:spPr bwMode="auto">
          <a:xfrm>
            <a:off x="311150" y="1609725"/>
            <a:ext cx="86582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en-US" altLang="en-US" sz="3200" b="1">
                <a:ea typeface="黑体" pitchFamily="49" charset="-122"/>
              </a:rPr>
              <a:t>“</a:t>
            </a:r>
            <a:r>
              <a:rPr lang="zh-CN" altLang="en-US" sz="3200" b="1">
                <a:latin typeface="Times New Roman" pitchFamily="18" charset="0"/>
                <a:ea typeface="黑体" pitchFamily="49" charset="-122"/>
              </a:rPr>
              <a:t>敲</a:t>
            </a:r>
            <a:r>
              <a:rPr lang="zh-CN" altLang="en-US" sz="3200" b="1">
                <a:ea typeface="黑体" pitchFamily="49" charset="-122"/>
              </a:rPr>
              <a:t>”一定比“</a:t>
            </a:r>
            <a:r>
              <a:rPr lang="zh-CN" altLang="en-US" sz="3600" b="1">
                <a:latin typeface="Times New Roman" pitchFamily="18" charset="0"/>
                <a:ea typeface="黑体" pitchFamily="49" charset="-122"/>
              </a:rPr>
              <a:t>推</a:t>
            </a:r>
            <a:r>
              <a:rPr lang="zh-CN" altLang="en-US" sz="3200" b="1">
                <a:ea typeface="黑体" pitchFamily="49" charset="-122"/>
              </a:rPr>
              <a:t>”好吗？（联想意境）</a:t>
            </a:r>
            <a:endParaRPr lang="zh-CN" altLang="zh-CN"/>
          </a:p>
        </p:txBody>
      </p:sp>
      <p:sp>
        <p:nvSpPr>
          <p:cNvPr id="1048997" name="任意多边形 1048996"/>
          <p:cNvSpPr>
            <a:spLocks/>
          </p:cNvSpPr>
          <p:nvPr/>
        </p:nvSpPr>
        <p:spPr bwMode="auto">
          <a:xfrm rot="5400000">
            <a:off x="3518694" y="3893344"/>
            <a:ext cx="1346200" cy="1293812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600"/>
              <a:gd name="T46" fmla="*/ 0 h 21600"/>
              <a:gd name="T47" fmla="*/ 21600 w 21600"/>
              <a:gd name="T48" fmla="*/ 216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</a:path>
            </a:pathLst>
          </a:custGeom>
          <a:solidFill>
            <a:srgbClr val="FFFFFF"/>
          </a:solidFill>
          <a:ln w="952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48995" name="矩形 1048994"/>
          <p:cNvSpPr/>
          <p:nvPr/>
        </p:nvSpPr>
        <p:spPr>
          <a:xfrm>
            <a:off x="1692275" y="5167313"/>
            <a:ext cx="5897563" cy="874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-342900">
              <a:defRPr/>
            </a:pPr>
            <a:r>
              <a:rPr lang="zh-CN" altLang="en-US" sz="4800" dirty="0">
                <a:solidFill>
                  <a:srgbClr val="A50021"/>
                </a:solidFill>
                <a:latin typeface="Arial" panose="020B0604020202020204" pitchFamily="34" charset="0"/>
                <a:ea typeface="华文行楷" panose="02010800040101010101" pitchFamily="2" charset="-122"/>
                <a:cs typeface="+mn-ea"/>
                <a:sym typeface="+mn-ea"/>
              </a:rPr>
              <a:t>字眼不同，意境不同</a:t>
            </a:r>
            <a:endParaRPr lang="zh-CN" altLang="en-US" sz="4800" dirty="0">
              <a:solidFill>
                <a:srgbClr val="A50021"/>
              </a:solidFill>
              <a:latin typeface="Arial" panose="020B0604020202020204" pitchFamily="34" charset="0"/>
              <a:ea typeface="华文行楷" panose="02010800040101010101" pitchFamily="2" charset="-122"/>
              <a:cs typeface="+mn-ea"/>
            </a:endParaRPr>
          </a:p>
        </p:txBody>
      </p:sp>
      <p:pic>
        <p:nvPicPr>
          <p:cNvPr id="30725" name="图片 2097181" descr="C:\Program Files\Microsoft Office\MEDIA\CAGCAT10\j0293844.wmf"/>
          <p:cNvPicPr>
            <a:picLocks noChangeAspect="1"/>
          </p:cNvPicPr>
          <p:nvPr/>
        </p:nvPicPr>
        <p:blipFill>
          <a:blip r:embed="rId2">
            <a:grayscl/>
            <a:biLevel thresh="50000"/>
          </a:blip>
          <a:srcRect b="3"/>
          <a:stretch>
            <a:fillRect/>
          </a:stretch>
        </p:blipFill>
        <p:spPr bwMode="auto">
          <a:xfrm>
            <a:off x="612775" y="5213350"/>
            <a:ext cx="812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111250" y="2566988"/>
            <a:ext cx="6410325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zh-CN" sz="4000" b="1">
                <a:solidFill>
                  <a:schemeClr val="tx1"/>
                </a:solidFill>
              </a:rPr>
              <a:t>关键在于</a:t>
            </a:r>
            <a:r>
              <a:rPr lang="zh-CN" altLang="zh-CN" sz="4000" b="1">
                <a:solidFill>
                  <a:srgbClr val="C00000"/>
                </a:solidFill>
              </a:rPr>
              <a:t>哪一种境界是诗人当时要说的，且与全诗调和</a:t>
            </a:r>
          </a:p>
        </p:txBody>
      </p:sp>
      <p:pic>
        <p:nvPicPr>
          <p:cNvPr id="30727" name="图片 2097171" descr="17guohua26"/>
          <p:cNvPicPr>
            <a:picLocks noChangeAspect="1"/>
          </p:cNvPicPr>
          <p:nvPr/>
        </p:nvPicPr>
        <p:blipFill>
          <a:blip r:embed="rId3"/>
          <a:srcRect b="22813"/>
          <a:stretch>
            <a:fillRect/>
          </a:stretch>
        </p:blipFill>
        <p:spPr bwMode="auto">
          <a:xfrm>
            <a:off x="5008563" y="0"/>
            <a:ext cx="4135437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97" grpId="0" animBg="1"/>
      <p:bldP spid="1048995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1049028"/>
          <p:cNvSpPr>
            <a:spLocks noChangeArrowheads="1"/>
          </p:cNvSpPr>
          <p:nvPr/>
        </p:nvSpPr>
        <p:spPr bwMode="auto">
          <a:xfrm>
            <a:off x="539750" y="2263775"/>
            <a:ext cx="4176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3600" b="1">
                <a:latin typeface="Times New Roman" pitchFamily="18" charset="0"/>
                <a:ea typeface="楷体_GB2312"/>
                <a:cs typeface="楷体_GB2312"/>
              </a:rPr>
              <a:t>王若虚改</a:t>
            </a:r>
            <a:r>
              <a:rPr lang="en-US" altLang="en-US" sz="3600" b="1">
                <a:latin typeface="Times New Roman" pitchFamily="18" charset="0"/>
                <a:ea typeface="楷体_GB2312"/>
                <a:cs typeface="楷体_GB2312"/>
              </a:rPr>
              <a:t>《</a:t>
            </a:r>
            <a:r>
              <a:rPr lang="zh-CN" altLang="en-US" sz="3600" b="1">
                <a:latin typeface="Times New Roman" pitchFamily="18" charset="0"/>
                <a:ea typeface="楷体_GB2312"/>
                <a:cs typeface="楷体_GB2312"/>
              </a:rPr>
              <a:t>史记</a:t>
            </a:r>
            <a:r>
              <a:rPr lang="en-US" altLang="en-US" sz="3600" b="1">
                <a:latin typeface="Times New Roman" pitchFamily="18" charset="0"/>
                <a:ea typeface="楷体_GB2312"/>
                <a:cs typeface="楷体_GB2312"/>
              </a:rPr>
              <a:t>》</a:t>
            </a:r>
            <a:endParaRPr lang="zh-CN" altLang="zh-CN"/>
          </a:p>
        </p:txBody>
      </p:sp>
      <p:sp>
        <p:nvSpPr>
          <p:cNvPr id="31746" name="矩形 1049030"/>
          <p:cNvSpPr>
            <a:spLocks noChangeArrowheads="1"/>
          </p:cNvSpPr>
          <p:nvPr/>
        </p:nvSpPr>
        <p:spPr bwMode="auto">
          <a:xfrm>
            <a:off x="615950" y="3108325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3600" b="1">
                <a:latin typeface="Times New Roman" pitchFamily="18" charset="0"/>
                <a:ea typeface="楷体_GB2312"/>
                <a:cs typeface="楷体_GB2312"/>
              </a:rPr>
              <a:t>韩愈贾岛改诗</a:t>
            </a:r>
            <a:endParaRPr lang="zh-CN" altLang="zh-CN"/>
          </a:p>
        </p:txBody>
      </p:sp>
      <p:sp>
        <p:nvSpPr>
          <p:cNvPr id="31747" name="矩形 1049036"/>
          <p:cNvSpPr>
            <a:spLocks noChangeArrowheads="1"/>
          </p:cNvSpPr>
          <p:nvPr/>
        </p:nvSpPr>
        <p:spPr bwMode="auto">
          <a:xfrm>
            <a:off x="4549775" y="2263775"/>
            <a:ext cx="45069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3600" b="1">
                <a:latin typeface="Times New Roman" pitchFamily="18" charset="0"/>
                <a:ea typeface="黑体" pitchFamily="49" charset="-122"/>
              </a:rPr>
              <a:t>字数不同 </a:t>
            </a:r>
            <a:r>
              <a:rPr lang="zh-CN" altLang="en-US" sz="36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意味</a:t>
            </a:r>
            <a:r>
              <a:rPr lang="zh-CN" altLang="en-US" sz="3600" b="1">
                <a:latin typeface="Times New Roman" pitchFamily="18" charset="0"/>
                <a:ea typeface="黑体" pitchFamily="49" charset="-122"/>
              </a:rPr>
              <a:t>不同</a:t>
            </a:r>
            <a:endParaRPr lang="zh-CN" altLang="zh-CN"/>
          </a:p>
        </p:txBody>
      </p:sp>
      <p:sp>
        <p:nvSpPr>
          <p:cNvPr id="31748" name="矩形 1049038"/>
          <p:cNvSpPr>
            <a:spLocks noChangeArrowheads="1"/>
          </p:cNvSpPr>
          <p:nvPr/>
        </p:nvSpPr>
        <p:spPr bwMode="auto">
          <a:xfrm>
            <a:off x="4549775" y="3070225"/>
            <a:ext cx="43370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3600" b="1">
                <a:latin typeface="Times New Roman" pitchFamily="18" charset="0"/>
                <a:ea typeface="黑体" pitchFamily="49" charset="-122"/>
              </a:rPr>
              <a:t>字眼不同 </a:t>
            </a:r>
            <a:r>
              <a:rPr lang="zh-CN" altLang="en-US" sz="36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意境</a:t>
            </a:r>
            <a:r>
              <a:rPr lang="zh-CN" altLang="en-US" sz="3600" b="1">
                <a:latin typeface="Times New Roman" pitchFamily="18" charset="0"/>
                <a:ea typeface="黑体" pitchFamily="49" charset="-122"/>
              </a:rPr>
              <a:t>不同</a:t>
            </a:r>
            <a:endParaRPr lang="zh-CN" altLang="zh-CN"/>
          </a:p>
        </p:txBody>
      </p:sp>
      <p:sp>
        <p:nvSpPr>
          <p:cNvPr id="31749" name="矩形 1049044"/>
          <p:cNvSpPr>
            <a:spLocks noChangeArrowheads="1"/>
          </p:cNvSpPr>
          <p:nvPr/>
        </p:nvSpPr>
        <p:spPr bwMode="auto">
          <a:xfrm>
            <a:off x="539750" y="1535113"/>
            <a:ext cx="3276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600" b="1">
                <a:ea typeface="楷体_GB2312"/>
                <a:cs typeface="楷体_GB2312"/>
              </a:rPr>
              <a:t>郭沫若改剧本</a:t>
            </a:r>
            <a:endParaRPr lang="zh-CN" altLang="zh-CN"/>
          </a:p>
        </p:txBody>
      </p:sp>
      <p:sp>
        <p:nvSpPr>
          <p:cNvPr id="31750" name="矩形 1049046"/>
          <p:cNvSpPr>
            <a:spLocks noChangeArrowheads="1"/>
          </p:cNvSpPr>
          <p:nvPr/>
        </p:nvSpPr>
        <p:spPr bwMode="auto">
          <a:xfrm>
            <a:off x="609600" y="727075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600" b="1">
                <a:solidFill>
                  <a:srgbClr val="A50021"/>
                </a:solidFill>
                <a:ea typeface="华文行楷"/>
                <a:cs typeface="华文行楷"/>
              </a:rPr>
              <a:t>实例：</a:t>
            </a:r>
            <a:endParaRPr lang="zh-CN" altLang="zh-CN"/>
          </a:p>
        </p:txBody>
      </p:sp>
      <p:sp>
        <p:nvSpPr>
          <p:cNvPr id="31751" name="矩形 1049048"/>
          <p:cNvSpPr>
            <a:spLocks noChangeArrowheads="1"/>
          </p:cNvSpPr>
          <p:nvPr/>
        </p:nvSpPr>
        <p:spPr bwMode="auto">
          <a:xfrm>
            <a:off x="4549775" y="727075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600" b="1">
                <a:solidFill>
                  <a:srgbClr val="A50021"/>
                </a:solidFill>
                <a:ea typeface="华文行楷"/>
                <a:cs typeface="华文行楷"/>
              </a:rPr>
              <a:t>道理：</a:t>
            </a:r>
            <a:endParaRPr lang="zh-CN" altLang="zh-CN"/>
          </a:p>
        </p:txBody>
      </p:sp>
      <p:sp>
        <p:nvSpPr>
          <p:cNvPr id="31752" name="矩形 1049050"/>
          <p:cNvSpPr>
            <a:spLocks noChangeArrowheads="1"/>
          </p:cNvSpPr>
          <p:nvPr/>
        </p:nvSpPr>
        <p:spPr bwMode="auto">
          <a:xfrm>
            <a:off x="4489450" y="1447800"/>
            <a:ext cx="4648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3600" b="1">
                <a:ea typeface="黑体" pitchFamily="49" charset="-122"/>
              </a:rPr>
              <a:t>句式不同 </a:t>
            </a:r>
            <a:r>
              <a:rPr lang="zh-CN" altLang="en-US" sz="3600" b="1">
                <a:solidFill>
                  <a:srgbClr val="A50021"/>
                </a:solidFill>
                <a:ea typeface="黑体" pitchFamily="49" charset="-122"/>
              </a:rPr>
              <a:t>情感</a:t>
            </a:r>
            <a:r>
              <a:rPr lang="zh-CN" altLang="en-US" sz="3600" b="1">
                <a:ea typeface="黑体" pitchFamily="49" charset="-122"/>
              </a:rPr>
              <a:t>不同</a:t>
            </a:r>
            <a:endParaRPr lang="zh-CN" altLang="zh-CN"/>
          </a:p>
        </p:txBody>
      </p:sp>
      <p:sp>
        <p:nvSpPr>
          <p:cNvPr id="31753" name="文本框 1"/>
          <p:cNvSpPr txBox="1">
            <a:spLocks noChangeArrowheads="1"/>
          </p:cNvSpPr>
          <p:nvPr/>
        </p:nvSpPr>
        <p:spPr bwMode="auto">
          <a:xfrm>
            <a:off x="609600" y="4749800"/>
            <a:ext cx="80946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latin typeface="黑体" pitchFamily="49" charset="-122"/>
                <a:ea typeface="黑体" pitchFamily="49" charset="-122"/>
                <a:sym typeface="+mn-ea"/>
              </a:rPr>
              <a:t>咬文嚼字，实际上就是调整思想和情感。</a:t>
            </a:r>
          </a:p>
        </p:txBody>
      </p:sp>
      <p:grpSp>
        <p:nvGrpSpPr>
          <p:cNvPr id="120" name="组合 119"/>
          <p:cNvGrpSpPr>
            <a:grpSpLocks/>
          </p:cNvGrpSpPr>
          <p:nvPr/>
        </p:nvGrpSpPr>
        <p:grpSpPr bwMode="auto">
          <a:xfrm>
            <a:off x="1997075" y="3810000"/>
            <a:ext cx="4610100" cy="76200"/>
            <a:chOff x="1536" y="2016"/>
            <a:chExt cx="2592" cy="48"/>
          </a:xfrm>
        </p:grpSpPr>
        <p:sp>
          <p:nvSpPr>
            <p:cNvPr id="31756" name="直接连接符 1049000"/>
            <p:cNvSpPr>
              <a:spLocks noChangeShapeType="1"/>
            </p:cNvSpPr>
            <p:nvPr/>
          </p:nvSpPr>
          <p:spPr bwMode="auto">
            <a:xfrm>
              <a:off x="1536" y="2016"/>
              <a:ext cx="259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7" name="直接连接符 1049002"/>
            <p:cNvSpPr>
              <a:spLocks noChangeShapeType="1"/>
            </p:cNvSpPr>
            <p:nvPr/>
          </p:nvSpPr>
          <p:spPr bwMode="auto">
            <a:xfrm>
              <a:off x="1536" y="2064"/>
              <a:ext cx="259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48997" name="任意多边形 1048996"/>
          <p:cNvSpPr>
            <a:spLocks/>
          </p:cNvSpPr>
          <p:nvPr/>
        </p:nvSpPr>
        <p:spPr bwMode="auto">
          <a:xfrm rot="5400000">
            <a:off x="3936207" y="3758406"/>
            <a:ext cx="793750" cy="1185863"/>
          </a:xfrm>
          <a:custGeom>
            <a:avLst/>
            <a:gdLst>
              <a:gd name="T0" fmla="*/ 16200 w 21600"/>
              <a:gd name="T1" fmla="*/ 0 h 21600"/>
              <a:gd name="T2" fmla="*/ 16200 w 21600"/>
              <a:gd name="T3" fmla="*/ 5400 h 21600"/>
              <a:gd name="T4" fmla="*/ 3375 w 21600"/>
              <a:gd name="T5" fmla="*/ 5400 h 21600"/>
              <a:gd name="T6" fmla="*/ 3375 w 21600"/>
              <a:gd name="T7" fmla="*/ 16200 h 21600"/>
              <a:gd name="T8" fmla="*/ 16200 w 21600"/>
              <a:gd name="T9" fmla="*/ 16200 h 21600"/>
              <a:gd name="T10" fmla="*/ 16200 w 21600"/>
              <a:gd name="T11" fmla="*/ 21600 h 21600"/>
              <a:gd name="T12" fmla="*/ 21600 w 21600"/>
              <a:gd name="T13" fmla="*/ 10800 h 21600"/>
              <a:gd name="T14" fmla="*/ 1350 w 21600"/>
              <a:gd name="T15" fmla="*/ 5400 h 21600"/>
              <a:gd name="T16" fmla="*/ 1350 w 21600"/>
              <a:gd name="T17" fmla="*/ 16200 h 21600"/>
              <a:gd name="T18" fmla="*/ 2700 w 21600"/>
              <a:gd name="T19" fmla="*/ 16200 h 21600"/>
              <a:gd name="T20" fmla="*/ 2700 w 21600"/>
              <a:gd name="T21" fmla="*/ 5400 h 21600"/>
              <a:gd name="T22" fmla="*/ 0 w 21600"/>
              <a:gd name="T23" fmla="*/ 5400 h 21600"/>
              <a:gd name="T24" fmla="*/ 0 w 21600"/>
              <a:gd name="T25" fmla="*/ 16200 h 21600"/>
              <a:gd name="T26" fmla="*/ 675 w 21600"/>
              <a:gd name="T27" fmla="*/ 16200 h 21600"/>
              <a:gd name="T28" fmla="*/ 675 w 21600"/>
              <a:gd name="T29" fmla="*/ 54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600"/>
              <a:gd name="T46" fmla="*/ 0 h 21600"/>
              <a:gd name="T47" fmla="*/ 21600 w 21600"/>
              <a:gd name="T48" fmla="*/ 216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</a:path>
            </a:pathLst>
          </a:custGeom>
          <a:solidFill>
            <a:srgbClr val="FFFFFF"/>
          </a:solidFill>
          <a:ln w="952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9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ChangeArrowheads="1"/>
          </p:cNvSpPr>
          <p:nvPr/>
        </p:nvSpPr>
        <p:spPr bwMode="auto">
          <a:xfrm>
            <a:off x="323850" y="1700213"/>
            <a:ext cx="3960813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3399"/>
                </a:solidFill>
                <a:latin typeface="宋体" charset="-122"/>
              </a:rPr>
              <a:t>“</a:t>
            </a:r>
            <a:r>
              <a:rPr lang="zh-CN" altLang="en-US" sz="3200" b="1">
                <a:solidFill>
                  <a:srgbClr val="003399"/>
                </a:solidFill>
                <a:latin typeface="宋体" charset="-122"/>
              </a:rPr>
              <a:t>咬文嚼字”示例</a:t>
            </a:r>
          </a:p>
        </p:txBody>
      </p:sp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39750" y="4221163"/>
            <a:ext cx="76327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endParaRPr lang="zh-CN" altLang="en-US" sz="2800" b="1">
              <a:solidFill>
                <a:schemeClr val="tx1"/>
              </a:solidFill>
              <a:latin typeface="楷体_GB2312"/>
              <a:ea typeface="楷体_GB2312"/>
              <a:cs typeface="楷体_GB2312"/>
              <a:sym typeface="Wingdings 2" pitchFamily="18" charset="2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楷体_GB2312"/>
                <a:sym typeface="Wingdings 2" pitchFamily="18" charset="2"/>
              </a:rPr>
              <a:t>例二：</a:t>
            </a:r>
            <a:r>
              <a:rPr lang="zh-CN" altLang="en-US" sz="28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  <a:cs typeface="楷体_GB2312"/>
                <a:sym typeface="Wingdings 2" pitchFamily="18" charset="2"/>
              </a:rPr>
              <a:t>忍</a:t>
            </a:r>
            <a:r>
              <a:rPr lang="zh-CN" altLang="en-US" sz="28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楷体_GB2312"/>
                <a:sym typeface="Wingdings 2" pitchFamily="18" charset="2"/>
              </a:rPr>
              <a:t>（</a:t>
            </a:r>
            <a:r>
              <a:rPr lang="zh-CN" altLang="en-US" sz="28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眼</a:t>
            </a:r>
            <a:r>
              <a:rPr lang="zh-CN" altLang="en-US" sz="28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）看朋辈成新鬼，怒向刀</a:t>
            </a:r>
            <a:r>
              <a:rPr lang="zh-CN" altLang="en-US" sz="28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丛</a:t>
            </a:r>
            <a:r>
              <a:rPr lang="zh-CN" altLang="en-US" sz="28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（</a:t>
            </a:r>
            <a:r>
              <a:rPr lang="zh-CN" altLang="en-US" sz="28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边</a:t>
            </a:r>
            <a:r>
              <a:rPr lang="zh-CN" altLang="en-US" sz="28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）觅小诗。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　　　　　　　　       </a:t>
            </a:r>
            <a:r>
              <a:rPr lang="zh-CN" altLang="en-US" sz="20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（鲁迅</a:t>
            </a:r>
            <a:r>
              <a:rPr lang="en-US" altLang="zh-CN" sz="20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《</a:t>
            </a:r>
            <a:r>
              <a:rPr lang="zh-CN" altLang="en-US" sz="20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惯于长夜过春时</a:t>
            </a:r>
            <a:r>
              <a:rPr lang="en-US" altLang="zh-CN" sz="20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》</a:t>
            </a:r>
            <a:r>
              <a:rPr lang="zh-CN" altLang="en-US" sz="20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  <a:sym typeface="Wingdings 2" pitchFamily="18" charset="2"/>
              </a:rPr>
              <a:t>）　</a:t>
            </a:r>
            <a:r>
              <a:rPr lang="zh-CN" altLang="en-US" sz="2000" b="1">
                <a:solidFill>
                  <a:schemeClr val="tx1"/>
                </a:solidFill>
                <a:latin typeface="楷体_GB2312"/>
                <a:sym typeface="Wingdings 2" pitchFamily="18" charset="2"/>
              </a:rPr>
              <a:t>　　　　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684213" y="644525"/>
            <a:ext cx="51006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990000"/>
                </a:solidFill>
                <a:latin typeface="Times New Roman" pitchFamily="18" charset="0"/>
                <a:ea typeface="黑体" pitchFamily="49" charset="-122"/>
              </a:rPr>
              <a:t>课外拓展</a:t>
            </a:r>
          </a:p>
        </p:txBody>
      </p:sp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539750" y="2565400"/>
            <a:ext cx="76327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例一：春风又</a:t>
            </a:r>
            <a:r>
              <a:rPr lang="zh-CN" altLang="en-US" sz="28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绿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</a:t>
            </a:r>
            <a:r>
              <a:rPr lang="zh-CN" altLang="en-US" sz="28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到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）江南岸</a:t>
            </a:r>
          </a:p>
          <a:p>
            <a:pPr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                       </a:t>
            </a:r>
            <a:r>
              <a:rPr lang="zh-CN" altLang="en-US" sz="2000" b="1">
                <a:latin typeface="黑体" pitchFamily="49" charset="-122"/>
                <a:ea typeface="黑体" pitchFamily="49" charset="-122"/>
              </a:rPr>
              <a:t>（王安石</a:t>
            </a:r>
            <a:r>
              <a:rPr lang="en-US" altLang="zh-CN" sz="2000" b="1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000" b="1">
                <a:latin typeface="黑体" pitchFamily="49" charset="-122"/>
                <a:ea typeface="黑体" pitchFamily="49" charset="-122"/>
              </a:rPr>
              <a:t>泊船瓜洲</a:t>
            </a:r>
            <a:r>
              <a:rPr lang="en-US" altLang="zh-CN" sz="2000" b="1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000" b="1">
                <a:latin typeface="黑体" pitchFamily="49" charset="-122"/>
                <a:ea typeface="黑体" pitchFamily="49" charset="-122"/>
              </a:rPr>
              <a:t>）</a:t>
            </a:r>
            <a:endParaRPr lang="en-US" altLang="zh-CN" sz="2000" b="1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9" name="矩形 1049098"/>
          <p:cNvSpPr>
            <a:spLocks noChangeArrowheads="1"/>
          </p:cNvSpPr>
          <p:nvPr/>
        </p:nvSpPr>
        <p:spPr bwMode="auto">
          <a:xfrm>
            <a:off x="582613" y="1689100"/>
            <a:ext cx="8153400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zh-CN" altLang="zh-CN" sz="3600" b="1">
                <a:latin typeface="宋体" charset="-122"/>
              </a:rPr>
              <a:t>    </a:t>
            </a:r>
            <a:r>
              <a:rPr lang="zh-CN" altLang="en-US" sz="3600" b="1">
                <a:latin typeface="宋体" charset="-122"/>
              </a:rPr>
              <a:t>无论你所要讲的是什么</a:t>
            </a:r>
            <a:r>
              <a:rPr lang="zh-CN" altLang="zh-CN" sz="3600" b="1">
                <a:latin typeface="宋体" charset="-122"/>
              </a:rPr>
              <a:t>,</a:t>
            </a:r>
            <a:r>
              <a:rPr lang="zh-CN" altLang="en-US" sz="3600" b="1">
                <a:solidFill>
                  <a:srgbClr val="FF3300"/>
                </a:solidFill>
                <a:latin typeface="宋体" charset="-122"/>
              </a:rPr>
              <a:t>真正能够表现它的句子只有一个</a:t>
            </a:r>
            <a:r>
              <a:rPr lang="zh-CN" altLang="zh-CN" sz="3600" b="1">
                <a:solidFill>
                  <a:srgbClr val="FF3300"/>
                </a:solidFill>
                <a:latin typeface="宋体" charset="-122"/>
              </a:rPr>
              <a:t>,</a:t>
            </a:r>
            <a:r>
              <a:rPr lang="zh-CN" altLang="en-US" sz="3600" b="1">
                <a:solidFill>
                  <a:srgbClr val="FF3300"/>
                </a:solidFill>
                <a:latin typeface="宋体" charset="-122"/>
              </a:rPr>
              <a:t>真正适用的动词和形容词也只有一个</a:t>
            </a:r>
            <a:r>
              <a:rPr lang="zh-CN" altLang="zh-CN" sz="3600" b="1">
                <a:latin typeface="宋体" charset="-122"/>
              </a:rPr>
              <a:t>,</a:t>
            </a:r>
            <a:r>
              <a:rPr lang="zh-CN" altLang="en-US" sz="3600" b="1">
                <a:latin typeface="宋体" charset="-122"/>
              </a:rPr>
              <a:t>就是那最准确的一句、最准确的一个动词和形容词。其他类似的却很多。而</a:t>
            </a:r>
            <a:r>
              <a:rPr lang="zh-CN" altLang="en-US" sz="3600" b="1">
                <a:solidFill>
                  <a:srgbClr val="FF3300"/>
                </a:solidFill>
                <a:latin typeface="宋体" charset="-122"/>
              </a:rPr>
              <a:t>你必须把这唯一的句子、唯一的动词、唯一的形容词找出来。 </a:t>
            </a:r>
            <a:endParaRPr lang="zh-CN" altLang="zh-CN"/>
          </a:p>
          <a:p>
            <a:pPr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zh-CN" altLang="en-US" sz="2800">
                <a:solidFill>
                  <a:srgbClr val="19B50D"/>
                </a:solidFill>
              </a:rPr>
              <a:t>                                     </a:t>
            </a:r>
            <a:r>
              <a:rPr lang="zh-CN" altLang="zh-CN" sz="2800" b="1">
                <a:solidFill>
                  <a:srgbClr val="009999"/>
                </a:solidFill>
              </a:rPr>
              <a:t>——</a:t>
            </a:r>
            <a:r>
              <a:rPr lang="zh-CN" altLang="en-US" sz="2800" b="1">
                <a:solidFill>
                  <a:srgbClr val="009999"/>
                </a:solidFill>
              </a:rPr>
              <a:t>福楼拜对莫泊桑如是说</a:t>
            </a:r>
            <a:endParaRPr lang="zh-CN" altLang="zh-CN"/>
          </a:p>
          <a:p>
            <a:pPr indent="-342900">
              <a:spcBef>
                <a:spcPct val="50000"/>
              </a:spcBef>
            </a:pPr>
            <a:endParaRPr lang="zh-CN" altLang="en-US">
              <a:solidFill>
                <a:srgbClr val="99FF99"/>
              </a:solidFill>
            </a:endParaRPr>
          </a:p>
        </p:txBody>
      </p:sp>
      <p:pic>
        <p:nvPicPr>
          <p:cNvPr id="33794" name="图片 2097171" descr="17guohua26"/>
          <p:cNvPicPr>
            <a:picLocks noChangeAspect="1"/>
          </p:cNvPicPr>
          <p:nvPr/>
        </p:nvPicPr>
        <p:blipFill>
          <a:blip r:embed="rId2"/>
          <a:srcRect b="22813"/>
          <a:stretch>
            <a:fillRect/>
          </a:stretch>
        </p:blipFill>
        <p:spPr bwMode="auto">
          <a:xfrm>
            <a:off x="4064000" y="0"/>
            <a:ext cx="5080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4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6881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</p:txBody>
      </p:sp>
      <p:pic>
        <p:nvPicPr>
          <p:cNvPr id="16386" name="Picture 9" descr="lin8"/>
          <p:cNvPicPr>
            <a:picLocks noChangeAspect="1" noChangeArrowheads="1"/>
          </p:cNvPicPr>
          <p:nvPr/>
        </p:nvPicPr>
        <p:blipFill>
          <a:blip r:embed="rId2">
            <a:lum bright="76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古车马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3789363"/>
            <a:ext cx="3924300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124075" y="1052513"/>
            <a:ext cx="489585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8800" b="1">
                <a:solidFill>
                  <a:srgbClr val="990000"/>
                </a:solidFill>
              </a:rPr>
              <a:t>咬文嚼字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867400" y="3213100"/>
            <a:ext cx="21605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3300"/>
                </a:solidFill>
                <a:ea typeface="楷体_GB2312"/>
                <a:cs typeface="楷体_GB2312"/>
              </a:rPr>
              <a:t>朱光潜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881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 sz="800">
              <a:solidFill>
                <a:schemeClr val="tx1"/>
              </a:solidFill>
            </a:endParaRPr>
          </a:p>
        </p:txBody>
      </p:sp>
      <p:pic>
        <p:nvPicPr>
          <p:cNvPr id="34818" name="Picture 3" descr="lin8"/>
          <p:cNvPicPr>
            <a:picLocks noChangeAspect="1" noChangeArrowheads="1"/>
          </p:cNvPicPr>
          <p:nvPr/>
        </p:nvPicPr>
        <p:blipFill>
          <a:blip r:embed="rId2">
            <a:lum bright="76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4" descr="古车马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508500"/>
            <a:ext cx="252095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419475" y="2852738"/>
            <a:ext cx="360045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8800" b="1">
                <a:solidFill>
                  <a:srgbClr val="990000"/>
                </a:solidFill>
              </a:rPr>
              <a:t>再  见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779838" y="1557338"/>
            <a:ext cx="2663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3300"/>
                </a:solidFill>
                <a:ea typeface="楷体_GB2312"/>
                <a:cs typeface="楷体_GB2312"/>
              </a:rPr>
              <a:t>谢谢大家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3"/>
          <p:cNvSpPr txBox="1">
            <a:spLocks noChangeArrowheads="1"/>
          </p:cNvSpPr>
          <p:nvPr/>
        </p:nvSpPr>
        <p:spPr bwMode="auto">
          <a:xfrm>
            <a:off x="2627313" y="1916113"/>
            <a:ext cx="4751387" cy="261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20000"/>
              </a:spcBef>
            </a:pPr>
            <a:r>
              <a:rPr kumimoji="1" lang="en-US" altLang="zh-CN" sz="32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      </a:t>
            </a: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朱光潜（</a:t>
            </a:r>
            <a:r>
              <a:rPr kumimoji="1" lang="en-US" altLang="zh-CN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1897—1986</a:t>
            </a: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），笔名孟石，孟实，现代美学家、文艺理论家，安徽桐城人。曾任北京大学教授、中国美学学会会长、中国外国</a:t>
            </a:r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051050" y="692150"/>
            <a:ext cx="373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990000"/>
                </a:solidFill>
                <a:latin typeface="Times New Roman" pitchFamily="18" charset="0"/>
                <a:ea typeface="黑体" pitchFamily="49" charset="-122"/>
              </a:rPr>
              <a:t>了解作者</a:t>
            </a:r>
          </a:p>
        </p:txBody>
      </p:sp>
      <p:pic>
        <p:nvPicPr>
          <p:cNvPr id="17411" name="Picture 8" descr="image0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916113"/>
            <a:ext cx="1895475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539750" y="4508500"/>
            <a:ext cx="6911975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2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文学学会常务理事、中国社会科学院学部委员、香港大学名誉教授等职。代表作有：</a:t>
            </a:r>
            <a:r>
              <a:rPr kumimoji="1" lang="en-US" altLang="zh-CN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《</a:t>
            </a: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文艺心理学</a:t>
            </a:r>
            <a:r>
              <a:rPr kumimoji="1" lang="en-US" altLang="zh-CN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》《</a:t>
            </a: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诗论</a:t>
            </a:r>
            <a:r>
              <a:rPr kumimoji="1" lang="en-US" altLang="zh-CN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》《</a:t>
            </a: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谈文学</a:t>
            </a:r>
            <a:r>
              <a:rPr kumimoji="1" lang="en-US" altLang="zh-CN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》《</a:t>
            </a: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西方美学史</a:t>
            </a:r>
            <a:r>
              <a:rPr kumimoji="1" lang="en-US" altLang="zh-CN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》</a:t>
            </a:r>
            <a:r>
              <a:rPr kumimoji="1" lang="zh-CN" altLang="en-US" sz="2800" b="1">
                <a:solidFill>
                  <a:schemeClr val="tx1"/>
                </a:solidFill>
                <a:latin typeface="Times New Roman" pitchFamily="18" charset="0"/>
                <a:ea typeface="楷体_GB2312"/>
                <a:cs typeface="楷体_GB2312"/>
              </a:rPr>
              <a:t>等。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773238"/>
            <a:ext cx="6713537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149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941888"/>
            <a:ext cx="6446837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文本框 1"/>
          <p:cNvSpPr txBox="1">
            <a:spLocks noChangeArrowheads="1"/>
          </p:cNvSpPr>
          <p:nvPr/>
        </p:nvSpPr>
        <p:spPr bwMode="auto">
          <a:xfrm>
            <a:off x="827088" y="563563"/>
            <a:ext cx="5256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疏通字词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1" name="矩形 1048880"/>
          <p:cNvSpPr>
            <a:spLocks noChangeArrowheads="1"/>
          </p:cNvSpPr>
          <p:nvPr/>
        </p:nvSpPr>
        <p:spPr bwMode="auto">
          <a:xfrm>
            <a:off x="438150" y="373063"/>
            <a:ext cx="6786563" cy="355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zh-CN" sz="2800" b="1">
                <a:latin typeface="宋体" charset="-122"/>
              </a:rPr>
              <a:t>字典中，“</a:t>
            </a:r>
            <a:r>
              <a:rPr lang="zh-CN" altLang="en-US" sz="3200" b="1">
                <a:solidFill>
                  <a:srgbClr val="FF3300"/>
                </a:solidFill>
                <a:latin typeface="宋体" charset="-122"/>
              </a:rPr>
              <a:t>咬文嚼字</a:t>
            </a:r>
            <a:r>
              <a:rPr lang="zh-CN" altLang="en-US" sz="2800" b="1">
                <a:latin typeface="宋体" charset="-122"/>
              </a:rPr>
              <a:t>”有以下几个意思：</a:t>
            </a:r>
          </a:p>
          <a:p>
            <a:pPr indent="-342900">
              <a:spcBef>
                <a:spcPct val="50000"/>
              </a:spcBef>
            </a:pPr>
            <a:r>
              <a:rPr lang="zh-CN" altLang="zh-CN" sz="2800" b="1">
                <a:latin typeface="宋体" charset="-122"/>
              </a:rPr>
              <a:t>A.</a:t>
            </a:r>
            <a:r>
              <a:rPr lang="zh-CN" altLang="en-US" sz="2800" b="1">
                <a:latin typeface="宋体" charset="-122"/>
              </a:rPr>
              <a:t>过分地斟酌字句</a:t>
            </a:r>
          </a:p>
          <a:p>
            <a:pPr indent="-342900">
              <a:spcBef>
                <a:spcPct val="50000"/>
              </a:spcBef>
            </a:pPr>
            <a:r>
              <a:rPr lang="zh-CN" altLang="zh-CN" sz="2800" b="1">
                <a:latin typeface="宋体" charset="-122"/>
              </a:rPr>
              <a:t> (</a:t>
            </a:r>
            <a:r>
              <a:rPr lang="zh-CN" altLang="en-US" sz="2800" b="1">
                <a:latin typeface="宋体" charset="-122"/>
              </a:rPr>
              <a:t>多指死抠字眼而不领会精神实质</a:t>
            </a:r>
            <a:r>
              <a:rPr lang="zh-CN" altLang="zh-CN" sz="2800" b="1">
                <a:latin typeface="宋体" charset="-122"/>
              </a:rPr>
              <a:t>) </a:t>
            </a:r>
            <a:r>
              <a:rPr lang="zh-CN" altLang="en-US" sz="2800" b="1">
                <a:latin typeface="宋体" charset="-122"/>
              </a:rPr>
              <a:t>。</a:t>
            </a:r>
            <a:endParaRPr lang="zh-CN" altLang="zh-CN" b="1">
              <a:latin typeface="宋体" charset="-122"/>
            </a:endParaRPr>
          </a:p>
          <a:p>
            <a:pPr indent="-342900">
              <a:spcBef>
                <a:spcPct val="50000"/>
              </a:spcBef>
            </a:pPr>
            <a:r>
              <a:rPr lang="zh-CN" altLang="zh-CN" sz="2800" b="1">
                <a:latin typeface="宋体" charset="-122"/>
              </a:rPr>
              <a:t>B.</a:t>
            </a:r>
            <a:r>
              <a:rPr lang="zh-CN" altLang="en-US" sz="2800" b="1">
                <a:latin typeface="宋体" charset="-122"/>
              </a:rPr>
              <a:t>形容卖弄才学。</a:t>
            </a:r>
            <a:endParaRPr lang="zh-CN" altLang="zh-CN" b="1">
              <a:latin typeface="宋体" charset="-122"/>
            </a:endParaRPr>
          </a:p>
          <a:p>
            <a:pPr indent="-342900">
              <a:spcBef>
                <a:spcPct val="50000"/>
              </a:spcBef>
            </a:pPr>
            <a:r>
              <a:rPr lang="zh-CN" altLang="zh-CN" sz="2800" b="1">
                <a:latin typeface="宋体" charset="-122"/>
              </a:rPr>
              <a:t>C.</a:t>
            </a:r>
            <a:r>
              <a:rPr lang="zh-CN" altLang="en-US" sz="2800" b="1">
                <a:latin typeface="宋体" charset="-122"/>
              </a:rPr>
              <a:t>形容强词夺理或狡辩。</a:t>
            </a:r>
            <a:endParaRPr lang="zh-CN" altLang="zh-CN" sz="2800" b="1">
              <a:latin typeface="宋体" charset="-122"/>
            </a:endParaRPr>
          </a:p>
          <a:p>
            <a:pPr indent="-342900">
              <a:spcBef>
                <a:spcPct val="50000"/>
              </a:spcBef>
            </a:pPr>
            <a:endParaRPr lang="zh-CN" altLang="zh-CN">
              <a:latin typeface="宋体" charset="-122"/>
            </a:endParaRPr>
          </a:p>
        </p:txBody>
      </p:sp>
      <p:pic>
        <p:nvPicPr>
          <p:cNvPr id="19458" name="图片 2097169" descr="3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1613" y="5195888"/>
            <a:ext cx="18875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矩形 1048898"/>
          <p:cNvSpPr>
            <a:spLocks noChangeArrowheads="1"/>
          </p:cNvSpPr>
          <p:nvPr/>
        </p:nvSpPr>
        <p:spPr bwMode="auto">
          <a:xfrm>
            <a:off x="4783138" y="5530850"/>
            <a:ext cx="3897312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A50021"/>
                </a:solidFill>
                <a:ea typeface="黑体" pitchFamily="49" charset="-122"/>
              </a:rPr>
              <a:t>咬文嚼字的含义</a:t>
            </a:r>
            <a:endParaRPr lang="zh-CN" altLang="zh-CN"/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816225" y="3800475"/>
            <a:ext cx="57118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标题中的“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咬文嚼字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”是什么意思？</a:t>
            </a:r>
            <a:endParaRPr lang="en-US" altLang="zh-CN" sz="3200"/>
          </a:p>
        </p:txBody>
      </p:sp>
      <p:pic>
        <p:nvPicPr>
          <p:cNvPr id="19461" name="图片 2097173" descr="MCj03553990000[1]"/>
          <p:cNvPicPr>
            <a:picLocks noChangeAspect="1"/>
          </p:cNvPicPr>
          <p:nvPr/>
        </p:nvPicPr>
        <p:blipFill>
          <a:blip r:embed="rId3">
            <a:grayscl/>
          </a:blip>
          <a:srcRect b="3"/>
          <a:stretch>
            <a:fillRect/>
          </a:stretch>
        </p:blipFill>
        <p:spPr bwMode="auto">
          <a:xfrm>
            <a:off x="23813" y="4622800"/>
            <a:ext cx="1914525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81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矩形 1048890"/>
          <p:cNvSpPr/>
          <p:nvPr/>
        </p:nvSpPr>
        <p:spPr>
          <a:xfrm>
            <a:off x="811213" y="1422400"/>
            <a:ext cx="7858125" cy="641350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  <a:defRPr/>
            </a:pP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标题中的“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咬文嚼字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”是什么意思？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　　　　　　　　　　　　　　　　　　　　　　　　　　　　　　　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　　　　　　　</a:t>
            </a: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8893" name="矩形 1048892"/>
          <p:cNvSpPr/>
          <p:nvPr/>
        </p:nvSpPr>
        <p:spPr>
          <a:xfrm>
            <a:off x="411163" y="2632075"/>
            <a:ext cx="8489950" cy="2559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  <a:defRPr/>
            </a:pPr>
            <a:r>
              <a:rPr lang="zh-CN" altLang="zh-CN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但在文学，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无论阅读或写作，我们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必须有一字不肯放松的谨严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。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 </a:t>
            </a:r>
          </a:p>
          <a:p>
            <a:pPr indent="-342900">
              <a:spcBef>
                <a:spcPct val="50000"/>
              </a:spcBef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      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咬文嚼字，在表面上像只是斟酌文字的分量，在实际上就是调整思想和情感。</a:t>
            </a:r>
            <a:r>
              <a:rPr lang="zh-CN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 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ea"/>
              </a:rPr>
              <a:t>       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0483" name="图片 2097171" descr="17guohua26"/>
          <p:cNvPicPr>
            <a:picLocks noChangeAspect="1"/>
          </p:cNvPicPr>
          <p:nvPr/>
        </p:nvPicPr>
        <p:blipFill>
          <a:blip r:embed="rId2"/>
          <a:srcRect b="22813"/>
          <a:stretch>
            <a:fillRect/>
          </a:stretch>
        </p:blipFill>
        <p:spPr bwMode="auto">
          <a:xfrm>
            <a:off x="4872038" y="0"/>
            <a:ext cx="42719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048910"/>
          <p:cNvSpPr>
            <a:spLocks noGrp="1"/>
          </p:cNvSpPr>
          <p:nvPr>
            <p:ph type="title" idx="4294967295"/>
          </p:nvPr>
        </p:nvSpPr>
        <p:spPr>
          <a:xfrm>
            <a:off x="304800" y="1371600"/>
            <a:ext cx="8534400" cy="4114800"/>
          </a:xfrm>
          <a:solidFill>
            <a:srgbClr val="BBE0E3">
              <a:alpha val="25882"/>
            </a:srgbClr>
          </a:solidFill>
        </p:spPr>
        <p:txBody>
          <a:bodyPr/>
          <a:lstStyle/>
          <a:p>
            <a:pPr marL="838200" algn="l" eaLnBrk="1" hangingPunct="1"/>
            <a:r>
              <a:rPr lang="en-US" altLang="en-US" sz="5400" b="1" smtClean="0">
                <a:ea typeface="幼圆"/>
                <a:cs typeface="幼圆"/>
              </a:rPr>
              <a:t>     </a:t>
            </a:r>
            <a:r>
              <a:rPr lang="zh-CN" altLang="en-US" sz="4800" b="1" smtClean="0">
                <a:latin typeface="幼圆"/>
                <a:ea typeface="幼圆"/>
                <a:cs typeface="幼圆"/>
              </a:rPr>
              <a:t>为了说明咬文嚼字这个问题</a:t>
            </a:r>
            <a:r>
              <a:rPr lang="en-US" altLang="en-US" sz="4800" b="1" smtClean="0">
                <a:latin typeface="幼圆"/>
                <a:ea typeface="幼圆"/>
                <a:cs typeface="幼圆"/>
              </a:rPr>
              <a:t>,</a:t>
            </a:r>
            <a:r>
              <a:rPr lang="zh-CN" altLang="en-US" sz="4800" b="1" smtClean="0">
                <a:latin typeface="幼圆"/>
                <a:ea typeface="幼圆"/>
                <a:cs typeface="幼圆"/>
              </a:rPr>
              <a:t>文章用了哪些例子</a:t>
            </a:r>
            <a:r>
              <a:rPr lang="en-US" altLang="en-US" sz="4800" b="1" smtClean="0">
                <a:latin typeface="幼圆"/>
                <a:ea typeface="幼圆"/>
                <a:cs typeface="幼圆"/>
              </a:rPr>
              <a:t>?</a:t>
            </a:r>
            <a:endParaRPr lang="zh-CN" altLang="zh-CN" smtClean="0"/>
          </a:p>
        </p:txBody>
      </p:sp>
      <p:pic>
        <p:nvPicPr>
          <p:cNvPr id="21506" name="图片 2097171" descr="17guohua26"/>
          <p:cNvPicPr>
            <a:picLocks noChangeAspect="1"/>
          </p:cNvPicPr>
          <p:nvPr/>
        </p:nvPicPr>
        <p:blipFill>
          <a:blip r:embed="rId2"/>
          <a:srcRect b="22813"/>
          <a:stretch>
            <a:fillRect/>
          </a:stretch>
        </p:blipFill>
        <p:spPr bwMode="auto">
          <a:xfrm>
            <a:off x="4872038" y="0"/>
            <a:ext cx="42719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图片 2097173" descr="MCj03553990000[1]"/>
          <p:cNvPicPr>
            <a:picLocks noChangeAspect="1"/>
          </p:cNvPicPr>
          <p:nvPr/>
        </p:nvPicPr>
        <p:blipFill>
          <a:blip r:embed="rId3">
            <a:grayscl/>
          </a:blip>
          <a:srcRect b="3"/>
          <a:stretch>
            <a:fillRect/>
          </a:stretch>
        </p:blipFill>
        <p:spPr bwMode="auto">
          <a:xfrm>
            <a:off x="82550" y="214313"/>
            <a:ext cx="1914525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矩形 1048912"/>
          <p:cNvSpPr>
            <a:spLocks noChangeArrowheads="1"/>
          </p:cNvSpPr>
          <p:nvPr/>
        </p:nvSpPr>
        <p:spPr bwMode="auto">
          <a:xfrm>
            <a:off x="1717675" y="860425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郭沫若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改剧本</a:t>
            </a:r>
            <a:endParaRPr lang="zh-CN" altLang="zh-CN"/>
          </a:p>
        </p:txBody>
      </p:sp>
      <p:sp>
        <p:nvSpPr>
          <p:cNvPr id="22530" name="矩形 1048914"/>
          <p:cNvSpPr>
            <a:spLocks noChangeArrowheads="1"/>
          </p:cNvSpPr>
          <p:nvPr/>
        </p:nvSpPr>
        <p:spPr bwMode="auto">
          <a:xfrm>
            <a:off x="1936750" y="2117725"/>
            <a:ext cx="57245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王若虚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</a:t>
            </a:r>
            <a:r>
              <a:rPr lang="en-US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《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史记</a:t>
            </a:r>
            <a:r>
              <a:rPr lang="en-US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》</a:t>
            </a:r>
            <a:endParaRPr lang="zh-CN" altLang="zh-CN"/>
          </a:p>
        </p:txBody>
      </p:sp>
      <p:sp>
        <p:nvSpPr>
          <p:cNvPr id="22531" name="矩形 1048916"/>
          <p:cNvSpPr>
            <a:spLocks noChangeArrowheads="1"/>
          </p:cNvSpPr>
          <p:nvPr/>
        </p:nvSpPr>
        <p:spPr bwMode="auto">
          <a:xfrm>
            <a:off x="2228850" y="3241675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韩愈贾岛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改诗</a:t>
            </a:r>
            <a:endParaRPr lang="zh-CN" altLang="zh-CN"/>
          </a:p>
        </p:txBody>
      </p:sp>
      <p:sp>
        <p:nvSpPr>
          <p:cNvPr id="22532" name="矩形 1048918"/>
          <p:cNvSpPr>
            <a:spLocks noChangeArrowheads="1"/>
          </p:cNvSpPr>
          <p:nvPr/>
        </p:nvSpPr>
        <p:spPr bwMode="auto">
          <a:xfrm>
            <a:off x="338138" y="50800"/>
            <a:ext cx="563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4400" b="1">
                <a:solidFill>
                  <a:srgbClr val="A50021"/>
                </a:solidFill>
                <a:ea typeface="华文行楷"/>
                <a:cs typeface="华文行楷"/>
              </a:rPr>
              <a:t>实例：</a:t>
            </a:r>
            <a:endParaRPr lang="zh-CN" altLang="zh-CN"/>
          </a:p>
        </p:txBody>
      </p:sp>
      <p:pic>
        <p:nvPicPr>
          <p:cNvPr id="22533" name="图片 2097175" descr="MCj02872890000[1]"/>
          <p:cNvPicPr>
            <a:picLocks noChangeAspect="1"/>
          </p:cNvPicPr>
          <p:nvPr/>
        </p:nvPicPr>
        <p:blipFill>
          <a:blip r:embed="rId2">
            <a:grayscl/>
            <a:biLevel thresh="50000"/>
          </a:blip>
          <a:srcRect b="3"/>
          <a:stretch>
            <a:fillRect/>
          </a:stretch>
        </p:blipFill>
        <p:spPr bwMode="auto">
          <a:xfrm>
            <a:off x="338138" y="2819400"/>
            <a:ext cx="11779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流程图: 多文档 1048920"/>
          <p:cNvSpPr>
            <a:spLocks noChangeArrowheads="1"/>
          </p:cNvSpPr>
          <p:nvPr/>
        </p:nvSpPr>
        <p:spPr bwMode="auto">
          <a:xfrm>
            <a:off x="1622425" y="563563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5" name="流程图: 多文档 1048922"/>
          <p:cNvSpPr>
            <a:spLocks noChangeArrowheads="1"/>
          </p:cNvSpPr>
          <p:nvPr/>
        </p:nvSpPr>
        <p:spPr bwMode="auto">
          <a:xfrm>
            <a:off x="1717675" y="1739900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6" name="流程图: 多文档 1048924"/>
          <p:cNvSpPr>
            <a:spLocks noChangeArrowheads="1"/>
          </p:cNvSpPr>
          <p:nvPr/>
        </p:nvSpPr>
        <p:spPr bwMode="auto">
          <a:xfrm>
            <a:off x="1898650" y="2943225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7" name="流程图: 多文档 1048926"/>
          <p:cNvSpPr>
            <a:spLocks noChangeArrowheads="1"/>
          </p:cNvSpPr>
          <p:nvPr/>
        </p:nvSpPr>
        <p:spPr bwMode="auto">
          <a:xfrm>
            <a:off x="1717675" y="4146550"/>
            <a:ext cx="5438775" cy="12700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8" name="流程图: 多文档 1048928"/>
          <p:cNvSpPr>
            <a:spLocks noChangeArrowheads="1"/>
          </p:cNvSpPr>
          <p:nvPr/>
        </p:nvSpPr>
        <p:spPr bwMode="auto">
          <a:xfrm>
            <a:off x="1622425" y="5492750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9" name="矩形 1048930"/>
          <p:cNvSpPr>
            <a:spLocks noChangeArrowheads="1"/>
          </p:cNvSpPr>
          <p:nvPr/>
        </p:nvSpPr>
        <p:spPr bwMode="auto">
          <a:xfrm>
            <a:off x="1825625" y="4486275"/>
            <a:ext cx="5946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  <a:sym typeface="Arial" charset="0"/>
              </a:rPr>
              <a:t>苏东坡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  <a:sym typeface="Arial" charset="0"/>
              </a:rPr>
              <a:t>写诗</a:t>
            </a:r>
            <a:endParaRPr lang="en-US" altLang="zh-CN" sz="4000" b="1">
              <a:solidFill>
                <a:srgbClr val="A50021"/>
              </a:solidFill>
              <a:latin typeface="Times New Roman" pitchFamily="18" charset="0"/>
              <a:ea typeface="黑体" pitchFamily="49" charset="-122"/>
              <a:sym typeface="Arial" charset="0"/>
            </a:endParaRPr>
          </a:p>
        </p:txBody>
      </p:sp>
      <p:sp>
        <p:nvSpPr>
          <p:cNvPr id="22540" name="矩形 1048932"/>
          <p:cNvSpPr>
            <a:spLocks noChangeArrowheads="1"/>
          </p:cNvSpPr>
          <p:nvPr/>
        </p:nvSpPr>
        <p:spPr bwMode="auto">
          <a:xfrm>
            <a:off x="1825625" y="5789613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套板反应</a:t>
            </a:r>
            <a:endParaRPr lang="zh-CN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图片 2097171" descr="17guohua26"/>
          <p:cNvPicPr>
            <a:picLocks noChangeAspect="1"/>
          </p:cNvPicPr>
          <p:nvPr/>
        </p:nvPicPr>
        <p:blipFill>
          <a:blip r:embed="rId2"/>
          <a:srcRect b="22813"/>
          <a:stretch>
            <a:fillRect/>
          </a:stretch>
        </p:blipFill>
        <p:spPr bwMode="auto">
          <a:xfrm>
            <a:off x="5838825" y="-7938"/>
            <a:ext cx="3305175" cy="1028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矩形 1048912"/>
          <p:cNvSpPr>
            <a:spLocks noChangeArrowheads="1"/>
          </p:cNvSpPr>
          <p:nvPr/>
        </p:nvSpPr>
        <p:spPr bwMode="auto">
          <a:xfrm>
            <a:off x="1924050" y="1020763"/>
            <a:ext cx="4052888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郭沫若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改剧本</a:t>
            </a:r>
            <a:endParaRPr lang="zh-CN" altLang="zh-CN"/>
          </a:p>
        </p:txBody>
      </p:sp>
      <p:sp>
        <p:nvSpPr>
          <p:cNvPr id="23555" name="矩形 1048914"/>
          <p:cNvSpPr>
            <a:spLocks noChangeArrowheads="1"/>
          </p:cNvSpPr>
          <p:nvPr/>
        </p:nvSpPr>
        <p:spPr bwMode="auto">
          <a:xfrm>
            <a:off x="1954213" y="2200275"/>
            <a:ext cx="57245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王若虚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</a:t>
            </a:r>
            <a:r>
              <a:rPr lang="en-US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《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史记</a:t>
            </a:r>
            <a:r>
              <a:rPr lang="en-US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》</a:t>
            </a:r>
            <a:endParaRPr lang="zh-CN" altLang="zh-CN"/>
          </a:p>
        </p:txBody>
      </p:sp>
      <p:sp>
        <p:nvSpPr>
          <p:cNvPr id="23556" name="矩形 1048916"/>
          <p:cNvSpPr>
            <a:spLocks noChangeArrowheads="1"/>
          </p:cNvSpPr>
          <p:nvPr/>
        </p:nvSpPr>
        <p:spPr bwMode="auto">
          <a:xfrm>
            <a:off x="1954213" y="3495675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>
              <a:spcBef>
                <a:spcPct val="50000"/>
              </a:spcBef>
            </a:pPr>
            <a:r>
              <a:rPr lang="zh-CN" altLang="en-US" sz="4000" b="1">
                <a:solidFill>
                  <a:srgbClr val="006600"/>
                </a:solidFill>
                <a:latin typeface="Times New Roman" pitchFamily="18" charset="0"/>
                <a:ea typeface="黑体" pitchFamily="49" charset="-122"/>
              </a:rPr>
              <a:t>韩愈贾岛</a:t>
            </a:r>
            <a:r>
              <a:rPr lang="zh-CN" altLang="en-US" sz="4000" b="1">
                <a:solidFill>
                  <a:srgbClr val="A50021"/>
                </a:solidFill>
                <a:latin typeface="Times New Roman" pitchFamily="18" charset="0"/>
                <a:ea typeface="黑体" pitchFamily="49" charset="-122"/>
              </a:rPr>
              <a:t>改诗</a:t>
            </a:r>
            <a:endParaRPr lang="zh-CN" altLang="zh-CN"/>
          </a:p>
        </p:txBody>
      </p:sp>
      <p:sp>
        <p:nvSpPr>
          <p:cNvPr id="23557" name="矩形 1048918"/>
          <p:cNvSpPr>
            <a:spLocks noChangeArrowheads="1"/>
          </p:cNvSpPr>
          <p:nvPr/>
        </p:nvSpPr>
        <p:spPr bwMode="auto">
          <a:xfrm>
            <a:off x="338138" y="50800"/>
            <a:ext cx="563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/>
            <a:r>
              <a:rPr lang="zh-CN" altLang="en-US" sz="4400" b="1">
                <a:solidFill>
                  <a:srgbClr val="A50021"/>
                </a:solidFill>
                <a:ea typeface="华文行楷"/>
                <a:cs typeface="华文行楷"/>
              </a:rPr>
              <a:t>实例：</a:t>
            </a:r>
            <a:endParaRPr lang="zh-CN" altLang="zh-CN"/>
          </a:p>
        </p:txBody>
      </p:sp>
      <p:pic>
        <p:nvPicPr>
          <p:cNvPr id="23558" name="图片 2097175" descr="MCj02872890000[1]"/>
          <p:cNvPicPr>
            <a:picLocks noChangeAspect="1"/>
          </p:cNvPicPr>
          <p:nvPr/>
        </p:nvPicPr>
        <p:blipFill>
          <a:blip r:embed="rId3">
            <a:grayscl/>
            <a:biLevel thresh="50000"/>
          </a:blip>
          <a:srcRect b="3"/>
          <a:stretch>
            <a:fillRect/>
          </a:stretch>
        </p:blipFill>
        <p:spPr bwMode="auto">
          <a:xfrm>
            <a:off x="454025" y="1511300"/>
            <a:ext cx="1177925" cy="31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流程图: 多文档 10489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717675" y="722313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60" name="流程图: 多文档 104892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17675" y="1895475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61" name="流程图: 多文档 104892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17675" y="3105150"/>
            <a:ext cx="5257800" cy="1295400"/>
          </a:xfrm>
          <a:prstGeom prst="flowChartMultidocumen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417638" y="4613275"/>
            <a:ext cx="6308725" cy="131127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000" b="1" dirty="0">
                <a:latin typeface="Arial" panose="020B0604020202020204" pitchFamily="34" charset="0"/>
                <a:ea typeface="幼圆" panose="02010509060101010101" pitchFamily="49" charset="-122"/>
                <a:sym typeface="+mn-ea"/>
              </a:rPr>
              <a:t>小组讨论：交流预习解疑惑</a:t>
            </a:r>
            <a:br>
              <a:rPr lang="zh-CN" altLang="en-US" sz="4000" b="1" dirty="0">
                <a:latin typeface="Arial" panose="020B0604020202020204" pitchFamily="34" charset="0"/>
                <a:ea typeface="幼圆" panose="02010509060101010101" pitchFamily="49" charset="-122"/>
                <a:sym typeface="+mn-ea"/>
              </a:rPr>
            </a:br>
            <a:r>
              <a:rPr lang="zh-CN" altLang="en-US" sz="4000" b="1" dirty="0">
                <a:latin typeface="Arial" panose="020B0604020202020204" pitchFamily="34" charset="0"/>
                <a:ea typeface="幼圆" panose="02010509060101010101" pitchFamily="49" charset="-122"/>
                <a:sym typeface="+mn-ea"/>
              </a:rPr>
              <a:t>自由发言：分析例子谈启示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1098</Words>
  <Application>Microsoft Office PowerPoint</Application>
  <PresentationFormat>On-screen Show 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演示文稿设计模板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Arial</vt:lpstr>
      <vt:lpstr>宋体</vt:lpstr>
      <vt:lpstr>楷体_GB2312</vt:lpstr>
      <vt:lpstr>Times New Roman</vt:lpstr>
      <vt:lpstr>黑体</vt:lpstr>
      <vt:lpstr>+mn-ea</vt:lpstr>
      <vt:lpstr>幼圆</vt:lpstr>
      <vt:lpstr>华文行楷</vt:lpstr>
      <vt:lpstr>Wingdings 2</vt:lpstr>
      <vt:lpstr>默认设计模板</vt:lpstr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     为了说明咬文嚼字这个问题,文章用了哪些例子?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sg26</dc:creator>
  <cp:lastModifiedBy>keli</cp:lastModifiedBy>
  <cp:revision>91</cp:revision>
  <dcterms:created xsi:type="dcterms:W3CDTF">2016-10-23T23:45:00Z</dcterms:created>
  <dcterms:modified xsi:type="dcterms:W3CDTF">2018-05-08T01:16:18Z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