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7" r:id="rId3"/>
    <p:sldId id="257" r:id="rId4"/>
    <p:sldId id="263" r:id="rId5"/>
    <p:sldId id="264" r:id="rId6"/>
    <p:sldId id="271" r:id="rId7"/>
    <p:sldId id="288" r:id="rId8"/>
    <p:sldId id="289" r:id="rId9"/>
    <p:sldId id="290" r:id="rId10"/>
    <p:sldId id="302" r:id="rId11"/>
    <p:sldId id="303" r:id="rId12"/>
    <p:sldId id="304" r:id="rId13"/>
    <p:sldId id="305" r:id="rId14"/>
    <p:sldId id="306" r:id="rId15"/>
    <p:sldId id="260" r:id="rId16"/>
    <p:sldId id="266" r:id="rId17"/>
    <p:sldId id="268" r:id="rId18"/>
    <p:sldId id="270" r:id="rId19"/>
    <p:sldId id="272" r:id="rId20"/>
    <p:sldId id="273" r:id="rId21"/>
    <p:sldId id="274" r:id="rId22"/>
    <p:sldId id="275" r:id="rId23"/>
    <p:sldId id="276" r:id="rId24"/>
    <p:sldId id="277" r:id="rId25"/>
    <p:sldId id="298" r:id="rId26"/>
    <p:sldId id="300" r:id="rId27"/>
    <p:sldId id="279" r:id="rId28"/>
    <p:sldId id="280" r:id="rId29"/>
    <p:sldId id="299" r:id="rId30"/>
    <p:sldId id="281" r:id="rId31"/>
    <p:sldId id="282" r:id="rId32"/>
    <p:sldId id="292" r:id="rId33"/>
    <p:sldId id="293" r:id="rId34"/>
    <p:sldId id="294" r:id="rId35"/>
    <p:sldId id="295" r:id="rId36"/>
    <p:sldId id="301" r:id="rId3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696" y="-6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350B72-D620-425B-BB84-A06B8A9CB442}"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92EC43-8F4D-4A3A-9034-B9EE5E556B5F}" type="slidenum">
              <a:rPr lang="zh-CN" altLang="en-US" smtClean="0"/>
              <a:pPr/>
              <a:t>‹#›</a:t>
            </a:fld>
            <a:endParaRPr lang="zh-CN" altLang="en-US"/>
          </a:p>
        </p:txBody>
      </p:sp>
    </p:spTree>
    <p:extLst>
      <p:ext uri="{BB962C8B-B14F-4D97-AF65-F5344CB8AC3E}">
        <p14:creationId xmlns:p14="http://schemas.microsoft.com/office/powerpoint/2010/main" xmlns="" val="1898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备注：武汉烽火立云网络科技有限公司</a:t>
            </a:r>
            <a:endParaRPr lang="zh-CN" altLang="en-US" dirty="0"/>
          </a:p>
        </p:txBody>
      </p:sp>
      <p:sp>
        <p:nvSpPr>
          <p:cNvPr id="4" name="灯片编号占位符 3"/>
          <p:cNvSpPr>
            <a:spLocks noGrp="1"/>
          </p:cNvSpPr>
          <p:nvPr>
            <p:ph type="sldNum" sz="quarter" idx="10"/>
          </p:nvPr>
        </p:nvSpPr>
        <p:spPr/>
        <p:txBody>
          <a:bodyPr/>
          <a:lstStyle/>
          <a:p>
            <a:fld id="{2F92EC43-8F4D-4A3A-9034-B9EE5E556B5F}" type="slidenum">
              <a:rPr lang="zh-CN" altLang="en-US" smtClean="0"/>
              <a:pPr/>
              <a:t>1</a:t>
            </a:fld>
            <a:endParaRPr lang="zh-CN" altLang="en-US"/>
          </a:p>
        </p:txBody>
      </p:sp>
    </p:spTree>
    <p:extLst>
      <p:ext uri="{BB962C8B-B14F-4D97-AF65-F5344CB8AC3E}">
        <p14:creationId xmlns:p14="http://schemas.microsoft.com/office/powerpoint/2010/main" xmlns="" val="337396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所有得分系统均会再进行一次比例计算。</a:t>
            </a:r>
            <a:endParaRPr lang="zh-CN" altLang="en-US" dirty="0"/>
          </a:p>
        </p:txBody>
      </p:sp>
      <p:sp>
        <p:nvSpPr>
          <p:cNvPr id="4" name="灯片编号占位符 3"/>
          <p:cNvSpPr>
            <a:spLocks noGrp="1"/>
          </p:cNvSpPr>
          <p:nvPr>
            <p:ph type="sldNum" sz="quarter" idx="10"/>
          </p:nvPr>
        </p:nvSpPr>
        <p:spPr/>
        <p:txBody>
          <a:bodyPr/>
          <a:lstStyle/>
          <a:p>
            <a:fld id="{2F92EC43-8F4D-4A3A-9034-B9EE5E556B5F}" type="slidenum">
              <a:rPr lang="zh-CN" altLang="en-US" smtClean="0"/>
              <a:pPr/>
              <a:t>16</a:t>
            </a:fld>
            <a:endParaRPr lang="zh-CN" altLang="en-US"/>
          </a:p>
        </p:txBody>
      </p:sp>
    </p:spTree>
    <p:extLst>
      <p:ext uri="{BB962C8B-B14F-4D97-AF65-F5344CB8AC3E}">
        <p14:creationId xmlns:p14="http://schemas.microsoft.com/office/powerpoint/2010/main" xmlns="" val="248355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备注：武汉烽火立云网络科技有限公司</a:t>
            </a:r>
            <a:endParaRPr lang="zh-CN" altLang="en-US" dirty="0"/>
          </a:p>
        </p:txBody>
      </p:sp>
      <p:sp>
        <p:nvSpPr>
          <p:cNvPr id="4" name="灯片编号占位符 3"/>
          <p:cNvSpPr>
            <a:spLocks noGrp="1"/>
          </p:cNvSpPr>
          <p:nvPr>
            <p:ph type="sldNum" sz="quarter" idx="10"/>
          </p:nvPr>
        </p:nvSpPr>
        <p:spPr/>
        <p:txBody>
          <a:bodyPr/>
          <a:lstStyle/>
          <a:p>
            <a:fld id="{2F92EC43-8F4D-4A3A-9034-B9EE5E556B5F}" type="slidenum">
              <a:rPr lang="zh-CN" altLang="en-US" smtClean="0"/>
              <a:pPr/>
              <a:t>36</a:t>
            </a:fld>
            <a:endParaRPr lang="zh-CN" altLang="en-US"/>
          </a:p>
        </p:txBody>
      </p:sp>
    </p:spTree>
    <p:extLst>
      <p:ext uri="{BB962C8B-B14F-4D97-AF65-F5344CB8AC3E}">
        <p14:creationId xmlns:p14="http://schemas.microsoft.com/office/powerpoint/2010/main" xmlns="" val="3373961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hbeducloud.com/Spacebigshow/News/activeguide/channelid/045cc287bd7d4f2d8caa2391478d2132/pchannelid/ea55dd45fe2447bc809ac16f0f19760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hbeducloud.com/Spacebigshow/News/activeguide/channelid/ea239811f839425588def4cda8d90fac/pchannelid/ea55dd45fe2447bc809ac16f0f19760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hbeducloud.com/Spacebigshow/News/activeguide/channelid/758098fe8f6d4a33a14b5fdc7e3c76f7/pchannelid/ea55dd45fe2447bc809ac16f0f19760f"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hbeducloud.com/Spacebigshow/News/activeguide/channelid/4674526de3844322a8e24a8882eaa6c5/pchannelid/ea55dd45fe2447bc809ac16f0f19760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hbeducloud.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beducloud.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手动输入 4"/>
          <p:cNvSpPr/>
          <p:nvPr/>
        </p:nvSpPr>
        <p:spPr>
          <a:xfrm rot="16200000">
            <a:off x="-989612" y="1417065"/>
            <a:ext cx="4710447" cy="274960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9"/>
              <a:gd name="connsiteY0" fmla="*/ 0 h 10032"/>
              <a:gd name="connsiteX1" fmla="*/ 10069 w 10069"/>
              <a:gd name="connsiteY1" fmla="*/ 32 h 10032"/>
              <a:gd name="connsiteX2" fmla="*/ 10069 w 10069"/>
              <a:gd name="connsiteY2" fmla="*/ 10032 h 10032"/>
              <a:gd name="connsiteX3" fmla="*/ 69 w 10069"/>
              <a:gd name="connsiteY3" fmla="*/ 10032 h 10032"/>
              <a:gd name="connsiteX4" fmla="*/ 0 w 10069"/>
              <a:gd name="connsiteY4" fmla="*/ 0 h 10032"/>
              <a:gd name="connsiteX0" fmla="*/ 0 w 10069"/>
              <a:gd name="connsiteY0" fmla="*/ 0 h 25921"/>
              <a:gd name="connsiteX1" fmla="*/ 10069 w 10069"/>
              <a:gd name="connsiteY1" fmla="*/ 32 h 25921"/>
              <a:gd name="connsiteX2" fmla="*/ 3683 w 10069"/>
              <a:gd name="connsiteY2" fmla="*/ 25921 h 25921"/>
              <a:gd name="connsiteX3" fmla="*/ 69 w 10069"/>
              <a:gd name="connsiteY3" fmla="*/ 10032 h 25921"/>
              <a:gd name="connsiteX4" fmla="*/ 0 w 10069"/>
              <a:gd name="connsiteY4" fmla="*/ 0 h 25921"/>
              <a:gd name="connsiteX0" fmla="*/ 0 w 10024"/>
              <a:gd name="connsiteY0" fmla="*/ 17 h 25938"/>
              <a:gd name="connsiteX1" fmla="*/ 10024 w 10024"/>
              <a:gd name="connsiteY1" fmla="*/ 0 h 25938"/>
              <a:gd name="connsiteX2" fmla="*/ 3683 w 10024"/>
              <a:gd name="connsiteY2" fmla="*/ 25938 h 25938"/>
              <a:gd name="connsiteX3" fmla="*/ 69 w 10024"/>
              <a:gd name="connsiteY3" fmla="*/ 10049 h 25938"/>
              <a:gd name="connsiteX4" fmla="*/ 0 w 10024"/>
              <a:gd name="connsiteY4" fmla="*/ 17 h 25938"/>
              <a:gd name="connsiteX0" fmla="*/ 0 w 10024"/>
              <a:gd name="connsiteY0" fmla="*/ 17 h 27519"/>
              <a:gd name="connsiteX1" fmla="*/ 10024 w 10024"/>
              <a:gd name="connsiteY1" fmla="*/ 0 h 27519"/>
              <a:gd name="connsiteX2" fmla="*/ 4532 w 10024"/>
              <a:gd name="connsiteY2" fmla="*/ 27519 h 27519"/>
              <a:gd name="connsiteX3" fmla="*/ 69 w 10024"/>
              <a:gd name="connsiteY3" fmla="*/ 10049 h 27519"/>
              <a:gd name="connsiteX4" fmla="*/ 0 w 10024"/>
              <a:gd name="connsiteY4" fmla="*/ 17 h 27519"/>
              <a:gd name="connsiteX0" fmla="*/ 0 w 10024"/>
              <a:gd name="connsiteY0" fmla="*/ 17 h 27519"/>
              <a:gd name="connsiteX1" fmla="*/ 10024 w 10024"/>
              <a:gd name="connsiteY1" fmla="*/ 0 h 27519"/>
              <a:gd name="connsiteX2" fmla="*/ 4532 w 10024"/>
              <a:gd name="connsiteY2" fmla="*/ 27519 h 27519"/>
              <a:gd name="connsiteX3" fmla="*/ 24 w 10024"/>
              <a:gd name="connsiteY3" fmla="*/ 8468 h 27519"/>
              <a:gd name="connsiteX4" fmla="*/ 0 w 10024"/>
              <a:gd name="connsiteY4" fmla="*/ 17 h 27519"/>
              <a:gd name="connsiteX0" fmla="*/ 0 w 10024"/>
              <a:gd name="connsiteY0" fmla="*/ 17 h 21491"/>
              <a:gd name="connsiteX1" fmla="*/ 10024 w 10024"/>
              <a:gd name="connsiteY1" fmla="*/ 0 h 21491"/>
              <a:gd name="connsiteX2" fmla="*/ 4041 w 10024"/>
              <a:gd name="connsiteY2" fmla="*/ 21491 h 21491"/>
              <a:gd name="connsiteX3" fmla="*/ 24 w 10024"/>
              <a:gd name="connsiteY3" fmla="*/ 8468 h 21491"/>
              <a:gd name="connsiteX4" fmla="*/ 0 w 10024"/>
              <a:gd name="connsiteY4" fmla="*/ 17 h 21491"/>
              <a:gd name="connsiteX0" fmla="*/ 0 w 25653"/>
              <a:gd name="connsiteY0" fmla="*/ 17 h 14098"/>
              <a:gd name="connsiteX1" fmla="*/ 10024 w 25653"/>
              <a:gd name="connsiteY1" fmla="*/ 0 h 14098"/>
              <a:gd name="connsiteX2" fmla="*/ 25653 w 25653"/>
              <a:gd name="connsiteY2" fmla="*/ 14098 h 14098"/>
              <a:gd name="connsiteX3" fmla="*/ 24 w 25653"/>
              <a:gd name="connsiteY3" fmla="*/ 8468 h 14098"/>
              <a:gd name="connsiteX4" fmla="*/ 0 w 25653"/>
              <a:gd name="connsiteY4" fmla="*/ 17 h 14098"/>
              <a:gd name="connsiteX0" fmla="*/ 26 w 25679"/>
              <a:gd name="connsiteY0" fmla="*/ 17 h 14098"/>
              <a:gd name="connsiteX1" fmla="*/ 10050 w 25679"/>
              <a:gd name="connsiteY1" fmla="*/ 0 h 14098"/>
              <a:gd name="connsiteX2" fmla="*/ 25679 w 25679"/>
              <a:gd name="connsiteY2" fmla="*/ 14098 h 14098"/>
              <a:gd name="connsiteX3" fmla="*/ 0 w 25679"/>
              <a:gd name="connsiteY3" fmla="*/ 2575 h 14098"/>
              <a:gd name="connsiteX4" fmla="*/ 26 w 25679"/>
              <a:gd name="connsiteY4" fmla="*/ 17 h 14098"/>
              <a:gd name="connsiteX0" fmla="*/ 26 w 25679"/>
              <a:gd name="connsiteY0" fmla="*/ 17 h 14098"/>
              <a:gd name="connsiteX1" fmla="*/ 19490 w 25679"/>
              <a:gd name="connsiteY1" fmla="*/ 0 h 14098"/>
              <a:gd name="connsiteX2" fmla="*/ 25679 w 25679"/>
              <a:gd name="connsiteY2" fmla="*/ 14098 h 14098"/>
              <a:gd name="connsiteX3" fmla="*/ 0 w 25679"/>
              <a:gd name="connsiteY3" fmla="*/ 2575 h 14098"/>
              <a:gd name="connsiteX4" fmla="*/ 26 w 25679"/>
              <a:gd name="connsiteY4" fmla="*/ 17 h 14098"/>
              <a:gd name="connsiteX0" fmla="*/ 26 w 34125"/>
              <a:gd name="connsiteY0" fmla="*/ 17 h 15545"/>
              <a:gd name="connsiteX1" fmla="*/ 19490 w 34125"/>
              <a:gd name="connsiteY1" fmla="*/ 0 h 15545"/>
              <a:gd name="connsiteX2" fmla="*/ 34125 w 34125"/>
              <a:gd name="connsiteY2" fmla="*/ 15545 h 15545"/>
              <a:gd name="connsiteX3" fmla="*/ 0 w 34125"/>
              <a:gd name="connsiteY3" fmla="*/ 2575 h 15545"/>
              <a:gd name="connsiteX4" fmla="*/ 26 w 34125"/>
              <a:gd name="connsiteY4" fmla="*/ 17 h 15545"/>
              <a:gd name="connsiteX0" fmla="*/ 26 w 34125"/>
              <a:gd name="connsiteY0" fmla="*/ 17 h 15545"/>
              <a:gd name="connsiteX1" fmla="*/ 19490 w 34125"/>
              <a:gd name="connsiteY1" fmla="*/ 0 h 15545"/>
              <a:gd name="connsiteX2" fmla="*/ 34125 w 34125"/>
              <a:gd name="connsiteY2" fmla="*/ 15545 h 15545"/>
              <a:gd name="connsiteX3" fmla="*/ 0 w 34125"/>
              <a:gd name="connsiteY3" fmla="*/ 2161 h 15545"/>
              <a:gd name="connsiteX4" fmla="*/ 26 w 34125"/>
              <a:gd name="connsiteY4" fmla="*/ 17 h 15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5" h="15545">
                <a:moveTo>
                  <a:pt x="26" y="17"/>
                </a:moveTo>
                <a:lnTo>
                  <a:pt x="19490" y="0"/>
                </a:lnTo>
                <a:lnTo>
                  <a:pt x="34125" y="15545"/>
                </a:lnTo>
                <a:lnTo>
                  <a:pt x="0" y="2161"/>
                </a:lnTo>
                <a:cubicBezTo>
                  <a:pt x="9" y="1308"/>
                  <a:pt x="17" y="870"/>
                  <a:pt x="26" y="17"/>
                </a:cubicBez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626370" y="1199387"/>
            <a:ext cx="5906070" cy="400110"/>
          </a:xfrm>
          <a:prstGeom prst="rect">
            <a:avLst/>
          </a:prstGeom>
          <a:noFill/>
        </p:spPr>
        <p:txBody>
          <a:bodyPr wrap="square" rtlCol="0">
            <a:spAutoFit/>
          </a:bodyPr>
          <a:lstStyle/>
          <a:p>
            <a:pPr algn="ctr"/>
            <a:r>
              <a:rPr lang="en-US" altLang="zh-CN" sz="2000" dirty="0">
                <a:solidFill>
                  <a:srgbClr val="003366"/>
                </a:solidFill>
                <a:latin typeface="微软雅黑" pitchFamily="34" charset="-122"/>
                <a:ea typeface="微软雅黑" pitchFamily="34" charset="-122"/>
              </a:rPr>
              <a:t>2017</a:t>
            </a:r>
            <a:r>
              <a:rPr lang="zh-CN" altLang="zh-CN" sz="2000" dirty="0">
                <a:solidFill>
                  <a:srgbClr val="003366"/>
                </a:solidFill>
                <a:latin typeface="微软雅黑" pitchFamily="34" charset="-122"/>
                <a:ea typeface="微软雅黑" pitchFamily="34" charset="-122"/>
              </a:rPr>
              <a:t>年湖北省中小学师生</a:t>
            </a:r>
            <a:r>
              <a:rPr lang="zh-CN" altLang="zh-CN" sz="2000" dirty="0" smtClean="0">
                <a:solidFill>
                  <a:srgbClr val="003366"/>
                </a:solidFill>
                <a:latin typeface="微软雅黑" pitchFamily="34" charset="-122"/>
                <a:ea typeface="微软雅黑" pitchFamily="34" charset="-122"/>
              </a:rPr>
              <a:t>“网络学习空间”</a:t>
            </a:r>
            <a:endParaRPr lang="zh-CN" altLang="zh-CN" sz="2000" dirty="0">
              <a:solidFill>
                <a:srgbClr val="003366"/>
              </a:solidFill>
              <a:latin typeface="微软雅黑" pitchFamily="34" charset="-122"/>
              <a:ea typeface="微软雅黑" pitchFamily="34" charset="-122"/>
            </a:endParaRPr>
          </a:p>
        </p:txBody>
      </p:sp>
      <p:sp>
        <p:nvSpPr>
          <p:cNvPr id="3" name="直角三角形 2"/>
          <p:cNvSpPr/>
          <p:nvPr/>
        </p:nvSpPr>
        <p:spPr>
          <a:xfrm flipV="1">
            <a:off x="0" y="0"/>
            <a:ext cx="2740414" cy="230172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手动输入 4"/>
          <p:cNvSpPr/>
          <p:nvPr/>
        </p:nvSpPr>
        <p:spPr>
          <a:xfrm>
            <a:off x="-9190" y="-9218"/>
            <a:ext cx="1844885" cy="314737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9"/>
              <a:gd name="connsiteY0" fmla="*/ 0 h 10032"/>
              <a:gd name="connsiteX1" fmla="*/ 10069 w 10069"/>
              <a:gd name="connsiteY1" fmla="*/ 32 h 10032"/>
              <a:gd name="connsiteX2" fmla="*/ 10069 w 10069"/>
              <a:gd name="connsiteY2" fmla="*/ 10032 h 10032"/>
              <a:gd name="connsiteX3" fmla="*/ 69 w 10069"/>
              <a:gd name="connsiteY3" fmla="*/ 10032 h 10032"/>
              <a:gd name="connsiteX4" fmla="*/ 0 w 10069"/>
              <a:gd name="connsiteY4" fmla="*/ 0 h 10032"/>
              <a:gd name="connsiteX0" fmla="*/ 0 w 10069"/>
              <a:gd name="connsiteY0" fmla="*/ 0 h 25921"/>
              <a:gd name="connsiteX1" fmla="*/ 10069 w 10069"/>
              <a:gd name="connsiteY1" fmla="*/ 32 h 25921"/>
              <a:gd name="connsiteX2" fmla="*/ 3683 w 10069"/>
              <a:gd name="connsiteY2" fmla="*/ 25921 h 25921"/>
              <a:gd name="connsiteX3" fmla="*/ 69 w 10069"/>
              <a:gd name="connsiteY3" fmla="*/ 10032 h 25921"/>
              <a:gd name="connsiteX4" fmla="*/ 0 w 10069"/>
              <a:gd name="connsiteY4" fmla="*/ 0 h 25921"/>
              <a:gd name="connsiteX0" fmla="*/ 0 w 10024"/>
              <a:gd name="connsiteY0" fmla="*/ 17 h 25938"/>
              <a:gd name="connsiteX1" fmla="*/ 10024 w 10024"/>
              <a:gd name="connsiteY1" fmla="*/ 0 h 25938"/>
              <a:gd name="connsiteX2" fmla="*/ 3683 w 10024"/>
              <a:gd name="connsiteY2" fmla="*/ 25938 h 25938"/>
              <a:gd name="connsiteX3" fmla="*/ 69 w 10024"/>
              <a:gd name="connsiteY3" fmla="*/ 10049 h 25938"/>
              <a:gd name="connsiteX4" fmla="*/ 0 w 10024"/>
              <a:gd name="connsiteY4" fmla="*/ 17 h 25938"/>
              <a:gd name="connsiteX0" fmla="*/ 0 w 10024"/>
              <a:gd name="connsiteY0" fmla="*/ 17 h 27519"/>
              <a:gd name="connsiteX1" fmla="*/ 10024 w 10024"/>
              <a:gd name="connsiteY1" fmla="*/ 0 h 27519"/>
              <a:gd name="connsiteX2" fmla="*/ 4532 w 10024"/>
              <a:gd name="connsiteY2" fmla="*/ 27519 h 27519"/>
              <a:gd name="connsiteX3" fmla="*/ 69 w 10024"/>
              <a:gd name="connsiteY3" fmla="*/ 10049 h 27519"/>
              <a:gd name="connsiteX4" fmla="*/ 0 w 10024"/>
              <a:gd name="connsiteY4" fmla="*/ 17 h 27519"/>
              <a:gd name="connsiteX0" fmla="*/ 0 w 10024"/>
              <a:gd name="connsiteY0" fmla="*/ 17 h 27519"/>
              <a:gd name="connsiteX1" fmla="*/ 10024 w 10024"/>
              <a:gd name="connsiteY1" fmla="*/ 0 h 27519"/>
              <a:gd name="connsiteX2" fmla="*/ 4532 w 10024"/>
              <a:gd name="connsiteY2" fmla="*/ 27519 h 27519"/>
              <a:gd name="connsiteX3" fmla="*/ 24 w 10024"/>
              <a:gd name="connsiteY3" fmla="*/ 8468 h 27519"/>
              <a:gd name="connsiteX4" fmla="*/ 0 w 10024"/>
              <a:gd name="connsiteY4" fmla="*/ 17 h 27519"/>
              <a:gd name="connsiteX0" fmla="*/ 0 w 10024"/>
              <a:gd name="connsiteY0" fmla="*/ 17 h 21491"/>
              <a:gd name="connsiteX1" fmla="*/ 10024 w 10024"/>
              <a:gd name="connsiteY1" fmla="*/ 0 h 21491"/>
              <a:gd name="connsiteX2" fmla="*/ 4041 w 10024"/>
              <a:gd name="connsiteY2" fmla="*/ 21491 h 21491"/>
              <a:gd name="connsiteX3" fmla="*/ 24 w 10024"/>
              <a:gd name="connsiteY3" fmla="*/ 8468 h 21491"/>
              <a:gd name="connsiteX4" fmla="*/ 0 w 10024"/>
              <a:gd name="connsiteY4" fmla="*/ 17 h 21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21491">
                <a:moveTo>
                  <a:pt x="0" y="17"/>
                </a:moveTo>
                <a:lnTo>
                  <a:pt x="10024" y="0"/>
                </a:lnTo>
                <a:lnTo>
                  <a:pt x="4041" y="21491"/>
                </a:lnTo>
                <a:lnTo>
                  <a:pt x="24" y="8468"/>
                </a:lnTo>
                <a:lnTo>
                  <a:pt x="0" y="17"/>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H="1">
            <a:off x="3491880" y="2791866"/>
            <a:ext cx="5652120" cy="2351634"/>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6200000">
            <a:off x="5617130" y="1616630"/>
            <a:ext cx="3273828" cy="3779912"/>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511042" y="1448801"/>
            <a:ext cx="5904656" cy="2354491"/>
          </a:xfrm>
          <a:prstGeom prst="rect">
            <a:avLst/>
          </a:prstGeom>
        </p:spPr>
        <p:txBody>
          <a:bodyPr wrap="square">
            <a:spAutoFit/>
          </a:bodyPr>
          <a:lstStyle/>
          <a:p>
            <a:pPr algn="ctr">
              <a:lnSpc>
                <a:spcPct val="150000"/>
              </a:lnSpc>
            </a:pPr>
            <a:r>
              <a:rPr lang="zh-CN" altLang="zh-CN" sz="4400" b="1" dirty="0">
                <a:solidFill>
                  <a:srgbClr val="003366"/>
                </a:solidFill>
                <a:latin typeface="微软雅黑" pitchFamily="34" charset="-122"/>
                <a:ea typeface="微软雅黑" pitchFamily="34" charset="-122"/>
              </a:rPr>
              <a:t>应用交流展示活动</a:t>
            </a:r>
            <a:r>
              <a:rPr lang="zh-CN" altLang="en-US" sz="4400" b="1" dirty="0">
                <a:solidFill>
                  <a:srgbClr val="003366"/>
                </a:solidFill>
                <a:latin typeface="微软雅黑" pitchFamily="34" charset="-122"/>
                <a:ea typeface="微软雅黑" pitchFamily="34" charset="-122"/>
              </a:rPr>
              <a:t>教师</a:t>
            </a:r>
            <a:endParaRPr lang="en-US" altLang="zh-CN" sz="4400" b="1" dirty="0">
              <a:solidFill>
                <a:srgbClr val="003366"/>
              </a:solidFill>
              <a:latin typeface="微软雅黑" pitchFamily="34" charset="-122"/>
              <a:ea typeface="微软雅黑" pitchFamily="34" charset="-122"/>
            </a:endParaRPr>
          </a:p>
          <a:p>
            <a:pPr algn="ctr">
              <a:lnSpc>
                <a:spcPct val="150000"/>
              </a:lnSpc>
            </a:pPr>
            <a:r>
              <a:rPr lang="zh-CN" altLang="en-US" sz="5400" b="1" dirty="0">
                <a:solidFill>
                  <a:srgbClr val="003366"/>
                </a:solidFill>
                <a:latin typeface="微软雅黑" pitchFamily="34" charset="-122"/>
                <a:ea typeface="微软雅黑" pitchFamily="34" charset="-122"/>
              </a:rPr>
              <a:t>专项培训</a:t>
            </a:r>
            <a:endParaRPr lang="zh-CN" altLang="zh-CN" sz="5400" b="1" dirty="0">
              <a:solidFill>
                <a:srgbClr val="003366"/>
              </a:solidFill>
              <a:latin typeface="微软雅黑" pitchFamily="34" charset="-122"/>
              <a:ea typeface="微软雅黑" pitchFamily="34" charset="-122"/>
            </a:endParaRPr>
          </a:p>
        </p:txBody>
      </p:sp>
      <p:sp>
        <p:nvSpPr>
          <p:cNvPr id="6" name="TextBox 5"/>
          <p:cNvSpPr txBox="1"/>
          <p:nvPr/>
        </p:nvSpPr>
        <p:spPr>
          <a:xfrm>
            <a:off x="4644008" y="4515966"/>
            <a:ext cx="4320480" cy="307777"/>
          </a:xfrm>
          <a:prstGeom prst="rect">
            <a:avLst/>
          </a:prstGeom>
          <a:noFill/>
        </p:spPr>
        <p:txBody>
          <a:bodyPr wrap="square" rtlCol="0">
            <a:spAutoFit/>
          </a:bodyPr>
          <a:lstStyle/>
          <a:p>
            <a:pPr algn="r"/>
            <a:r>
              <a:rPr lang="zh-CN" altLang="en-US" sz="1400" dirty="0">
                <a:latin typeface="微软雅黑" pitchFamily="34" charset="-122"/>
                <a:ea typeface="微软雅黑" pitchFamily="34" charset="-122"/>
              </a:rPr>
              <a:t>武汉烽火立云网络科技</a:t>
            </a:r>
            <a:r>
              <a:rPr lang="zh-CN" altLang="en-US" sz="1400" dirty="0" smtClean="0">
                <a:latin typeface="微软雅黑" pitchFamily="34" charset="-122"/>
                <a:ea typeface="微软雅黑" pitchFamily="34" charset="-122"/>
              </a:rPr>
              <a:t>有限公司</a:t>
            </a:r>
            <a:endParaRPr lang="zh-CN" altLang="en-US" sz="1400" dirty="0">
              <a:latin typeface="微软雅黑" pitchFamily="34" charset="-122"/>
              <a:ea typeface="微软雅黑" pitchFamily="34" charset="-122"/>
            </a:endParaRPr>
          </a:p>
        </p:txBody>
      </p:sp>
      <p:sp>
        <p:nvSpPr>
          <p:cNvPr id="7" name="TextBox 6"/>
          <p:cNvSpPr txBox="1"/>
          <p:nvPr/>
        </p:nvSpPr>
        <p:spPr>
          <a:xfrm>
            <a:off x="7020272" y="4760144"/>
            <a:ext cx="1944216" cy="307777"/>
          </a:xfrm>
          <a:prstGeom prst="rect">
            <a:avLst/>
          </a:prstGeom>
          <a:noFill/>
        </p:spPr>
        <p:txBody>
          <a:bodyPr wrap="square" rtlCol="0">
            <a:spAutoFit/>
          </a:bodyPr>
          <a:lstStyle/>
          <a:p>
            <a:pPr algn="r"/>
            <a:r>
              <a:rPr lang="en-US" altLang="zh-CN" sz="1400" dirty="0" smtClean="0">
                <a:latin typeface="微软雅黑" pitchFamily="34" charset="-122"/>
                <a:ea typeface="微软雅黑" pitchFamily="34" charset="-122"/>
              </a:rPr>
              <a:t>2017</a:t>
            </a:r>
            <a:r>
              <a:rPr lang="zh-CN" altLang="en-US"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5</a:t>
            </a:r>
            <a:r>
              <a:rPr lang="zh-CN" altLang="en-US" sz="1400" dirty="0" smtClean="0">
                <a:latin typeface="微软雅黑" pitchFamily="34" charset="-122"/>
                <a:ea typeface="微软雅黑" pitchFamily="34" charset="-122"/>
              </a:rPr>
              <a:t>月</a:t>
            </a:r>
            <a:endParaRPr lang="zh-CN" altLang="en-US" sz="1400" dirty="0">
              <a:latin typeface="微软雅黑" pitchFamily="34" charset="-122"/>
              <a:ea typeface="微软雅黑" pitchFamily="34" charset="-122"/>
            </a:endParaRPr>
          </a:p>
        </p:txBody>
      </p:sp>
      <p:sp>
        <p:nvSpPr>
          <p:cNvPr id="13" name="圆角矩形 12"/>
          <p:cNvSpPr/>
          <p:nvPr/>
        </p:nvSpPr>
        <p:spPr>
          <a:xfrm>
            <a:off x="3879194" y="2811619"/>
            <a:ext cx="3168352" cy="714719"/>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239784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9308" y="2750336"/>
            <a:ext cx="5159750" cy="400110"/>
          </a:xfrm>
          <a:prstGeom prst="rect">
            <a:avLst/>
          </a:prstGeom>
          <a:noFill/>
        </p:spPr>
        <p:txBody>
          <a:bodyPr wrap="square" rtlCol="0">
            <a:spAutoFit/>
          </a:bodyPr>
          <a:lstStyle/>
          <a:p>
            <a:pPr marL="342900" indent="-342900">
              <a:buFont typeface="Wingdings" pitchFamily="2" charset="2"/>
              <a:buChar char="ü"/>
            </a:pPr>
            <a:r>
              <a:rPr lang="zh-CN" altLang="zh-CN" sz="2000" dirty="0">
                <a:solidFill>
                  <a:srgbClr val="003366"/>
                </a:solidFill>
                <a:latin typeface="微软雅黑" pitchFamily="34" charset="-122"/>
                <a:ea typeface="微软雅黑" pitchFamily="34" charset="-122"/>
              </a:rPr>
              <a:t>非省平台教师</a:t>
            </a:r>
            <a:r>
              <a:rPr lang="zh-CN" altLang="zh-CN" sz="2000" dirty="0" smtClean="0">
                <a:solidFill>
                  <a:srgbClr val="003366"/>
                </a:solidFill>
                <a:latin typeface="微软雅黑" pitchFamily="34" charset="-122"/>
                <a:ea typeface="微软雅黑" pitchFamily="34" charset="-122"/>
              </a:rPr>
              <a:t>用户</a:t>
            </a:r>
            <a:endParaRPr lang="zh-CN" altLang="en-US" sz="2000" dirty="0">
              <a:solidFill>
                <a:srgbClr val="003366"/>
              </a:solidFill>
              <a:latin typeface="微软雅黑" pitchFamily="34" charset="-122"/>
              <a:ea typeface="微软雅黑" pitchFamily="34" charset="-122"/>
            </a:endParaRPr>
          </a:p>
        </p:txBody>
      </p:sp>
      <p:sp>
        <p:nvSpPr>
          <p:cNvPr id="8" name="TextBox 7"/>
          <p:cNvSpPr txBox="1"/>
          <p:nvPr/>
        </p:nvSpPr>
        <p:spPr>
          <a:xfrm>
            <a:off x="3239307" y="2325673"/>
            <a:ext cx="2675982" cy="400110"/>
          </a:xfrm>
          <a:prstGeom prst="rect">
            <a:avLst/>
          </a:prstGeom>
          <a:noFill/>
        </p:spPr>
        <p:txBody>
          <a:bodyPr wrap="square" rtlCol="0">
            <a:spAutoFit/>
          </a:bodyPr>
          <a:lstStyle/>
          <a:p>
            <a:pPr marL="342900" indent="-342900">
              <a:buFont typeface="Wingdings" pitchFamily="2" charset="2"/>
              <a:buChar char="ü"/>
            </a:pPr>
            <a:r>
              <a:rPr lang="zh-CN" altLang="zh-CN" sz="2000" dirty="0">
                <a:solidFill>
                  <a:srgbClr val="003366"/>
                </a:solidFill>
                <a:latin typeface="微软雅黑" pitchFamily="34" charset="-122"/>
                <a:ea typeface="微软雅黑" pitchFamily="34" charset="-122"/>
              </a:rPr>
              <a:t>省平台</a:t>
            </a:r>
            <a:r>
              <a:rPr lang="zh-CN" altLang="zh-CN" sz="2000" dirty="0" smtClean="0">
                <a:solidFill>
                  <a:srgbClr val="003366"/>
                </a:solidFill>
                <a:latin typeface="微软雅黑" pitchFamily="34" charset="-122"/>
                <a:ea typeface="微软雅黑" pitchFamily="34" charset="-122"/>
              </a:rPr>
              <a:t>用户</a:t>
            </a:r>
            <a:endParaRPr lang="zh-CN" altLang="en-US" sz="2000" dirty="0">
              <a:solidFill>
                <a:srgbClr val="003366"/>
              </a:solidFill>
              <a:latin typeface="微软雅黑" pitchFamily="34" charset="-122"/>
              <a:ea typeface="微软雅黑" pitchFamily="34" charset="-122"/>
            </a:endParaRPr>
          </a:p>
        </p:txBody>
      </p:sp>
      <p:sp>
        <p:nvSpPr>
          <p:cNvPr id="9" name="TextBox 8"/>
          <p:cNvSpPr txBox="1"/>
          <p:nvPr/>
        </p:nvSpPr>
        <p:spPr>
          <a:xfrm>
            <a:off x="3239308" y="1695848"/>
            <a:ext cx="4104457" cy="523220"/>
          </a:xfrm>
          <a:prstGeom prst="rect">
            <a:avLst/>
          </a:prstGeom>
          <a:noFill/>
        </p:spPr>
        <p:txBody>
          <a:bodyPr wrap="square" rtlCol="0">
            <a:spAutoFit/>
          </a:bodyPr>
          <a:lstStyle/>
          <a:p>
            <a:r>
              <a:rPr lang="zh-CN" altLang="en-US" sz="2800" b="1" dirty="0" smtClean="0">
                <a:solidFill>
                  <a:srgbClr val="003366"/>
                </a:solidFill>
                <a:latin typeface="微软雅黑" pitchFamily="34" charset="-122"/>
                <a:ea typeface="微软雅黑" pitchFamily="34" charset="-122"/>
              </a:rPr>
              <a:t>学生如何</a:t>
            </a:r>
            <a:r>
              <a:rPr lang="zh-CN" altLang="en-US" sz="2800" b="1" dirty="0">
                <a:solidFill>
                  <a:srgbClr val="003366"/>
                </a:solidFill>
                <a:latin typeface="微软雅黑" pitchFamily="34" charset="-122"/>
                <a:ea typeface="微软雅黑" pitchFamily="34" charset="-122"/>
              </a:rPr>
              <a:t>报名参加活动？</a:t>
            </a:r>
          </a:p>
        </p:txBody>
      </p:sp>
      <p:sp>
        <p:nvSpPr>
          <p:cNvPr id="10" name="等腰三角形 9"/>
          <p:cNvSpPr/>
          <p:nvPr/>
        </p:nvSpPr>
        <p:spPr>
          <a:xfrm flipV="1">
            <a:off x="1173919" y="1297989"/>
            <a:ext cx="1837644" cy="1188132"/>
          </a:xfrm>
          <a:prstGeom prs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V="1">
            <a:off x="935051" y="1966213"/>
            <a:ext cx="1093561" cy="70704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V="1">
            <a:off x="2266491" y="2321696"/>
            <a:ext cx="732621" cy="473678"/>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V="1">
            <a:off x="7559788" y="3055941"/>
            <a:ext cx="504057" cy="325899"/>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1552681" y="1327749"/>
            <a:ext cx="1080120" cy="707886"/>
          </a:xfrm>
          <a:prstGeom prst="rect">
            <a:avLst/>
          </a:prstGeom>
          <a:noFill/>
        </p:spPr>
        <p:txBody>
          <a:bodyPr wrap="square" rtlCol="0">
            <a:spAutoFit/>
          </a:bodyPr>
          <a:lstStyle/>
          <a:p>
            <a:pPr algn="ctr"/>
            <a:r>
              <a:rPr lang="en-US" altLang="zh-CN" sz="4000" b="1" dirty="0" smtClean="0">
                <a:solidFill>
                  <a:schemeClr val="bg1">
                    <a:lumMod val="95000"/>
                  </a:schemeClr>
                </a:solidFill>
              </a:rPr>
              <a:t>02</a:t>
            </a:r>
            <a:endParaRPr lang="zh-CN" altLang="en-US" sz="4000" b="1" dirty="0">
              <a:solidFill>
                <a:schemeClr val="bg1">
                  <a:lumMod val="95000"/>
                </a:schemeClr>
              </a:solidFill>
            </a:endParaRPr>
          </a:p>
        </p:txBody>
      </p:sp>
      <p:sp>
        <p:nvSpPr>
          <p:cNvPr id="2" name="TextBox 1"/>
          <p:cNvSpPr txBox="1"/>
          <p:nvPr/>
        </p:nvSpPr>
        <p:spPr>
          <a:xfrm>
            <a:off x="3817880" y="3692520"/>
            <a:ext cx="2947311" cy="369332"/>
          </a:xfrm>
          <a:prstGeom prst="rect">
            <a:avLst/>
          </a:prstGeom>
          <a:noFill/>
        </p:spPr>
        <p:txBody>
          <a:bodyPr wrap="square" rtlCol="0">
            <a:spAutoFit/>
          </a:bodyPr>
          <a:lstStyle/>
          <a:p>
            <a:r>
              <a:rPr lang="zh-CN" altLang="en-US" dirty="0" smtClean="0">
                <a:hlinkClick r:id="rId2"/>
              </a:rPr>
              <a:t>学生用户报名指南详情</a:t>
            </a:r>
            <a:endParaRPr lang="zh-CN" altLang="en-US" dirty="0"/>
          </a:p>
        </p:txBody>
      </p:sp>
    </p:spTree>
    <p:extLst>
      <p:ext uri="{BB962C8B-B14F-4D97-AF65-F5344CB8AC3E}">
        <p14:creationId xmlns:p14="http://schemas.microsoft.com/office/powerpoint/2010/main" xmlns="" val="1102672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557179"/>
            <a:ext cx="8064896" cy="646331"/>
          </a:xfrm>
          <a:prstGeom prst="rect">
            <a:avLst/>
          </a:prstGeom>
          <a:noFill/>
        </p:spPr>
        <p:txBody>
          <a:bodyPr wrap="square" rtlCol="0">
            <a:spAutoFit/>
          </a:bodyPr>
          <a:lstStyle/>
          <a:p>
            <a:pPr lvl="0"/>
            <a:r>
              <a:rPr lang="en-US" altLang="zh-CN" dirty="0">
                <a:solidFill>
                  <a:srgbClr val="003366"/>
                </a:solidFill>
                <a:latin typeface="微软雅黑" pitchFamily="34" charset="-122"/>
                <a:ea typeface="微软雅黑" pitchFamily="34" charset="-122"/>
              </a:rPr>
              <a:t>1</a:t>
            </a:r>
            <a:r>
              <a:rPr lang="zh-CN" altLang="en-US" dirty="0">
                <a:solidFill>
                  <a:srgbClr val="003366"/>
                </a:solidFill>
                <a:latin typeface="微软雅黑" pitchFamily="34" charset="-122"/>
                <a:ea typeface="微软雅黑" pitchFamily="34" charset="-122"/>
              </a:rPr>
              <a:t>、</a:t>
            </a:r>
            <a:r>
              <a:rPr lang="zh-CN" altLang="zh-CN" dirty="0">
                <a:solidFill>
                  <a:srgbClr val="003366"/>
                </a:solidFill>
                <a:latin typeface="微软雅黑" pitchFamily="34" charset="-122"/>
                <a:ea typeface="微软雅黑" pitchFamily="34" charset="-122"/>
              </a:rPr>
              <a:t>省平台用户参加活动，首先登陆湖北省教育资源公共服务平台，进入活动页面，只需填写活动信息即可，用户账号</a:t>
            </a:r>
            <a:r>
              <a:rPr lang="zh-CN" altLang="zh-CN" dirty="0" smtClean="0">
                <a:solidFill>
                  <a:srgbClr val="003366"/>
                </a:solidFill>
                <a:latin typeface="微软雅黑" pitchFamily="34" charset="-122"/>
                <a:ea typeface="微软雅黑" pitchFamily="34" charset="-122"/>
              </a:rPr>
              <a:t>和</a:t>
            </a:r>
            <a:r>
              <a:rPr lang="zh-CN" altLang="en-US" dirty="0" smtClean="0">
                <a:solidFill>
                  <a:srgbClr val="003366"/>
                </a:solidFill>
                <a:latin typeface="微软雅黑" pitchFamily="34" charset="-122"/>
                <a:ea typeface="微软雅黑" pitchFamily="34" charset="-122"/>
              </a:rPr>
              <a:t>学生</a:t>
            </a:r>
            <a:r>
              <a:rPr lang="zh-CN" altLang="zh-CN" dirty="0" smtClean="0">
                <a:solidFill>
                  <a:srgbClr val="003366"/>
                </a:solidFill>
                <a:latin typeface="微软雅黑" pitchFamily="34" charset="-122"/>
                <a:ea typeface="微软雅黑" pitchFamily="34" charset="-122"/>
              </a:rPr>
              <a:t>信息系统</a:t>
            </a:r>
            <a:r>
              <a:rPr lang="zh-CN" altLang="zh-CN" dirty="0">
                <a:solidFill>
                  <a:srgbClr val="003366"/>
                </a:solidFill>
                <a:latin typeface="微软雅黑" pitchFamily="34" charset="-122"/>
                <a:ea typeface="微软雅黑" pitchFamily="34" charset="-122"/>
              </a:rPr>
              <a:t>均会直接自动获取</a:t>
            </a:r>
            <a:r>
              <a:rPr lang="zh-CN" altLang="zh-CN" dirty="0" smtClean="0">
                <a:solidFill>
                  <a:srgbClr val="003366"/>
                </a:solidFill>
                <a:latin typeface="微软雅黑" pitchFamily="34" charset="-122"/>
                <a:ea typeface="微软雅黑" pitchFamily="34" charset="-122"/>
              </a:rPr>
              <a:t>。</a:t>
            </a:r>
            <a:endParaRPr lang="zh-CN" altLang="zh-CN" dirty="0">
              <a:solidFill>
                <a:srgbClr val="003366"/>
              </a:solidFill>
              <a:latin typeface="微软雅黑" pitchFamily="34" charset="-122"/>
              <a:ea typeface="微软雅黑" pitchFamily="34" charset="-122"/>
            </a:endParaRPr>
          </a:p>
        </p:txBody>
      </p:sp>
      <p:pic>
        <p:nvPicPr>
          <p:cNvPr id="5121" name="Picture 1" descr="C:\Users\user\AppData\Roaming\Tencent\Users\3556124854\QQ\WinTemp\RichOle\BVU8(WY4K50V)$F{M5}CKOJ.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299906"/>
            <a:ext cx="8064896" cy="376340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圆角矩形 5"/>
          <p:cNvSpPr/>
          <p:nvPr/>
        </p:nvSpPr>
        <p:spPr>
          <a:xfrm>
            <a:off x="2901336" y="139854"/>
            <a:ext cx="3240360" cy="3462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780192" y="139854"/>
            <a:ext cx="3528392" cy="461665"/>
          </a:xfrm>
          <a:prstGeom prst="rect">
            <a:avLst/>
          </a:prstGeom>
          <a:noFill/>
        </p:spPr>
        <p:txBody>
          <a:bodyPr wrap="square" rtlCol="0">
            <a:spAutoFit/>
          </a:bodyPr>
          <a:lstStyle/>
          <a:p>
            <a:pPr algn="ctr"/>
            <a:r>
              <a:rPr lang="zh-CN" altLang="zh-CN" sz="2400" b="1" dirty="0" smtClean="0">
                <a:solidFill>
                  <a:schemeClr val="bg1">
                    <a:lumMod val="95000"/>
                  </a:schemeClr>
                </a:solidFill>
                <a:latin typeface="微软雅黑" pitchFamily="34" charset="-122"/>
                <a:ea typeface="微软雅黑" pitchFamily="34" charset="-122"/>
              </a:rPr>
              <a:t>省平台用户</a:t>
            </a:r>
            <a:endParaRPr lang="zh-CN" altLang="en-US" sz="2400" b="1" dirty="0">
              <a:solidFill>
                <a:schemeClr val="bg1">
                  <a:lumMod val="9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778366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user\AppData\Roaming\Tencent\Users\3556124854\QQ\WinTemp\RichOle\UHM2XLKD)$N4JH$7KJ8X$J6.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904" y="547900"/>
            <a:ext cx="5076056" cy="4510279"/>
          </a:xfrm>
          <a:prstGeom prst="rect">
            <a:avLst/>
          </a:prstGeom>
          <a:noFill/>
          <a:ln>
            <a:solidFill>
              <a:schemeClr val="accent1">
                <a:lumMod val="40000"/>
                <a:lumOff val="60000"/>
              </a:schemeClr>
            </a:solidFill>
          </a:ln>
          <a:extLst>
            <a:ext uri="{909E8E84-426E-40DD-AFC4-6F175D3DCCD1}">
              <a14:hiddenFill xmlns:a14="http://schemas.microsoft.com/office/drawing/2010/main" xmlns="">
                <a:solidFill>
                  <a:srgbClr val="FFFFFF"/>
                </a:solidFill>
              </a14:hiddenFill>
            </a:ext>
          </a:extLst>
        </p:spPr>
      </p:pic>
      <p:pic>
        <p:nvPicPr>
          <p:cNvPr id="3" name="Picture 1" descr="C:\Users\user\AppData\Roaming\Tencent\Users\3556124854\QQ\WinTemp\RichOle\FRIXIIEJ`K8FI32836(D(F9.pn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563" y="1118816"/>
            <a:ext cx="6775897" cy="2749078"/>
          </a:xfrm>
          <a:prstGeom prst="rect">
            <a:avLst/>
          </a:prstGeom>
          <a:noFill/>
          <a:ln>
            <a:solidFill>
              <a:schemeClr val="accent1">
                <a:lumMod val="40000"/>
                <a:lumOff val="60000"/>
              </a:schemeClr>
            </a:solidFill>
          </a:ln>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11560" y="195486"/>
            <a:ext cx="8172400" cy="646331"/>
          </a:xfrm>
          <a:prstGeom prst="rect">
            <a:avLst/>
          </a:prstGeom>
          <a:noFill/>
        </p:spPr>
        <p:txBody>
          <a:bodyPr wrap="square" rtlCol="0">
            <a:spAutoFit/>
          </a:bodyPr>
          <a:lstStyle/>
          <a:p>
            <a:pPr lvl="0"/>
            <a:r>
              <a:rPr lang="en-US" altLang="zh-CN" dirty="0">
                <a:solidFill>
                  <a:srgbClr val="003366"/>
                </a:solidFill>
                <a:latin typeface="微软雅黑" pitchFamily="34" charset="-122"/>
                <a:ea typeface="微软雅黑" pitchFamily="34" charset="-122"/>
              </a:rPr>
              <a:t>2</a:t>
            </a:r>
            <a:r>
              <a:rPr lang="zh-CN" altLang="en-US" dirty="0">
                <a:solidFill>
                  <a:srgbClr val="003366"/>
                </a:solidFill>
                <a:latin typeface="微软雅黑" pitchFamily="34" charset="-122"/>
                <a:ea typeface="微软雅黑" pitchFamily="34" charset="-122"/>
              </a:rPr>
              <a:t>、</a:t>
            </a:r>
            <a:r>
              <a:rPr lang="zh-CN" altLang="zh-CN" dirty="0">
                <a:solidFill>
                  <a:srgbClr val="003366"/>
                </a:solidFill>
                <a:latin typeface="微软雅黑" pitchFamily="34" charset="-122"/>
                <a:ea typeface="微软雅黑" pitchFamily="34" charset="-122"/>
              </a:rPr>
              <a:t>直接</a:t>
            </a:r>
            <a:r>
              <a:rPr lang="zh-CN" altLang="zh-CN" dirty="0" smtClean="0">
                <a:solidFill>
                  <a:srgbClr val="003366"/>
                </a:solidFill>
                <a:latin typeface="微软雅黑" pitchFamily="34" charset="-122"/>
                <a:ea typeface="微软雅黑" pitchFamily="34" charset="-122"/>
              </a:rPr>
              <a:t>点击</a:t>
            </a:r>
            <a:r>
              <a:rPr lang="zh-CN" altLang="en-US" dirty="0" smtClean="0">
                <a:solidFill>
                  <a:srgbClr val="003366"/>
                </a:solidFill>
                <a:latin typeface="微软雅黑" pitchFamily="34" charset="-122"/>
                <a:ea typeface="微软雅黑" pitchFamily="34" charset="-122"/>
              </a:rPr>
              <a:t>学生报名</a:t>
            </a:r>
            <a:r>
              <a:rPr lang="zh-CN" altLang="zh-CN" dirty="0" smtClean="0">
                <a:solidFill>
                  <a:srgbClr val="003366"/>
                </a:solidFill>
                <a:latin typeface="微软雅黑" pitchFamily="34" charset="-122"/>
                <a:ea typeface="微软雅黑" pitchFamily="34" charset="-122"/>
              </a:rPr>
              <a:t>，</a:t>
            </a:r>
            <a:r>
              <a:rPr lang="zh-CN" altLang="zh-CN" dirty="0">
                <a:solidFill>
                  <a:srgbClr val="003366"/>
                </a:solidFill>
                <a:latin typeface="微软雅黑" pitchFamily="34" charset="-122"/>
                <a:ea typeface="微软雅黑" pitchFamily="34" charset="-122"/>
              </a:rPr>
              <a:t>进入活动页面填写相关信息</a:t>
            </a:r>
            <a:r>
              <a:rPr lang="zh-CN" altLang="zh-CN" dirty="0" smtClean="0">
                <a:solidFill>
                  <a:srgbClr val="003366"/>
                </a:solidFill>
                <a:latin typeface="微软雅黑" pitchFamily="34" charset="-122"/>
                <a:ea typeface="微软雅黑" pitchFamily="34" charset="-122"/>
              </a:rPr>
              <a:t>进行</a:t>
            </a:r>
            <a:r>
              <a:rPr lang="zh-CN" altLang="en-US" dirty="0" smtClean="0">
                <a:solidFill>
                  <a:srgbClr val="003366"/>
                </a:solidFill>
                <a:latin typeface="微软雅黑" pitchFamily="34" charset="-122"/>
                <a:ea typeface="微软雅黑" pitchFamily="34" charset="-122"/>
              </a:rPr>
              <a:t>参加活动</a:t>
            </a:r>
            <a:r>
              <a:rPr lang="zh-CN" altLang="zh-CN" dirty="0" smtClean="0">
                <a:solidFill>
                  <a:srgbClr val="003366"/>
                </a:solidFill>
                <a:latin typeface="微软雅黑" pitchFamily="34" charset="-122"/>
                <a:ea typeface="微软雅黑" pitchFamily="34" charset="-122"/>
              </a:rPr>
              <a:t>。</a:t>
            </a:r>
            <a:endParaRPr lang="zh-CN" altLang="zh-CN" dirty="0">
              <a:solidFill>
                <a:srgbClr val="003366"/>
              </a:solidFill>
              <a:latin typeface="微软雅黑" pitchFamily="34" charset="-122"/>
              <a:ea typeface="微软雅黑" pitchFamily="34" charset="-122"/>
            </a:endParaRPr>
          </a:p>
          <a:p>
            <a:endParaRPr lang="zh-CN" altLang="en-US" dirty="0"/>
          </a:p>
        </p:txBody>
      </p:sp>
    </p:spTree>
    <p:extLst>
      <p:ext uri="{BB962C8B-B14F-4D97-AF65-F5344CB8AC3E}">
        <p14:creationId xmlns:p14="http://schemas.microsoft.com/office/powerpoint/2010/main" xmlns="" val="69368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4034" y="784399"/>
            <a:ext cx="8129846" cy="369332"/>
          </a:xfrm>
          <a:prstGeom prst="rect">
            <a:avLst/>
          </a:prstGeom>
          <a:noFill/>
        </p:spPr>
        <p:txBody>
          <a:bodyPr wrap="square" rtlCol="0">
            <a:spAutoFit/>
          </a:bodyPr>
          <a:lstStyle/>
          <a:p>
            <a:r>
              <a:rPr lang="en-US" altLang="zh-CN" dirty="0" smtClean="0">
                <a:solidFill>
                  <a:schemeClr val="tx2">
                    <a:lumMod val="75000"/>
                  </a:schemeClr>
                </a:solidFill>
                <a:latin typeface="微软雅黑" pitchFamily="34" charset="-122"/>
                <a:ea typeface="微软雅黑" pitchFamily="34" charset="-122"/>
              </a:rPr>
              <a:t>1</a:t>
            </a:r>
            <a:r>
              <a:rPr lang="zh-CN" altLang="en-US" dirty="0" smtClean="0">
                <a:solidFill>
                  <a:schemeClr val="tx2">
                    <a:lumMod val="75000"/>
                  </a:schemeClr>
                </a:solidFill>
                <a:latin typeface="微软雅黑" pitchFamily="34" charset="-122"/>
                <a:ea typeface="微软雅黑" pitchFamily="34" charset="-122"/>
              </a:rPr>
              <a:t>、</a:t>
            </a:r>
            <a:r>
              <a:rPr lang="zh-CN" altLang="en-US" dirty="0">
                <a:solidFill>
                  <a:schemeClr val="tx2">
                    <a:lumMod val="75000"/>
                  </a:schemeClr>
                </a:solidFill>
                <a:latin typeface="微软雅黑" pitchFamily="34" charset="-122"/>
                <a:ea typeface="微软雅黑" pitchFamily="34" charset="-122"/>
              </a:rPr>
              <a:t>通过</a:t>
            </a:r>
            <a:r>
              <a:rPr lang="zh-CN" altLang="en-US" dirty="0" smtClean="0">
                <a:solidFill>
                  <a:schemeClr val="tx2">
                    <a:lumMod val="75000"/>
                  </a:schemeClr>
                </a:solidFill>
                <a:latin typeface="微软雅黑" pitchFamily="34" charset="-122"/>
                <a:ea typeface="微软雅黑" pitchFamily="34" charset="-122"/>
              </a:rPr>
              <a:t>湖北教育信息网账号及密码登陆后，即可进入活动页面参加活动。</a:t>
            </a:r>
            <a:endParaRPr lang="zh-CN" altLang="en-US" dirty="0">
              <a:solidFill>
                <a:schemeClr val="tx2">
                  <a:lumMod val="75000"/>
                </a:schemeClr>
              </a:solidFill>
              <a:latin typeface="微软雅黑" pitchFamily="34" charset="-122"/>
              <a:ea typeface="微软雅黑" pitchFamily="34" charset="-122"/>
            </a:endParaRPr>
          </a:p>
        </p:txBody>
      </p:sp>
      <p:pic>
        <p:nvPicPr>
          <p:cNvPr id="3073" name="Picture 1" descr="C:\Users\user\AppData\Roaming\Tencent\Users\3556124854\QQ\WinTemp\RichOle\B2_BR5D8JRZS~_18A_H}Y@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21760" y="1913756"/>
            <a:ext cx="5652120" cy="2351063"/>
          </a:xfrm>
          <a:prstGeom prst="rect">
            <a:avLst/>
          </a:prstGeom>
          <a:noFill/>
          <a:ln>
            <a:solidFill>
              <a:schemeClr val="accent1">
                <a:lumMod val="40000"/>
                <a:lumOff val="60000"/>
              </a:schemeClr>
            </a:solidFill>
          </a:ln>
          <a:extLst>
            <a:ext uri="{909E8E84-426E-40DD-AFC4-6F175D3DCCD1}">
              <a14:hiddenFill xmlns:a14="http://schemas.microsoft.com/office/drawing/2010/main" xmlns="">
                <a:solidFill>
                  <a:srgbClr val="FFFFFF"/>
                </a:solidFill>
              </a14:hiddenFill>
            </a:ext>
          </a:extLst>
        </p:spPr>
      </p:pic>
      <p:pic>
        <p:nvPicPr>
          <p:cNvPr id="3074" name="Picture 2" descr="C:\Users\user\AppData\Roaming\Tencent\Users\3556124854\QQ\WinTemp\RichOle\42QH38T%IT}_1XRK6E[E1%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4034" y="1627533"/>
            <a:ext cx="2459813" cy="2859782"/>
          </a:xfrm>
          <a:prstGeom prst="rect">
            <a:avLst/>
          </a:prstGeom>
          <a:noFill/>
          <a:ln>
            <a:solidFill>
              <a:schemeClr val="accent1">
                <a:lumMod val="40000"/>
                <a:lumOff val="60000"/>
              </a:schemeClr>
            </a:solidFill>
          </a:ln>
          <a:extLst>
            <a:ext uri="{909E8E84-426E-40DD-AFC4-6F175D3DCCD1}">
              <a14:hiddenFill xmlns:a14="http://schemas.microsoft.com/office/drawing/2010/main" xmlns="">
                <a:solidFill>
                  <a:srgbClr val="FFFFFF"/>
                </a:solidFill>
              </a14:hiddenFill>
            </a:ext>
          </a:extLst>
        </p:spPr>
      </p:pic>
      <p:sp>
        <p:nvSpPr>
          <p:cNvPr id="6" name="圆角矩形 5"/>
          <p:cNvSpPr/>
          <p:nvPr/>
        </p:nvSpPr>
        <p:spPr>
          <a:xfrm>
            <a:off x="3023256" y="322734"/>
            <a:ext cx="3240360" cy="3462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902112" y="322734"/>
            <a:ext cx="3528392" cy="461665"/>
          </a:xfrm>
          <a:prstGeom prst="rect">
            <a:avLst/>
          </a:prstGeom>
          <a:noFill/>
        </p:spPr>
        <p:txBody>
          <a:bodyPr wrap="square" rtlCol="0">
            <a:spAutoFit/>
          </a:bodyPr>
          <a:lstStyle/>
          <a:p>
            <a:pPr algn="ctr"/>
            <a:r>
              <a:rPr lang="zh-CN" altLang="en-US" sz="2400" b="1" dirty="0" smtClean="0">
                <a:solidFill>
                  <a:schemeClr val="bg1">
                    <a:lumMod val="95000"/>
                  </a:schemeClr>
                </a:solidFill>
                <a:latin typeface="微软雅黑" pitchFamily="34" charset="-122"/>
                <a:ea typeface="微软雅黑" pitchFamily="34" charset="-122"/>
              </a:rPr>
              <a:t>非</a:t>
            </a:r>
            <a:r>
              <a:rPr lang="zh-CN" altLang="zh-CN" sz="2400" b="1" dirty="0" smtClean="0">
                <a:solidFill>
                  <a:schemeClr val="bg1">
                    <a:lumMod val="95000"/>
                  </a:schemeClr>
                </a:solidFill>
                <a:latin typeface="微软雅黑" pitchFamily="34" charset="-122"/>
                <a:ea typeface="微软雅黑" pitchFamily="34" charset="-122"/>
              </a:rPr>
              <a:t>省平台用户</a:t>
            </a:r>
            <a:endParaRPr lang="zh-CN" altLang="en-US" sz="2400" b="1" dirty="0">
              <a:solidFill>
                <a:schemeClr val="bg1">
                  <a:lumMod val="9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4050188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5576" y="411510"/>
            <a:ext cx="7920879" cy="1200329"/>
          </a:xfrm>
          <a:prstGeom prst="rect">
            <a:avLst/>
          </a:prstGeom>
        </p:spPr>
        <p:txBody>
          <a:bodyPr wrap="square">
            <a:spAutoFit/>
          </a:bodyPr>
          <a:lstStyle/>
          <a:p>
            <a:r>
              <a:rPr lang="en-US" altLang="zh-CN" dirty="0"/>
              <a:t>2</a:t>
            </a:r>
            <a:r>
              <a:rPr lang="zh-CN" altLang="en-US" dirty="0" smtClean="0"/>
              <a:t>、</a:t>
            </a:r>
            <a:r>
              <a:rPr lang="zh-CN" altLang="zh-CN" dirty="0">
                <a:solidFill>
                  <a:srgbClr val="003366"/>
                </a:solidFill>
                <a:latin typeface="微软雅黑" pitchFamily="34" charset="-122"/>
                <a:ea typeface="微软雅黑" pitchFamily="34" charset="-122"/>
              </a:rPr>
              <a:t>非省平台用户也可以直接进入湖北省教育资源公共服务平台用户注册页面，成为平台注册用户后，申请身份认证，由学校</a:t>
            </a:r>
            <a:r>
              <a:rPr lang="zh-CN" altLang="zh-CN" dirty="0" smtClean="0">
                <a:solidFill>
                  <a:srgbClr val="003366"/>
                </a:solidFill>
                <a:latin typeface="微软雅黑" pitchFamily="34" charset="-122"/>
                <a:ea typeface="微软雅黑" pitchFamily="34" charset="-122"/>
              </a:rPr>
              <a:t>管理员审核</a:t>
            </a:r>
            <a:r>
              <a:rPr lang="zh-CN" altLang="zh-CN" dirty="0">
                <a:solidFill>
                  <a:srgbClr val="003366"/>
                </a:solidFill>
                <a:latin typeface="微软雅黑" pitchFamily="34" charset="-122"/>
                <a:ea typeface="微软雅黑" pitchFamily="34" charset="-122"/>
              </a:rPr>
              <a:t>通过后，登录平台进入活动页面进行报名参赛。</a:t>
            </a:r>
          </a:p>
          <a:p>
            <a:endParaRPr lang="zh-CN" altLang="en-US" dirty="0"/>
          </a:p>
        </p:txBody>
      </p:sp>
      <p:pic>
        <p:nvPicPr>
          <p:cNvPr id="6145" name="Picture 1" descr="C:\Users\user\AppData\Roaming\Tencent\Users\3556124854\QQ\WinTemp\RichOle\D6$]63L%VMC96NGN$$6GTV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3829" y="1347614"/>
            <a:ext cx="7862626" cy="331118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user\AppData\Roaming\Tencent\Users\3556124854\QQ\WinTemp\RichOle\K2C3QUUHI6PP5H[@LFT{PR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7704" y="1685315"/>
            <a:ext cx="4754456" cy="263577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817621" y="4763090"/>
            <a:ext cx="6336704" cy="369332"/>
          </a:xfrm>
          <a:prstGeom prst="rect">
            <a:avLst/>
          </a:prstGeom>
          <a:noFill/>
        </p:spPr>
        <p:txBody>
          <a:bodyPr wrap="square" rtlCol="0">
            <a:spAutoFit/>
          </a:bodyPr>
          <a:lstStyle/>
          <a:p>
            <a:r>
              <a:rPr lang="zh-CN" altLang="en-US" dirty="0" smtClean="0">
                <a:solidFill>
                  <a:srgbClr val="C00000"/>
                </a:solidFill>
                <a:latin typeface="微软雅黑" pitchFamily="34" charset="-122"/>
                <a:ea typeface="微软雅黑" pitchFamily="34" charset="-122"/>
              </a:rPr>
              <a:t>建议：由学校管理员根据模板统一批量开通学生账号。</a:t>
            </a:r>
            <a:endParaRPr lang="zh-CN" altLang="en-US"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17690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additive="base">
                                        <p:cTn id="7" dur="500" fill="hold"/>
                                        <p:tgtEl>
                                          <p:spTgt spid="6145"/>
                                        </p:tgtEl>
                                        <p:attrNameLst>
                                          <p:attrName>ppt_x</p:attrName>
                                        </p:attrNameLst>
                                      </p:cBhvr>
                                      <p:tavLst>
                                        <p:tav tm="0">
                                          <p:val>
                                            <p:strVal val="#ppt_x"/>
                                          </p:val>
                                        </p:tav>
                                        <p:tav tm="100000">
                                          <p:val>
                                            <p:strVal val="#ppt_x"/>
                                          </p:val>
                                        </p:tav>
                                      </p:tavLst>
                                    </p:anim>
                                    <p:anim calcmode="lin" valueType="num">
                                      <p:cBhvr additive="base">
                                        <p:cTn id="8" dur="500" fill="hold"/>
                                        <p:tgtEl>
                                          <p:spTgt spid="61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1816" y="1695848"/>
            <a:ext cx="2698175" cy="523220"/>
          </a:xfrm>
          <a:prstGeom prst="rect">
            <a:avLst/>
          </a:prstGeom>
          <a:noFill/>
        </p:spPr>
        <p:txBody>
          <a:bodyPr wrap="none" rtlCol="0">
            <a:spAutoFit/>
          </a:bodyPr>
          <a:lstStyle/>
          <a:p>
            <a:r>
              <a:rPr lang="zh-CN" altLang="en-US" sz="2800" b="1" dirty="0" smtClean="0">
                <a:solidFill>
                  <a:srgbClr val="003366"/>
                </a:solidFill>
                <a:latin typeface="微软雅黑" pitchFamily="34" charset="-122"/>
                <a:ea typeface="微软雅黑" pitchFamily="34" charset="-122"/>
              </a:rPr>
              <a:t>老师要做什么？</a:t>
            </a:r>
            <a:endParaRPr lang="zh-CN" altLang="en-US" sz="2800" b="1" dirty="0">
              <a:solidFill>
                <a:srgbClr val="003366"/>
              </a:solidFill>
              <a:latin typeface="微软雅黑" pitchFamily="34" charset="-122"/>
              <a:ea typeface="微软雅黑" pitchFamily="34" charset="-122"/>
            </a:endParaRPr>
          </a:p>
        </p:txBody>
      </p:sp>
      <p:sp>
        <p:nvSpPr>
          <p:cNvPr id="52" name="等腰三角形 51"/>
          <p:cNvSpPr/>
          <p:nvPr/>
        </p:nvSpPr>
        <p:spPr>
          <a:xfrm flipV="1">
            <a:off x="1173919" y="1297989"/>
            <a:ext cx="1837644" cy="1188132"/>
          </a:xfrm>
          <a:prstGeom prs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flipV="1">
            <a:off x="935051" y="1966213"/>
            <a:ext cx="1093561" cy="70704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flipV="1">
            <a:off x="2266491" y="2321696"/>
            <a:ext cx="732621" cy="473678"/>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1552681" y="1327749"/>
            <a:ext cx="1080120" cy="707886"/>
          </a:xfrm>
          <a:prstGeom prst="rect">
            <a:avLst/>
          </a:prstGeom>
          <a:noFill/>
        </p:spPr>
        <p:txBody>
          <a:bodyPr wrap="square" rtlCol="0">
            <a:spAutoFit/>
          </a:bodyPr>
          <a:lstStyle/>
          <a:p>
            <a:pPr algn="ctr"/>
            <a:r>
              <a:rPr lang="en-US" altLang="zh-CN" sz="4000" b="1" dirty="0" smtClean="0">
                <a:solidFill>
                  <a:schemeClr val="bg1">
                    <a:lumMod val="95000"/>
                  </a:schemeClr>
                </a:solidFill>
              </a:rPr>
              <a:t>03</a:t>
            </a:r>
            <a:endParaRPr lang="zh-CN" altLang="en-US" sz="4000" b="1" dirty="0">
              <a:solidFill>
                <a:schemeClr val="bg1">
                  <a:lumMod val="95000"/>
                </a:schemeClr>
              </a:solidFill>
            </a:endParaRPr>
          </a:p>
        </p:txBody>
      </p:sp>
      <p:sp>
        <p:nvSpPr>
          <p:cNvPr id="56" name="等腰三角形 55"/>
          <p:cNvSpPr/>
          <p:nvPr/>
        </p:nvSpPr>
        <p:spPr>
          <a:xfrm flipV="1">
            <a:off x="7559788" y="3055941"/>
            <a:ext cx="504057" cy="325899"/>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275856" y="2136651"/>
            <a:ext cx="2808312" cy="2554545"/>
          </a:xfrm>
          <a:prstGeom prst="rect">
            <a:avLst/>
          </a:prstGeom>
          <a:noFill/>
        </p:spPr>
        <p:txBody>
          <a:bodyPr wrap="square" rtlCol="0">
            <a:spAutoFit/>
          </a:bodyPr>
          <a:lstStyle/>
          <a:p>
            <a:pPr marL="342900" indent="-342900">
              <a:lnSpc>
                <a:spcPct val="200000"/>
              </a:lnSpc>
              <a:buFont typeface="Wingdings" pitchFamily="2" charset="2"/>
              <a:buChar char="ü"/>
            </a:pPr>
            <a:r>
              <a:rPr lang="zh-CN" altLang="en-US" sz="2000" dirty="0" smtClean="0">
                <a:solidFill>
                  <a:srgbClr val="003366"/>
                </a:solidFill>
                <a:latin typeface="微软雅黑" pitchFamily="34" charset="-122"/>
                <a:ea typeface="微软雅黑" pitchFamily="34" charset="-122"/>
              </a:rPr>
              <a:t>活跃</a:t>
            </a:r>
            <a:endParaRPr lang="en-US" altLang="zh-CN" sz="2000" dirty="0" smtClean="0">
              <a:solidFill>
                <a:srgbClr val="003366"/>
              </a:solidFill>
              <a:latin typeface="微软雅黑" pitchFamily="34" charset="-122"/>
              <a:ea typeface="微软雅黑" pitchFamily="34" charset="-122"/>
            </a:endParaRPr>
          </a:p>
          <a:p>
            <a:pPr marL="342900" indent="-342900">
              <a:lnSpc>
                <a:spcPct val="200000"/>
              </a:lnSpc>
              <a:buFont typeface="Wingdings" pitchFamily="2" charset="2"/>
              <a:buChar char="ü"/>
            </a:pPr>
            <a:r>
              <a:rPr lang="zh-CN" altLang="en-US" sz="2000" dirty="0" smtClean="0">
                <a:solidFill>
                  <a:srgbClr val="003366"/>
                </a:solidFill>
                <a:latin typeface="微软雅黑" pitchFamily="34" charset="-122"/>
                <a:ea typeface="微软雅黑" pitchFamily="34" charset="-122"/>
              </a:rPr>
              <a:t>资源</a:t>
            </a:r>
            <a:endParaRPr lang="en-US" altLang="zh-CN" sz="2000" dirty="0" smtClean="0">
              <a:solidFill>
                <a:srgbClr val="003366"/>
              </a:solidFill>
              <a:latin typeface="微软雅黑" pitchFamily="34" charset="-122"/>
              <a:ea typeface="微软雅黑" pitchFamily="34" charset="-122"/>
            </a:endParaRPr>
          </a:p>
          <a:p>
            <a:pPr marL="342900" indent="-342900">
              <a:lnSpc>
                <a:spcPct val="200000"/>
              </a:lnSpc>
              <a:buFont typeface="Wingdings" pitchFamily="2" charset="2"/>
              <a:buChar char="ü"/>
            </a:pPr>
            <a:r>
              <a:rPr lang="zh-CN" altLang="en-US" sz="2000" dirty="0" smtClean="0">
                <a:solidFill>
                  <a:srgbClr val="003366"/>
                </a:solidFill>
                <a:latin typeface="微软雅黑" pitchFamily="34" charset="-122"/>
                <a:ea typeface="微软雅黑" pitchFamily="34" charset="-122"/>
              </a:rPr>
              <a:t>应用</a:t>
            </a:r>
            <a:endParaRPr lang="en-US" altLang="zh-CN" sz="2000" dirty="0" smtClean="0">
              <a:solidFill>
                <a:srgbClr val="003366"/>
              </a:solidFill>
              <a:latin typeface="微软雅黑" pitchFamily="34" charset="-122"/>
              <a:ea typeface="微软雅黑" pitchFamily="34" charset="-122"/>
            </a:endParaRPr>
          </a:p>
          <a:p>
            <a:pPr marL="342900" indent="-342900">
              <a:lnSpc>
                <a:spcPct val="200000"/>
              </a:lnSpc>
              <a:buFont typeface="Wingdings" pitchFamily="2" charset="2"/>
              <a:buChar char="ü"/>
            </a:pPr>
            <a:r>
              <a:rPr lang="zh-CN" altLang="en-US" sz="2000" dirty="0" smtClean="0">
                <a:solidFill>
                  <a:srgbClr val="003366"/>
                </a:solidFill>
                <a:latin typeface="微软雅黑" pitchFamily="34" charset="-122"/>
                <a:ea typeface="微软雅黑" pitchFamily="34" charset="-122"/>
              </a:rPr>
              <a:t>学生助力</a:t>
            </a:r>
            <a:endParaRPr lang="zh-CN" altLang="en-US" sz="2000" dirty="0">
              <a:solidFill>
                <a:srgbClr val="003366"/>
              </a:solidFill>
              <a:latin typeface="微软雅黑" pitchFamily="34" charset="-122"/>
              <a:ea typeface="微软雅黑" pitchFamily="34" charset="-122"/>
            </a:endParaRPr>
          </a:p>
        </p:txBody>
      </p:sp>
    </p:spTree>
    <p:extLst>
      <p:ext uri="{BB962C8B-B14F-4D97-AF65-F5344CB8AC3E}">
        <p14:creationId xmlns:p14="http://schemas.microsoft.com/office/powerpoint/2010/main" xmlns="" val="1574028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64804" y="577373"/>
            <a:ext cx="2646878" cy="338554"/>
          </a:xfrm>
          <a:prstGeom prst="rect">
            <a:avLst/>
          </a:prstGeom>
          <a:noFill/>
        </p:spPr>
        <p:txBody>
          <a:bodyPr wrap="none" rtlCol="0">
            <a:spAutoFit/>
          </a:bodyPr>
          <a:lstStyle/>
          <a:p>
            <a:r>
              <a:rPr lang="zh-CN" altLang="zh-CN" sz="1600" dirty="0">
                <a:solidFill>
                  <a:srgbClr val="003366"/>
                </a:solidFill>
                <a:latin typeface="微软雅黑" pitchFamily="34" charset="-122"/>
                <a:ea typeface="微软雅黑" pitchFamily="34" charset="-122"/>
              </a:rPr>
              <a:t>每周登录平</a:t>
            </a:r>
            <a:r>
              <a:rPr lang="zh-CN" altLang="zh-CN" sz="1600" dirty="0" smtClean="0">
                <a:solidFill>
                  <a:srgbClr val="003366"/>
                </a:solidFill>
                <a:latin typeface="微软雅黑" pitchFamily="34" charset="-122"/>
                <a:ea typeface="微软雅黑" pitchFamily="34" charset="-122"/>
              </a:rPr>
              <a:t>台可</a:t>
            </a:r>
            <a:r>
              <a:rPr lang="zh-CN" altLang="zh-CN" sz="1600" dirty="0">
                <a:solidFill>
                  <a:srgbClr val="003366"/>
                </a:solidFill>
                <a:latin typeface="微软雅黑" pitchFamily="34" charset="-122"/>
                <a:ea typeface="微软雅黑" pitchFamily="34" charset="-122"/>
              </a:rPr>
              <a:t>累计得分。</a:t>
            </a:r>
            <a:endParaRPr lang="zh-CN" altLang="en-US" sz="1600" dirty="0">
              <a:solidFill>
                <a:srgbClr val="003366"/>
              </a:solidFill>
              <a:latin typeface="微软雅黑" pitchFamily="34" charset="-122"/>
              <a:ea typeface="微软雅黑" pitchFamily="34" charset="-122"/>
            </a:endParaRPr>
          </a:p>
        </p:txBody>
      </p:sp>
      <p:sp>
        <p:nvSpPr>
          <p:cNvPr id="8" name="TextBox 7"/>
          <p:cNvSpPr txBox="1"/>
          <p:nvPr/>
        </p:nvSpPr>
        <p:spPr>
          <a:xfrm>
            <a:off x="4083844" y="1434937"/>
            <a:ext cx="3960440" cy="338554"/>
          </a:xfrm>
          <a:prstGeom prst="rect">
            <a:avLst/>
          </a:prstGeom>
          <a:noFill/>
        </p:spPr>
        <p:txBody>
          <a:bodyPr wrap="square" rtlCol="0">
            <a:spAutoFit/>
          </a:bodyPr>
          <a:lstStyle/>
          <a:p>
            <a:r>
              <a:rPr lang="zh-CN" altLang="zh-CN" sz="1600" dirty="0">
                <a:solidFill>
                  <a:srgbClr val="003366"/>
                </a:solidFill>
                <a:latin typeface="微软雅黑" pitchFamily="34" charset="-122"/>
                <a:ea typeface="微软雅黑" pitchFamily="34" charset="-122"/>
              </a:rPr>
              <a:t>每日空间访问用户</a:t>
            </a:r>
            <a:r>
              <a:rPr lang="zh-CN" altLang="zh-CN" sz="1600" dirty="0" smtClean="0">
                <a:solidFill>
                  <a:srgbClr val="003366"/>
                </a:solidFill>
                <a:latin typeface="微软雅黑" pitchFamily="34" charset="-122"/>
                <a:ea typeface="微软雅黑" pitchFamily="34" charset="-122"/>
              </a:rPr>
              <a:t>量可</a:t>
            </a:r>
            <a:r>
              <a:rPr lang="zh-CN" altLang="zh-CN" sz="1600" dirty="0">
                <a:solidFill>
                  <a:srgbClr val="003366"/>
                </a:solidFill>
                <a:latin typeface="微软雅黑" pitchFamily="34" charset="-122"/>
                <a:ea typeface="微软雅黑" pitchFamily="34" charset="-122"/>
              </a:rPr>
              <a:t>累计得分。</a:t>
            </a:r>
            <a:endParaRPr lang="zh-CN" altLang="en-US" sz="1600" dirty="0">
              <a:solidFill>
                <a:srgbClr val="003366"/>
              </a:solidFill>
              <a:latin typeface="微软雅黑" pitchFamily="34" charset="-122"/>
              <a:ea typeface="微软雅黑" pitchFamily="34" charset="-122"/>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1977684"/>
            <a:ext cx="7128792" cy="2870856"/>
          </a:xfrm>
          <a:prstGeom prst="rect">
            <a:avLst/>
          </a:prstGeom>
          <a:noFill/>
          <a:ln w="9525">
            <a:solidFill>
              <a:schemeClr val="tx2">
                <a:lumMod val="20000"/>
                <a:lumOff val="80000"/>
              </a:schemeClr>
            </a:solidFill>
            <a:miter lim="800000"/>
            <a:headEnd/>
            <a:tailEnd/>
          </a:ln>
          <a:effectLst>
            <a:reflection blurRad="6350" stA="52000" endA="300" endPos="35000" dir="5400000" sy="-100000" algn="bl" rotWithShape="0"/>
          </a:effectLst>
          <a:extLst>
            <a:ext uri="{909E8E84-426E-40DD-AFC4-6F175D3DCCD1}">
              <a14:hiddenFill xmlns:a14="http://schemas.microsoft.com/office/drawing/2010/main" xmlns="">
                <a:solidFill>
                  <a:schemeClr val="accent1"/>
                </a:solidFill>
              </a14:hiddenFill>
            </a:ext>
          </a:extLst>
        </p:spPr>
      </p:pic>
      <p:sp>
        <p:nvSpPr>
          <p:cNvPr id="2" name="矩形 1"/>
          <p:cNvSpPr/>
          <p:nvPr/>
        </p:nvSpPr>
        <p:spPr>
          <a:xfrm>
            <a:off x="1071364" y="1262939"/>
            <a:ext cx="646331" cy="369332"/>
          </a:xfrm>
          <a:prstGeom prst="rect">
            <a:avLst/>
          </a:prstGeom>
        </p:spPr>
        <p:txBody>
          <a:bodyPr wrap="none">
            <a:spAutoFit/>
          </a:bodyPr>
          <a:lstStyle/>
          <a:p>
            <a:r>
              <a:rPr lang="zh-CN" altLang="zh-CN" dirty="0"/>
              <a:t>活跃</a:t>
            </a:r>
            <a:endParaRPr lang="zh-CN" altLang="en-US" dirty="0"/>
          </a:p>
        </p:txBody>
      </p:sp>
      <p:grpSp>
        <p:nvGrpSpPr>
          <p:cNvPr id="9" name="组合 8"/>
          <p:cNvGrpSpPr/>
          <p:nvPr/>
        </p:nvGrpSpPr>
        <p:grpSpPr>
          <a:xfrm>
            <a:off x="0" y="0"/>
            <a:ext cx="1099768" cy="1091339"/>
            <a:chOff x="0" y="0"/>
            <a:chExt cx="1099768" cy="1455118"/>
          </a:xfrm>
        </p:grpSpPr>
        <p:sp>
          <p:nvSpPr>
            <p:cNvPr id="10" name="等腰三角形 9"/>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flipV="1">
            <a:off x="2589959" y="573529"/>
            <a:ext cx="1327222" cy="301787"/>
          </a:xfrm>
          <a:prstGeom prst="rect">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cxnSp>
        <p:nvCxnSpPr>
          <p:cNvPr id="14" name="直接箭头连接符 13"/>
          <p:cNvCxnSpPr/>
          <p:nvPr/>
        </p:nvCxnSpPr>
        <p:spPr>
          <a:xfrm flipV="1">
            <a:off x="1976573" y="724423"/>
            <a:ext cx="534031" cy="284999"/>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flipV="1">
            <a:off x="2606791" y="1492918"/>
            <a:ext cx="1327222" cy="301787"/>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sp>
        <p:nvSpPr>
          <p:cNvPr id="5" name="TextBox 4"/>
          <p:cNvSpPr txBox="1"/>
          <p:nvPr/>
        </p:nvSpPr>
        <p:spPr>
          <a:xfrm>
            <a:off x="2614956" y="585923"/>
            <a:ext cx="1305833" cy="369332"/>
          </a:xfrm>
          <a:prstGeom prst="rect">
            <a:avLst/>
          </a:prstGeom>
          <a:noFill/>
        </p:spPr>
        <p:txBody>
          <a:bodyPr wrap="square" rtlCol="0">
            <a:spAutoFit/>
          </a:bodyPr>
          <a:lstStyle/>
          <a:p>
            <a:pPr algn="ctr"/>
            <a:r>
              <a:rPr lang="zh-CN" altLang="en-US" dirty="0" smtClean="0">
                <a:solidFill>
                  <a:schemeClr val="bg1">
                    <a:lumMod val="95000"/>
                  </a:schemeClr>
                </a:solidFill>
                <a:latin typeface="微软雅黑" pitchFamily="34" charset="-122"/>
                <a:ea typeface="微软雅黑" pitchFamily="34" charset="-122"/>
              </a:rPr>
              <a:t>平台登录</a:t>
            </a:r>
            <a:endParaRPr lang="zh-CN" altLang="en-US" dirty="0">
              <a:solidFill>
                <a:schemeClr val="bg1">
                  <a:lumMod val="95000"/>
                </a:schemeClr>
              </a:solidFill>
              <a:latin typeface="微软雅黑" pitchFamily="34" charset="-122"/>
              <a:ea typeface="微软雅黑" pitchFamily="34" charset="-122"/>
            </a:endParaRPr>
          </a:p>
        </p:txBody>
      </p:sp>
      <p:sp>
        <p:nvSpPr>
          <p:cNvPr id="7" name="TextBox 6"/>
          <p:cNvSpPr txBox="1"/>
          <p:nvPr/>
        </p:nvSpPr>
        <p:spPr>
          <a:xfrm>
            <a:off x="2614956" y="1492919"/>
            <a:ext cx="1305833" cy="369332"/>
          </a:xfrm>
          <a:prstGeom prst="rect">
            <a:avLst/>
          </a:prstGeom>
          <a:noFill/>
        </p:spPr>
        <p:txBody>
          <a:bodyPr wrap="square" rtlCol="0">
            <a:spAutoFit/>
          </a:bodyPr>
          <a:lstStyle/>
          <a:p>
            <a:pPr algn="ctr"/>
            <a:r>
              <a:rPr lang="zh-CN" altLang="zh-CN" dirty="0">
                <a:solidFill>
                  <a:schemeClr val="bg1">
                    <a:lumMod val="95000"/>
                  </a:schemeClr>
                </a:solidFill>
                <a:latin typeface="微软雅黑" pitchFamily="34" charset="-122"/>
                <a:ea typeface="微软雅黑" pitchFamily="34" charset="-122"/>
              </a:rPr>
              <a:t>空间浏览</a:t>
            </a:r>
            <a:endParaRPr lang="zh-CN" altLang="en-US" dirty="0">
              <a:solidFill>
                <a:schemeClr val="bg1">
                  <a:lumMod val="95000"/>
                </a:schemeClr>
              </a:solidFill>
              <a:latin typeface="微软雅黑" pitchFamily="34" charset="-122"/>
              <a:ea typeface="微软雅黑" pitchFamily="34" charset="-122"/>
            </a:endParaRPr>
          </a:p>
        </p:txBody>
      </p:sp>
      <p:cxnSp>
        <p:nvCxnSpPr>
          <p:cNvPr id="17" name="直接箭头连接符 16"/>
          <p:cNvCxnSpPr/>
          <p:nvPr/>
        </p:nvCxnSpPr>
        <p:spPr>
          <a:xfrm>
            <a:off x="1976573" y="1475511"/>
            <a:ext cx="534031" cy="284999"/>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3" name="六边形 12"/>
          <p:cNvSpPr/>
          <p:nvPr/>
        </p:nvSpPr>
        <p:spPr>
          <a:xfrm>
            <a:off x="968461" y="901409"/>
            <a:ext cx="1008112" cy="628920"/>
          </a:xfrm>
          <a:prstGeom prst="hexagon">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r>
              <a:rPr lang="zh-CN" altLang="en-US" sz="2000" b="1" dirty="0" smtClean="0">
                <a:solidFill>
                  <a:srgbClr val="FFFFFF"/>
                </a:solidFill>
                <a:latin typeface="微软雅黑" pitchFamily="34" charset="-122"/>
                <a:ea typeface="微软雅黑" pitchFamily="34" charset="-122"/>
              </a:rPr>
              <a:t>活跃</a:t>
            </a:r>
            <a:endParaRPr lang="zh-CN" altLang="en-US" sz="20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xmlns="" val="313805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outVertical)">
                                      <p:cBhvr>
                                        <p:cTn id="14" dur="500"/>
                                        <p:tgtEl>
                                          <p:spTgt spid="12"/>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outVertical)">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flipV="1">
            <a:off x="2603687" y="1059582"/>
            <a:ext cx="1686565" cy="301787"/>
          </a:xfrm>
          <a:prstGeom prst="rect">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sp>
        <p:nvSpPr>
          <p:cNvPr id="4" name="TextBox 3"/>
          <p:cNvSpPr txBox="1"/>
          <p:nvPr/>
        </p:nvSpPr>
        <p:spPr>
          <a:xfrm>
            <a:off x="2567111" y="1059582"/>
            <a:ext cx="1656184" cy="369332"/>
          </a:xfrm>
          <a:prstGeom prst="rect">
            <a:avLst/>
          </a:prstGeom>
          <a:noFill/>
        </p:spPr>
        <p:txBody>
          <a:bodyPr wrap="square" rtlCol="0">
            <a:spAutoFit/>
          </a:bodyPr>
          <a:lstStyle/>
          <a:p>
            <a:pPr algn="ctr"/>
            <a:r>
              <a:rPr lang="zh-CN" altLang="zh-CN" dirty="0">
                <a:solidFill>
                  <a:schemeClr val="bg1">
                    <a:lumMod val="95000"/>
                  </a:schemeClr>
                </a:solidFill>
                <a:latin typeface="微软雅黑" pitchFamily="34" charset="-122"/>
                <a:ea typeface="微软雅黑" pitchFamily="34" charset="-122"/>
              </a:rPr>
              <a:t>上传资源数量</a:t>
            </a:r>
            <a:endParaRPr lang="zh-CN" altLang="en-US" dirty="0">
              <a:solidFill>
                <a:schemeClr val="bg1">
                  <a:lumMod val="95000"/>
                </a:schemeClr>
              </a:solidFill>
              <a:latin typeface="微软雅黑" pitchFamily="34" charset="-122"/>
              <a:ea typeface="微软雅黑" pitchFamily="34" charset="-122"/>
            </a:endParaRPr>
          </a:p>
        </p:txBody>
      </p:sp>
      <p:sp>
        <p:nvSpPr>
          <p:cNvPr id="5" name="TextBox 4"/>
          <p:cNvSpPr txBox="1"/>
          <p:nvPr/>
        </p:nvSpPr>
        <p:spPr>
          <a:xfrm>
            <a:off x="4499992" y="951571"/>
            <a:ext cx="3888432" cy="646331"/>
          </a:xfrm>
          <a:prstGeom prst="rect">
            <a:avLst/>
          </a:prstGeom>
          <a:noFill/>
        </p:spPr>
        <p:txBody>
          <a:bodyPr wrap="square" rtlCol="0">
            <a:spAutoFit/>
          </a:bodyPr>
          <a:lstStyle/>
          <a:p>
            <a:r>
              <a:rPr lang="zh-CN" altLang="zh-CN" dirty="0">
                <a:solidFill>
                  <a:srgbClr val="003366"/>
                </a:solidFill>
                <a:latin typeface="微软雅黑" pitchFamily="34" charset="-122"/>
                <a:ea typeface="微软雅黑" pitchFamily="34" charset="-122"/>
              </a:rPr>
              <a:t>每周上传并分享给学生或其他教</a:t>
            </a:r>
            <a:r>
              <a:rPr lang="zh-CN" altLang="zh-CN" dirty="0" smtClean="0">
                <a:solidFill>
                  <a:srgbClr val="003366"/>
                </a:solidFill>
                <a:latin typeface="微软雅黑" pitchFamily="34" charset="-122"/>
                <a:ea typeface="微软雅黑" pitchFamily="34" charset="-122"/>
              </a:rPr>
              <a:t>师教</a:t>
            </a:r>
            <a:r>
              <a:rPr lang="zh-CN" altLang="zh-CN" dirty="0">
                <a:solidFill>
                  <a:srgbClr val="003366"/>
                </a:solidFill>
                <a:latin typeface="微软雅黑" pitchFamily="34" charset="-122"/>
                <a:ea typeface="微软雅黑" pitchFamily="34" charset="-122"/>
              </a:rPr>
              <a:t>学资</a:t>
            </a:r>
            <a:r>
              <a:rPr lang="zh-CN" altLang="zh-CN" dirty="0" smtClean="0">
                <a:solidFill>
                  <a:srgbClr val="003366"/>
                </a:solidFill>
                <a:latin typeface="微软雅黑" pitchFamily="34" charset="-122"/>
                <a:ea typeface="微软雅黑" pitchFamily="34" charset="-122"/>
              </a:rPr>
              <a:t>源可</a:t>
            </a:r>
            <a:r>
              <a:rPr lang="zh-CN" altLang="zh-CN" dirty="0">
                <a:solidFill>
                  <a:srgbClr val="003366"/>
                </a:solidFill>
                <a:latin typeface="微软雅黑" pitchFamily="34" charset="-122"/>
                <a:ea typeface="微软雅黑" pitchFamily="34" charset="-122"/>
              </a:rPr>
              <a:t>累计得分。</a:t>
            </a:r>
            <a:endParaRPr lang="zh-CN" altLang="en-US" dirty="0">
              <a:solidFill>
                <a:srgbClr val="003366"/>
              </a:solidFill>
              <a:latin typeface="微软雅黑" pitchFamily="34" charset="-122"/>
              <a:ea typeface="微软雅黑" pitchFamily="34" charset="-122"/>
            </a:endParaRPr>
          </a:p>
        </p:txBody>
      </p:sp>
      <p:pic>
        <p:nvPicPr>
          <p:cNvPr id="9"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4488" y="1862175"/>
            <a:ext cx="6937872" cy="1896974"/>
          </a:xfrm>
          <a:prstGeom prst="rect">
            <a:avLst/>
          </a:prstGeom>
          <a:noFill/>
          <a:ln w="9525">
            <a:solidFill>
              <a:schemeClr val="tx2">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7" y="2454301"/>
            <a:ext cx="6287537" cy="2401571"/>
          </a:xfrm>
          <a:prstGeom prst="rect">
            <a:avLst/>
          </a:prstGeom>
          <a:noFill/>
          <a:ln w="9525">
            <a:solidFill>
              <a:schemeClr val="tx2">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grpSp>
        <p:nvGrpSpPr>
          <p:cNvPr id="7" name="组合 6"/>
          <p:cNvGrpSpPr/>
          <p:nvPr/>
        </p:nvGrpSpPr>
        <p:grpSpPr>
          <a:xfrm>
            <a:off x="0" y="0"/>
            <a:ext cx="1099768" cy="1091339"/>
            <a:chOff x="0" y="0"/>
            <a:chExt cx="1099768" cy="1455118"/>
          </a:xfrm>
        </p:grpSpPr>
        <p:sp>
          <p:nvSpPr>
            <p:cNvPr id="8" name="等腰三角形 7"/>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箭头连接符 13"/>
          <p:cNvCxnSpPr/>
          <p:nvPr/>
        </p:nvCxnSpPr>
        <p:spPr>
          <a:xfrm flipV="1">
            <a:off x="1976572" y="1235185"/>
            <a:ext cx="534031" cy="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968461" y="901409"/>
            <a:ext cx="1008112" cy="628920"/>
          </a:xfrm>
          <a:prstGeom prst="hexagon">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r>
              <a:rPr lang="zh-CN" altLang="en-US" sz="2000" b="1" dirty="0" smtClean="0">
                <a:solidFill>
                  <a:srgbClr val="FFFFFF"/>
                </a:solidFill>
                <a:latin typeface="微软雅黑" pitchFamily="34" charset="-122"/>
                <a:ea typeface="微软雅黑" pitchFamily="34" charset="-122"/>
              </a:rPr>
              <a:t>资源</a:t>
            </a:r>
            <a:endParaRPr lang="zh-CN" altLang="en-US" sz="20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xmlns="" val="307607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V="1">
            <a:off x="2603687" y="947725"/>
            <a:ext cx="1686565" cy="301787"/>
          </a:xfrm>
          <a:prstGeom prst="rect">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sp>
        <p:nvSpPr>
          <p:cNvPr id="4" name="TextBox 3"/>
          <p:cNvSpPr txBox="1"/>
          <p:nvPr/>
        </p:nvSpPr>
        <p:spPr>
          <a:xfrm>
            <a:off x="2603687" y="972512"/>
            <a:ext cx="1686565" cy="369332"/>
          </a:xfrm>
          <a:prstGeom prst="rect">
            <a:avLst/>
          </a:prstGeom>
          <a:noFill/>
        </p:spPr>
        <p:txBody>
          <a:bodyPr wrap="square" rtlCol="0">
            <a:spAutoFit/>
          </a:bodyPr>
          <a:lstStyle/>
          <a:p>
            <a:pPr algn="ctr"/>
            <a:r>
              <a:rPr lang="zh-CN" altLang="zh-CN" dirty="0">
                <a:solidFill>
                  <a:schemeClr val="bg1">
                    <a:lumMod val="95000"/>
                  </a:schemeClr>
                </a:solidFill>
                <a:latin typeface="微软雅黑" pitchFamily="34" charset="-122"/>
                <a:ea typeface="微软雅黑" pitchFamily="34" charset="-122"/>
              </a:rPr>
              <a:t>教学反思</a:t>
            </a:r>
            <a:endParaRPr lang="zh-CN" altLang="en-US" dirty="0">
              <a:solidFill>
                <a:schemeClr val="bg1">
                  <a:lumMod val="95000"/>
                </a:schemeClr>
              </a:solidFill>
              <a:latin typeface="微软雅黑" pitchFamily="34" charset="-122"/>
              <a:ea typeface="微软雅黑" pitchFamily="34" charset="-122"/>
            </a:endParaRPr>
          </a:p>
        </p:txBody>
      </p:sp>
      <p:sp>
        <p:nvSpPr>
          <p:cNvPr id="5" name="矩形 4"/>
          <p:cNvSpPr/>
          <p:nvPr/>
        </p:nvSpPr>
        <p:spPr>
          <a:xfrm>
            <a:off x="4427984" y="880954"/>
            <a:ext cx="4032448" cy="646331"/>
          </a:xfrm>
          <a:prstGeom prst="rect">
            <a:avLst/>
          </a:prstGeom>
        </p:spPr>
        <p:txBody>
          <a:bodyPr wrap="square">
            <a:spAutoFit/>
          </a:bodyPr>
          <a:lstStyle/>
          <a:p>
            <a:r>
              <a:rPr lang="zh-CN" altLang="zh-CN" dirty="0">
                <a:solidFill>
                  <a:srgbClr val="003366"/>
                </a:solidFill>
                <a:latin typeface="微软雅黑" pitchFamily="34" charset="-122"/>
                <a:ea typeface="微软雅黑" pitchFamily="34" charset="-122"/>
              </a:rPr>
              <a:t>每周发布到网络空</a:t>
            </a:r>
            <a:r>
              <a:rPr lang="zh-CN" altLang="zh-CN" dirty="0" smtClean="0">
                <a:solidFill>
                  <a:srgbClr val="003366"/>
                </a:solidFill>
                <a:latin typeface="微软雅黑" pitchFamily="34" charset="-122"/>
                <a:ea typeface="微软雅黑" pitchFamily="34" charset="-122"/>
              </a:rPr>
              <a:t>间教</a:t>
            </a:r>
            <a:r>
              <a:rPr lang="zh-CN" altLang="zh-CN" dirty="0">
                <a:solidFill>
                  <a:srgbClr val="003366"/>
                </a:solidFill>
                <a:latin typeface="微软雅黑" pitchFamily="34" charset="-122"/>
                <a:ea typeface="微软雅黑" pitchFamily="34" charset="-122"/>
              </a:rPr>
              <a:t>学反</a:t>
            </a:r>
            <a:r>
              <a:rPr lang="zh-CN" altLang="zh-CN" dirty="0" smtClean="0">
                <a:solidFill>
                  <a:srgbClr val="003366"/>
                </a:solidFill>
                <a:latin typeface="微软雅黑" pitchFamily="34" charset="-122"/>
                <a:ea typeface="微软雅黑" pitchFamily="34" charset="-122"/>
              </a:rPr>
              <a:t>思可</a:t>
            </a:r>
            <a:r>
              <a:rPr lang="zh-CN" altLang="zh-CN" dirty="0">
                <a:solidFill>
                  <a:srgbClr val="003366"/>
                </a:solidFill>
                <a:latin typeface="微软雅黑" pitchFamily="34" charset="-122"/>
                <a:ea typeface="微软雅黑" pitchFamily="34" charset="-122"/>
              </a:rPr>
              <a:t>累计得分。</a:t>
            </a:r>
            <a:endParaRPr lang="zh-CN" altLang="en-US" dirty="0">
              <a:solidFill>
                <a:srgbClr val="003366"/>
              </a:solidFill>
              <a:latin typeface="微软雅黑" pitchFamily="34" charset="-122"/>
              <a:ea typeface="微软雅黑" pitchFamily="34" charset="-122"/>
            </a:endParaRPr>
          </a:p>
        </p:txBody>
      </p:sp>
      <p:pic>
        <p:nvPicPr>
          <p:cNvPr id="4097" name="Picture 1" descr="C:\Users\user\AppData\Roaming\Tencent\Users\3556124854\QQ\WinTemp\RichOle\[574XOJYID{%}CYK72SNOE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723660"/>
            <a:ext cx="7420614" cy="2630288"/>
          </a:xfrm>
          <a:prstGeom prst="rect">
            <a:avLst/>
          </a:prstGeom>
          <a:noFill/>
          <a:ln>
            <a:solidFill>
              <a:schemeClr val="tx2">
                <a:lumMod val="20000"/>
                <a:lumOff val="8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nvGrpSpPr>
          <p:cNvPr id="8" name="组合 7"/>
          <p:cNvGrpSpPr/>
          <p:nvPr/>
        </p:nvGrpSpPr>
        <p:grpSpPr>
          <a:xfrm>
            <a:off x="0" y="0"/>
            <a:ext cx="1099768" cy="1091339"/>
            <a:chOff x="0" y="0"/>
            <a:chExt cx="1099768" cy="1455118"/>
          </a:xfrm>
        </p:grpSpPr>
        <p:sp>
          <p:nvSpPr>
            <p:cNvPr id="9" name="等腰三角形 8"/>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箭头连接符 10"/>
          <p:cNvCxnSpPr/>
          <p:nvPr/>
        </p:nvCxnSpPr>
        <p:spPr>
          <a:xfrm flipV="1">
            <a:off x="1976572" y="1123328"/>
            <a:ext cx="534031" cy="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2" name="六边形 11"/>
          <p:cNvSpPr/>
          <p:nvPr/>
        </p:nvSpPr>
        <p:spPr>
          <a:xfrm>
            <a:off x="968461" y="789552"/>
            <a:ext cx="1008112" cy="628920"/>
          </a:xfrm>
          <a:prstGeom prst="hexagon">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r>
              <a:rPr lang="zh-CN" altLang="en-US" sz="2000" b="1" dirty="0" smtClean="0">
                <a:solidFill>
                  <a:srgbClr val="FFFFFF"/>
                </a:solidFill>
                <a:latin typeface="微软雅黑" pitchFamily="34" charset="-122"/>
                <a:ea typeface="微软雅黑" pitchFamily="34" charset="-122"/>
              </a:rPr>
              <a:t>资源</a:t>
            </a:r>
            <a:endParaRPr lang="zh-CN" altLang="en-US" sz="20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xmlns="" val="5111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V="1">
            <a:off x="2603687" y="947725"/>
            <a:ext cx="1686565" cy="301787"/>
          </a:xfrm>
          <a:prstGeom prst="rect">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sp>
        <p:nvSpPr>
          <p:cNvPr id="4" name="矩形 3"/>
          <p:cNvSpPr/>
          <p:nvPr/>
        </p:nvSpPr>
        <p:spPr>
          <a:xfrm>
            <a:off x="3123803" y="965513"/>
            <a:ext cx="646331" cy="369332"/>
          </a:xfrm>
          <a:prstGeom prst="rect">
            <a:avLst/>
          </a:prstGeom>
        </p:spPr>
        <p:txBody>
          <a:bodyPr wrap="none">
            <a:spAutoFit/>
          </a:bodyPr>
          <a:lstStyle/>
          <a:p>
            <a:pPr algn="ctr"/>
            <a:r>
              <a:rPr lang="zh-CN" altLang="zh-CN" dirty="0" smtClean="0">
                <a:solidFill>
                  <a:schemeClr val="bg1">
                    <a:lumMod val="95000"/>
                  </a:schemeClr>
                </a:solidFill>
                <a:latin typeface="微软雅黑" pitchFamily="34" charset="-122"/>
                <a:ea typeface="微软雅黑" pitchFamily="34" charset="-122"/>
              </a:rPr>
              <a:t>课前</a:t>
            </a:r>
            <a:endParaRPr lang="zh-CN" altLang="en-US" dirty="0">
              <a:solidFill>
                <a:schemeClr val="bg1">
                  <a:lumMod val="95000"/>
                </a:schemeClr>
              </a:solidFill>
              <a:latin typeface="微软雅黑" pitchFamily="34" charset="-122"/>
              <a:ea typeface="微软雅黑" pitchFamily="34" charset="-122"/>
            </a:endParaRPr>
          </a:p>
        </p:txBody>
      </p:sp>
      <p:sp>
        <p:nvSpPr>
          <p:cNvPr id="5" name="矩形 4"/>
          <p:cNvSpPr/>
          <p:nvPr/>
        </p:nvSpPr>
        <p:spPr>
          <a:xfrm>
            <a:off x="4427984" y="883822"/>
            <a:ext cx="4176464" cy="369332"/>
          </a:xfrm>
          <a:prstGeom prst="rect">
            <a:avLst/>
          </a:prstGeom>
        </p:spPr>
        <p:txBody>
          <a:bodyPr wrap="square">
            <a:spAutoFit/>
          </a:bodyPr>
          <a:lstStyle/>
          <a:p>
            <a:r>
              <a:rPr lang="zh-CN" altLang="zh-CN" dirty="0">
                <a:solidFill>
                  <a:srgbClr val="003366"/>
                </a:solidFill>
                <a:latin typeface="微软雅黑" pitchFamily="34" charset="-122"/>
                <a:ea typeface="微软雅黑" pitchFamily="34" charset="-122"/>
              </a:rPr>
              <a:t>每周使用网络空间进行备</a:t>
            </a:r>
            <a:r>
              <a:rPr lang="zh-CN" altLang="zh-CN" dirty="0" smtClean="0">
                <a:solidFill>
                  <a:srgbClr val="003366"/>
                </a:solidFill>
                <a:latin typeface="微软雅黑" pitchFamily="34" charset="-122"/>
                <a:ea typeface="微软雅黑" pitchFamily="34" charset="-122"/>
              </a:rPr>
              <a:t>课可</a:t>
            </a:r>
            <a:r>
              <a:rPr lang="zh-CN" altLang="zh-CN" dirty="0">
                <a:solidFill>
                  <a:srgbClr val="003366"/>
                </a:solidFill>
                <a:latin typeface="微软雅黑" pitchFamily="34" charset="-122"/>
                <a:ea typeface="微软雅黑" pitchFamily="34" charset="-122"/>
              </a:rPr>
              <a:t>累计得分。</a:t>
            </a:r>
            <a:endParaRPr lang="zh-CN" altLang="en-US" dirty="0">
              <a:solidFill>
                <a:srgbClr val="003366"/>
              </a:solidFill>
              <a:latin typeface="微软雅黑" pitchFamily="34" charset="-122"/>
              <a:ea typeface="微软雅黑" pitchFamily="34" charset="-122"/>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1251" y="1651900"/>
            <a:ext cx="6815125" cy="1875035"/>
          </a:xfrm>
          <a:prstGeom prst="rect">
            <a:avLst/>
          </a:prstGeom>
          <a:noFill/>
          <a:ln w="9525">
            <a:solidFill>
              <a:schemeClr val="tx2">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pic>
        <p:nvPicPr>
          <p:cNvPr id="6" name="图片 5"/>
          <p:cNvPicPr/>
          <p:nvPr/>
        </p:nvPicPr>
        <p:blipFill>
          <a:blip r:embed="rId3" cstate="print"/>
          <a:stretch>
            <a:fillRect/>
          </a:stretch>
        </p:blipFill>
        <p:spPr>
          <a:xfrm>
            <a:off x="2093203" y="2267374"/>
            <a:ext cx="4968552" cy="2519120"/>
          </a:xfrm>
          <a:prstGeom prst="rect">
            <a:avLst/>
          </a:prstGeom>
          <a:ln>
            <a:solidFill>
              <a:schemeClr val="tx2">
                <a:lumMod val="20000"/>
                <a:lumOff val="80000"/>
              </a:schemeClr>
            </a:solidFill>
          </a:ln>
          <a:effectLst>
            <a:outerShdw blurRad="50800" dist="38100" dir="2700000" algn="tl" rotWithShape="0">
              <a:prstClr val="black">
                <a:alpha val="40000"/>
              </a:prstClr>
            </a:outerShdw>
          </a:effectLst>
        </p:spPr>
      </p:pic>
      <p:grpSp>
        <p:nvGrpSpPr>
          <p:cNvPr id="8" name="组合 7"/>
          <p:cNvGrpSpPr/>
          <p:nvPr/>
        </p:nvGrpSpPr>
        <p:grpSpPr>
          <a:xfrm>
            <a:off x="0" y="0"/>
            <a:ext cx="1099768" cy="1091339"/>
            <a:chOff x="0" y="0"/>
            <a:chExt cx="1099768" cy="1455118"/>
          </a:xfrm>
        </p:grpSpPr>
        <p:sp>
          <p:nvSpPr>
            <p:cNvPr id="9" name="等腰三角形 8"/>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箭头连接符 10"/>
          <p:cNvCxnSpPr/>
          <p:nvPr/>
        </p:nvCxnSpPr>
        <p:spPr>
          <a:xfrm flipV="1">
            <a:off x="1976572" y="1123328"/>
            <a:ext cx="534031" cy="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2" name="六边形 11"/>
          <p:cNvSpPr/>
          <p:nvPr/>
        </p:nvSpPr>
        <p:spPr>
          <a:xfrm>
            <a:off x="968461" y="789552"/>
            <a:ext cx="1008112" cy="628920"/>
          </a:xfrm>
          <a:prstGeom prst="hexagon">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r>
              <a:rPr lang="zh-CN" altLang="en-US" sz="2000" b="1" dirty="0" smtClean="0">
                <a:solidFill>
                  <a:srgbClr val="FFFFFF"/>
                </a:solidFill>
                <a:latin typeface="微软雅黑" pitchFamily="34" charset="-122"/>
                <a:ea typeface="微软雅黑" pitchFamily="34" charset="-122"/>
              </a:rPr>
              <a:t>应用</a:t>
            </a:r>
            <a:endParaRPr lang="zh-CN" altLang="en-US" sz="20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xmlns="" val="322955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6832" y="1214631"/>
            <a:ext cx="3456384" cy="369332"/>
          </a:xfrm>
          <a:prstGeom prst="rect">
            <a:avLst/>
          </a:prstGeom>
          <a:noFill/>
        </p:spPr>
        <p:txBody>
          <a:bodyPr wrap="square" rtlCol="0">
            <a:spAutoFit/>
          </a:bodyPr>
          <a:lstStyle/>
          <a:p>
            <a:r>
              <a:rPr lang="zh-CN" altLang="en-US" dirty="0" smtClean="0">
                <a:solidFill>
                  <a:srgbClr val="003366"/>
                </a:solidFill>
                <a:latin typeface="微软雅黑" pitchFamily="34" charset="-122"/>
                <a:ea typeface="微软雅黑" pitchFamily="34" charset="-122"/>
              </a:rPr>
              <a:t>教师如何报名参加活动</a:t>
            </a:r>
            <a:endParaRPr lang="zh-CN" altLang="en-US" dirty="0">
              <a:solidFill>
                <a:srgbClr val="003366"/>
              </a:solidFill>
              <a:latin typeface="微软雅黑" pitchFamily="34" charset="-122"/>
              <a:ea typeface="微软雅黑" pitchFamily="34" charset="-122"/>
            </a:endParaRPr>
          </a:p>
        </p:txBody>
      </p:sp>
      <p:sp>
        <p:nvSpPr>
          <p:cNvPr id="5" name="TextBox 4"/>
          <p:cNvSpPr txBox="1"/>
          <p:nvPr/>
        </p:nvSpPr>
        <p:spPr>
          <a:xfrm>
            <a:off x="2263552" y="1853181"/>
            <a:ext cx="3024336" cy="369332"/>
          </a:xfrm>
          <a:prstGeom prst="rect">
            <a:avLst/>
          </a:prstGeom>
          <a:noFill/>
        </p:spPr>
        <p:txBody>
          <a:bodyPr wrap="square" rtlCol="0">
            <a:spAutoFit/>
          </a:bodyPr>
          <a:lstStyle/>
          <a:p>
            <a:r>
              <a:rPr lang="zh-CN" altLang="en-US" dirty="0" smtClean="0">
                <a:solidFill>
                  <a:srgbClr val="003366"/>
                </a:solidFill>
                <a:latin typeface="微软雅黑" pitchFamily="34" charset="-122"/>
                <a:ea typeface="微软雅黑" pitchFamily="34" charset="-122"/>
              </a:rPr>
              <a:t>学生如何报名参加活动</a:t>
            </a:r>
            <a:endParaRPr lang="zh-CN" altLang="en-US" dirty="0">
              <a:solidFill>
                <a:srgbClr val="003366"/>
              </a:solidFill>
              <a:latin typeface="微软雅黑" pitchFamily="34" charset="-122"/>
              <a:ea typeface="微软雅黑" pitchFamily="34" charset="-122"/>
            </a:endParaRPr>
          </a:p>
        </p:txBody>
      </p:sp>
      <p:sp>
        <p:nvSpPr>
          <p:cNvPr id="6" name="TextBox 5"/>
          <p:cNvSpPr txBox="1"/>
          <p:nvPr/>
        </p:nvSpPr>
        <p:spPr>
          <a:xfrm>
            <a:off x="2256696" y="2491731"/>
            <a:ext cx="3443024" cy="369332"/>
          </a:xfrm>
          <a:prstGeom prst="rect">
            <a:avLst/>
          </a:prstGeom>
          <a:noFill/>
        </p:spPr>
        <p:txBody>
          <a:bodyPr wrap="square" rtlCol="0">
            <a:spAutoFit/>
          </a:bodyPr>
          <a:lstStyle/>
          <a:p>
            <a:r>
              <a:rPr lang="zh-CN" altLang="en-US" dirty="0" smtClean="0">
                <a:solidFill>
                  <a:srgbClr val="003366"/>
                </a:solidFill>
                <a:latin typeface="微软雅黑" pitchFamily="34" charset="-122"/>
                <a:ea typeface="微软雅黑" pitchFamily="34" charset="-122"/>
              </a:rPr>
              <a:t>老师要做什么</a:t>
            </a:r>
            <a:endParaRPr lang="zh-CN" altLang="en-US" dirty="0">
              <a:solidFill>
                <a:srgbClr val="003366"/>
              </a:solidFill>
              <a:latin typeface="微软雅黑" pitchFamily="34" charset="-122"/>
              <a:ea typeface="微软雅黑" pitchFamily="34" charset="-122"/>
            </a:endParaRPr>
          </a:p>
        </p:txBody>
      </p:sp>
      <p:sp>
        <p:nvSpPr>
          <p:cNvPr id="7" name="TextBox 6"/>
          <p:cNvSpPr txBox="1"/>
          <p:nvPr/>
        </p:nvSpPr>
        <p:spPr>
          <a:xfrm>
            <a:off x="2281104" y="3130281"/>
            <a:ext cx="3443024" cy="369332"/>
          </a:xfrm>
          <a:prstGeom prst="rect">
            <a:avLst/>
          </a:prstGeom>
          <a:noFill/>
        </p:spPr>
        <p:txBody>
          <a:bodyPr wrap="square" rtlCol="0">
            <a:spAutoFit/>
          </a:bodyPr>
          <a:lstStyle/>
          <a:p>
            <a:r>
              <a:rPr lang="zh-CN" altLang="en-US" dirty="0" smtClean="0">
                <a:solidFill>
                  <a:srgbClr val="003366"/>
                </a:solidFill>
                <a:latin typeface="微软雅黑" pitchFamily="34" charset="-122"/>
                <a:ea typeface="微软雅黑" pitchFamily="34" charset="-122"/>
              </a:rPr>
              <a:t>学生要做什么</a:t>
            </a:r>
            <a:endParaRPr lang="zh-CN" altLang="en-US" dirty="0">
              <a:solidFill>
                <a:srgbClr val="003366"/>
              </a:solidFill>
              <a:latin typeface="微软雅黑" pitchFamily="34" charset="-122"/>
              <a:ea typeface="微软雅黑" pitchFamily="34" charset="-122"/>
            </a:endParaRPr>
          </a:p>
        </p:txBody>
      </p:sp>
      <p:sp>
        <p:nvSpPr>
          <p:cNvPr id="8" name="TextBox 7"/>
          <p:cNvSpPr txBox="1"/>
          <p:nvPr/>
        </p:nvSpPr>
        <p:spPr>
          <a:xfrm>
            <a:off x="2294072" y="3768831"/>
            <a:ext cx="2952328" cy="369332"/>
          </a:xfrm>
          <a:prstGeom prst="rect">
            <a:avLst/>
          </a:prstGeom>
          <a:noFill/>
        </p:spPr>
        <p:txBody>
          <a:bodyPr wrap="square" rtlCol="0">
            <a:spAutoFit/>
          </a:bodyPr>
          <a:lstStyle/>
          <a:p>
            <a:r>
              <a:rPr lang="zh-CN" altLang="en-US" dirty="0" smtClean="0">
                <a:solidFill>
                  <a:srgbClr val="003366"/>
                </a:solidFill>
                <a:latin typeface="微软雅黑" pitchFamily="34" charset="-122"/>
                <a:ea typeface="微软雅黑" pitchFamily="34" charset="-122"/>
              </a:rPr>
              <a:t>校级管理员要做什么</a:t>
            </a:r>
            <a:endParaRPr lang="zh-CN" altLang="en-US" dirty="0">
              <a:solidFill>
                <a:srgbClr val="003366"/>
              </a:solidFill>
              <a:latin typeface="微软雅黑" pitchFamily="34" charset="-122"/>
              <a:ea typeface="微软雅黑" pitchFamily="34" charset="-122"/>
            </a:endParaRPr>
          </a:p>
        </p:txBody>
      </p:sp>
      <p:sp>
        <p:nvSpPr>
          <p:cNvPr id="9" name="TextBox 8"/>
          <p:cNvSpPr txBox="1"/>
          <p:nvPr/>
        </p:nvSpPr>
        <p:spPr>
          <a:xfrm>
            <a:off x="2327560" y="4407382"/>
            <a:ext cx="2664296" cy="369332"/>
          </a:xfrm>
          <a:prstGeom prst="rect">
            <a:avLst/>
          </a:prstGeom>
          <a:noFill/>
        </p:spPr>
        <p:txBody>
          <a:bodyPr wrap="square" rtlCol="0">
            <a:spAutoFit/>
          </a:bodyPr>
          <a:lstStyle/>
          <a:p>
            <a:r>
              <a:rPr lang="zh-CN" altLang="en-US" dirty="0" smtClean="0">
                <a:solidFill>
                  <a:srgbClr val="003366"/>
                </a:solidFill>
                <a:latin typeface="微软雅黑" pitchFamily="34" charset="-122"/>
                <a:ea typeface="微软雅黑" pitchFamily="34" charset="-122"/>
              </a:rPr>
              <a:t>我们还能做什么</a:t>
            </a:r>
            <a:endParaRPr lang="zh-CN" altLang="en-US" dirty="0">
              <a:solidFill>
                <a:srgbClr val="003366"/>
              </a:solidFill>
              <a:latin typeface="微软雅黑" pitchFamily="34" charset="-122"/>
              <a:ea typeface="微软雅黑" pitchFamily="34" charset="-122"/>
            </a:endParaRPr>
          </a:p>
        </p:txBody>
      </p:sp>
      <p:grpSp>
        <p:nvGrpSpPr>
          <p:cNvPr id="2" name="组合 1"/>
          <p:cNvGrpSpPr/>
          <p:nvPr/>
        </p:nvGrpSpPr>
        <p:grpSpPr>
          <a:xfrm flipH="1" flipV="1">
            <a:off x="6394398" y="-9218"/>
            <a:ext cx="2749603" cy="5156308"/>
            <a:chOff x="-9190" y="-12291"/>
            <a:chExt cx="2749603" cy="6875077"/>
          </a:xfrm>
        </p:grpSpPr>
        <p:sp>
          <p:nvSpPr>
            <p:cNvPr id="10" name="流程图: 手动输入 4"/>
            <p:cNvSpPr/>
            <p:nvPr/>
          </p:nvSpPr>
          <p:spPr>
            <a:xfrm rot="16200000">
              <a:off x="-1774686" y="2347687"/>
              <a:ext cx="6280596" cy="274960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9"/>
                <a:gd name="connsiteY0" fmla="*/ 0 h 10032"/>
                <a:gd name="connsiteX1" fmla="*/ 10069 w 10069"/>
                <a:gd name="connsiteY1" fmla="*/ 32 h 10032"/>
                <a:gd name="connsiteX2" fmla="*/ 10069 w 10069"/>
                <a:gd name="connsiteY2" fmla="*/ 10032 h 10032"/>
                <a:gd name="connsiteX3" fmla="*/ 69 w 10069"/>
                <a:gd name="connsiteY3" fmla="*/ 10032 h 10032"/>
                <a:gd name="connsiteX4" fmla="*/ 0 w 10069"/>
                <a:gd name="connsiteY4" fmla="*/ 0 h 10032"/>
                <a:gd name="connsiteX0" fmla="*/ 0 w 10069"/>
                <a:gd name="connsiteY0" fmla="*/ 0 h 25921"/>
                <a:gd name="connsiteX1" fmla="*/ 10069 w 10069"/>
                <a:gd name="connsiteY1" fmla="*/ 32 h 25921"/>
                <a:gd name="connsiteX2" fmla="*/ 3683 w 10069"/>
                <a:gd name="connsiteY2" fmla="*/ 25921 h 25921"/>
                <a:gd name="connsiteX3" fmla="*/ 69 w 10069"/>
                <a:gd name="connsiteY3" fmla="*/ 10032 h 25921"/>
                <a:gd name="connsiteX4" fmla="*/ 0 w 10069"/>
                <a:gd name="connsiteY4" fmla="*/ 0 h 25921"/>
                <a:gd name="connsiteX0" fmla="*/ 0 w 10024"/>
                <a:gd name="connsiteY0" fmla="*/ 17 h 25938"/>
                <a:gd name="connsiteX1" fmla="*/ 10024 w 10024"/>
                <a:gd name="connsiteY1" fmla="*/ 0 h 25938"/>
                <a:gd name="connsiteX2" fmla="*/ 3683 w 10024"/>
                <a:gd name="connsiteY2" fmla="*/ 25938 h 25938"/>
                <a:gd name="connsiteX3" fmla="*/ 69 w 10024"/>
                <a:gd name="connsiteY3" fmla="*/ 10049 h 25938"/>
                <a:gd name="connsiteX4" fmla="*/ 0 w 10024"/>
                <a:gd name="connsiteY4" fmla="*/ 17 h 25938"/>
                <a:gd name="connsiteX0" fmla="*/ 0 w 10024"/>
                <a:gd name="connsiteY0" fmla="*/ 17 h 27519"/>
                <a:gd name="connsiteX1" fmla="*/ 10024 w 10024"/>
                <a:gd name="connsiteY1" fmla="*/ 0 h 27519"/>
                <a:gd name="connsiteX2" fmla="*/ 4532 w 10024"/>
                <a:gd name="connsiteY2" fmla="*/ 27519 h 27519"/>
                <a:gd name="connsiteX3" fmla="*/ 69 w 10024"/>
                <a:gd name="connsiteY3" fmla="*/ 10049 h 27519"/>
                <a:gd name="connsiteX4" fmla="*/ 0 w 10024"/>
                <a:gd name="connsiteY4" fmla="*/ 17 h 27519"/>
                <a:gd name="connsiteX0" fmla="*/ 0 w 10024"/>
                <a:gd name="connsiteY0" fmla="*/ 17 h 27519"/>
                <a:gd name="connsiteX1" fmla="*/ 10024 w 10024"/>
                <a:gd name="connsiteY1" fmla="*/ 0 h 27519"/>
                <a:gd name="connsiteX2" fmla="*/ 4532 w 10024"/>
                <a:gd name="connsiteY2" fmla="*/ 27519 h 27519"/>
                <a:gd name="connsiteX3" fmla="*/ 24 w 10024"/>
                <a:gd name="connsiteY3" fmla="*/ 8468 h 27519"/>
                <a:gd name="connsiteX4" fmla="*/ 0 w 10024"/>
                <a:gd name="connsiteY4" fmla="*/ 17 h 27519"/>
                <a:gd name="connsiteX0" fmla="*/ 0 w 10024"/>
                <a:gd name="connsiteY0" fmla="*/ 17 h 21491"/>
                <a:gd name="connsiteX1" fmla="*/ 10024 w 10024"/>
                <a:gd name="connsiteY1" fmla="*/ 0 h 21491"/>
                <a:gd name="connsiteX2" fmla="*/ 4041 w 10024"/>
                <a:gd name="connsiteY2" fmla="*/ 21491 h 21491"/>
                <a:gd name="connsiteX3" fmla="*/ 24 w 10024"/>
                <a:gd name="connsiteY3" fmla="*/ 8468 h 21491"/>
                <a:gd name="connsiteX4" fmla="*/ 0 w 10024"/>
                <a:gd name="connsiteY4" fmla="*/ 17 h 21491"/>
                <a:gd name="connsiteX0" fmla="*/ 0 w 25653"/>
                <a:gd name="connsiteY0" fmla="*/ 17 h 14098"/>
                <a:gd name="connsiteX1" fmla="*/ 10024 w 25653"/>
                <a:gd name="connsiteY1" fmla="*/ 0 h 14098"/>
                <a:gd name="connsiteX2" fmla="*/ 25653 w 25653"/>
                <a:gd name="connsiteY2" fmla="*/ 14098 h 14098"/>
                <a:gd name="connsiteX3" fmla="*/ 24 w 25653"/>
                <a:gd name="connsiteY3" fmla="*/ 8468 h 14098"/>
                <a:gd name="connsiteX4" fmla="*/ 0 w 25653"/>
                <a:gd name="connsiteY4" fmla="*/ 17 h 14098"/>
                <a:gd name="connsiteX0" fmla="*/ 26 w 25679"/>
                <a:gd name="connsiteY0" fmla="*/ 17 h 14098"/>
                <a:gd name="connsiteX1" fmla="*/ 10050 w 25679"/>
                <a:gd name="connsiteY1" fmla="*/ 0 h 14098"/>
                <a:gd name="connsiteX2" fmla="*/ 25679 w 25679"/>
                <a:gd name="connsiteY2" fmla="*/ 14098 h 14098"/>
                <a:gd name="connsiteX3" fmla="*/ 0 w 25679"/>
                <a:gd name="connsiteY3" fmla="*/ 2575 h 14098"/>
                <a:gd name="connsiteX4" fmla="*/ 26 w 25679"/>
                <a:gd name="connsiteY4" fmla="*/ 17 h 14098"/>
                <a:gd name="connsiteX0" fmla="*/ 26 w 25679"/>
                <a:gd name="connsiteY0" fmla="*/ 17 h 14098"/>
                <a:gd name="connsiteX1" fmla="*/ 19490 w 25679"/>
                <a:gd name="connsiteY1" fmla="*/ 0 h 14098"/>
                <a:gd name="connsiteX2" fmla="*/ 25679 w 25679"/>
                <a:gd name="connsiteY2" fmla="*/ 14098 h 14098"/>
                <a:gd name="connsiteX3" fmla="*/ 0 w 25679"/>
                <a:gd name="connsiteY3" fmla="*/ 2575 h 14098"/>
                <a:gd name="connsiteX4" fmla="*/ 26 w 25679"/>
                <a:gd name="connsiteY4" fmla="*/ 17 h 14098"/>
                <a:gd name="connsiteX0" fmla="*/ 26 w 34125"/>
                <a:gd name="connsiteY0" fmla="*/ 17 h 15545"/>
                <a:gd name="connsiteX1" fmla="*/ 19490 w 34125"/>
                <a:gd name="connsiteY1" fmla="*/ 0 h 15545"/>
                <a:gd name="connsiteX2" fmla="*/ 34125 w 34125"/>
                <a:gd name="connsiteY2" fmla="*/ 15545 h 15545"/>
                <a:gd name="connsiteX3" fmla="*/ 0 w 34125"/>
                <a:gd name="connsiteY3" fmla="*/ 2575 h 15545"/>
                <a:gd name="connsiteX4" fmla="*/ 26 w 34125"/>
                <a:gd name="connsiteY4" fmla="*/ 17 h 15545"/>
                <a:gd name="connsiteX0" fmla="*/ 26 w 34125"/>
                <a:gd name="connsiteY0" fmla="*/ 17 h 15545"/>
                <a:gd name="connsiteX1" fmla="*/ 19490 w 34125"/>
                <a:gd name="connsiteY1" fmla="*/ 0 h 15545"/>
                <a:gd name="connsiteX2" fmla="*/ 34125 w 34125"/>
                <a:gd name="connsiteY2" fmla="*/ 15545 h 15545"/>
                <a:gd name="connsiteX3" fmla="*/ 0 w 34125"/>
                <a:gd name="connsiteY3" fmla="*/ 2161 h 15545"/>
                <a:gd name="connsiteX4" fmla="*/ 26 w 34125"/>
                <a:gd name="connsiteY4" fmla="*/ 17 h 15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5" h="15545">
                  <a:moveTo>
                    <a:pt x="26" y="17"/>
                  </a:moveTo>
                  <a:lnTo>
                    <a:pt x="19490" y="0"/>
                  </a:lnTo>
                  <a:lnTo>
                    <a:pt x="34125" y="15545"/>
                  </a:lnTo>
                  <a:lnTo>
                    <a:pt x="0" y="2161"/>
                  </a:lnTo>
                  <a:cubicBezTo>
                    <a:pt x="9" y="1308"/>
                    <a:pt x="17" y="870"/>
                    <a:pt x="26" y="17"/>
                  </a:cubicBez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flipV="1">
              <a:off x="-9190" y="0"/>
              <a:ext cx="2740414" cy="306896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手动输入 4"/>
            <p:cNvSpPr/>
            <p:nvPr/>
          </p:nvSpPr>
          <p:spPr>
            <a:xfrm>
              <a:off x="-9190" y="-12291"/>
              <a:ext cx="1844885" cy="41965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9"/>
                <a:gd name="connsiteY0" fmla="*/ 0 h 10032"/>
                <a:gd name="connsiteX1" fmla="*/ 10069 w 10069"/>
                <a:gd name="connsiteY1" fmla="*/ 32 h 10032"/>
                <a:gd name="connsiteX2" fmla="*/ 10069 w 10069"/>
                <a:gd name="connsiteY2" fmla="*/ 10032 h 10032"/>
                <a:gd name="connsiteX3" fmla="*/ 69 w 10069"/>
                <a:gd name="connsiteY3" fmla="*/ 10032 h 10032"/>
                <a:gd name="connsiteX4" fmla="*/ 0 w 10069"/>
                <a:gd name="connsiteY4" fmla="*/ 0 h 10032"/>
                <a:gd name="connsiteX0" fmla="*/ 0 w 10069"/>
                <a:gd name="connsiteY0" fmla="*/ 0 h 25921"/>
                <a:gd name="connsiteX1" fmla="*/ 10069 w 10069"/>
                <a:gd name="connsiteY1" fmla="*/ 32 h 25921"/>
                <a:gd name="connsiteX2" fmla="*/ 3683 w 10069"/>
                <a:gd name="connsiteY2" fmla="*/ 25921 h 25921"/>
                <a:gd name="connsiteX3" fmla="*/ 69 w 10069"/>
                <a:gd name="connsiteY3" fmla="*/ 10032 h 25921"/>
                <a:gd name="connsiteX4" fmla="*/ 0 w 10069"/>
                <a:gd name="connsiteY4" fmla="*/ 0 h 25921"/>
                <a:gd name="connsiteX0" fmla="*/ 0 w 10024"/>
                <a:gd name="connsiteY0" fmla="*/ 17 h 25938"/>
                <a:gd name="connsiteX1" fmla="*/ 10024 w 10024"/>
                <a:gd name="connsiteY1" fmla="*/ 0 h 25938"/>
                <a:gd name="connsiteX2" fmla="*/ 3683 w 10024"/>
                <a:gd name="connsiteY2" fmla="*/ 25938 h 25938"/>
                <a:gd name="connsiteX3" fmla="*/ 69 w 10024"/>
                <a:gd name="connsiteY3" fmla="*/ 10049 h 25938"/>
                <a:gd name="connsiteX4" fmla="*/ 0 w 10024"/>
                <a:gd name="connsiteY4" fmla="*/ 17 h 25938"/>
                <a:gd name="connsiteX0" fmla="*/ 0 w 10024"/>
                <a:gd name="connsiteY0" fmla="*/ 17 h 27519"/>
                <a:gd name="connsiteX1" fmla="*/ 10024 w 10024"/>
                <a:gd name="connsiteY1" fmla="*/ 0 h 27519"/>
                <a:gd name="connsiteX2" fmla="*/ 4532 w 10024"/>
                <a:gd name="connsiteY2" fmla="*/ 27519 h 27519"/>
                <a:gd name="connsiteX3" fmla="*/ 69 w 10024"/>
                <a:gd name="connsiteY3" fmla="*/ 10049 h 27519"/>
                <a:gd name="connsiteX4" fmla="*/ 0 w 10024"/>
                <a:gd name="connsiteY4" fmla="*/ 17 h 27519"/>
                <a:gd name="connsiteX0" fmla="*/ 0 w 10024"/>
                <a:gd name="connsiteY0" fmla="*/ 17 h 27519"/>
                <a:gd name="connsiteX1" fmla="*/ 10024 w 10024"/>
                <a:gd name="connsiteY1" fmla="*/ 0 h 27519"/>
                <a:gd name="connsiteX2" fmla="*/ 4532 w 10024"/>
                <a:gd name="connsiteY2" fmla="*/ 27519 h 27519"/>
                <a:gd name="connsiteX3" fmla="*/ 24 w 10024"/>
                <a:gd name="connsiteY3" fmla="*/ 8468 h 27519"/>
                <a:gd name="connsiteX4" fmla="*/ 0 w 10024"/>
                <a:gd name="connsiteY4" fmla="*/ 17 h 27519"/>
                <a:gd name="connsiteX0" fmla="*/ 0 w 10024"/>
                <a:gd name="connsiteY0" fmla="*/ 17 h 21491"/>
                <a:gd name="connsiteX1" fmla="*/ 10024 w 10024"/>
                <a:gd name="connsiteY1" fmla="*/ 0 h 21491"/>
                <a:gd name="connsiteX2" fmla="*/ 4041 w 10024"/>
                <a:gd name="connsiteY2" fmla="*/ 21491 h 21491"/>
                <a:gd name="connsiteX3" fmla="*/ 24 w 10024"/>
                <a:gd name="connsiteY3" fmla="*/ 8468 h 21491"/>
                <a:gd name="connsiteX4" fmla="*/ 0 w 10024"/>
                <a:gd name="connsiteY4" fmla="*/ 17 h 21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21491">
                  <a:moveTo>
                    <a:pt x="0" y="17"/>
                  </a:moveTo>
                  <a:lnTo>
                    <a:pt x="10024" y="0"/>
                  </a:lnTo>
                  <a:lnTo>
                    <a:pt x="4041" y="21491"/>
                  </a:lnTo>
                  <a:lnTo>
                    <a:pt x="24" y="8468"/>
                  </a:lnTo>
                  <a:lnTo>
                    <a:pt x="0" y="17"/>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等腰三角形 2"/>
          <p:cNvSpPr/>
          <p:nvPr/>
        </p:nvSpPr>
        <p:spPr>
          <a:xfrm flipV="1">
            <a:off x="107504" y="0"/>
            <a:ext cx="864096" cy="89756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V="1">
            <a:off x="395536" y="0"/>
            <a:ext cx="792088" cy="747970"/>
          </a:xfrm>
          <a:prstGeom prs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439652" y="1035624"/>
            <a:ext cx="684076" cy="3970318"/>
          </a:xfrm>
          <a:prstGeom prst="rect">
            <a:avLst/>
          </a:prstGeom>
          <a:noFill/>
        </p:spPr>
        <p:txBody>
          <a:bodyPr wrap="square" rtlCol="0">
            <a:spAutoFit/>
          </a:bodyPr>
          <a:lstStyle/>
          <a:p>
            <a:pPr algn="ctr">
              <a:lnSpc>
                <a:spcPct val="150000"/>
              </a:lnSpc>
            </a:pPr>
            <a:r>
              <a:rPr lang="en-US" altLang="zh-CN" sz="2800" b="1" i="1" dirty="0" smtClean="0">
                <a:solidFill>
                  <a:srgbClr val="92D050"/>
                </a:solidFill>
                <a:latin typeface="微软雅黑" pitchFamily="34" charset="-122"/>
                <a:ea typeface="微软雅黑" pitchFamily="34" charset="-122"/>
              </a:rPr>
              <a:t>01</a:t>
            </a:r>
          </a:p>
          <a:p>
            <a:pPr algn="ctr">
              <a:lnSpc>
                <a:spcPct val="150000"/>
              </a:lnSpc>
            </a:pPr>
            <a:r>
              <a:rPr lang="en-US" altLang="zh-CN" sz="2800" b="1" i="1" dirty="0" smtClean="0">
                <a:solidFill>
                  <a:srgbClr val="92D050"/>
                </a:solidFill>
                <a:latin typeface="微软雅黑" pitchFamily="34" charset="-122"/>
                <a:ea typeface="微软雅黑" pitchFamily="34" charset="-122"/>
              </a:rPr>
              <a:t>02</a:t>
            </a:r>
          </a:p>
          <a:p>
            <a:pPr algn="ctr">
              <a:lnSpc>
                <a:spcPct val="150000"/>
              </a:lnSpc>
            </a:pPr>
            <a:r>
              <a:rPr lang="en-US" altLang="zh-CN" sz="2800" b="1" i="1" dirty="0" smtClean="0">
                <a:solidFill>
                  <a:srgbClr val="92D050"/>
                </a:solidFill>
                <a:latin typeface="微软雅黑" pitchFamily="34" charset="-122"/>
                <a:ea typeface="微软雅黑" pitchFamily="34" charset="-122"/>
              </a:rPr>
              <a:t>03</a:t>
            </a:r>
          </a:p>
          <a:p>
            <a:pPr algn="ctr">
              <a:lnSpc>
                <a:spcPct val="150000"/>
              </a:lnSpc>
            </a:pPr>
            <a:r>
              <a:rPr lang="en-US" altLang="zh-CN" sz="2800" b="1" i="1" dirty="0" smtClean="0">
                <a:solidFill>
                  <a:srgbClr val="92D050"/>
                </a:solidFill>
                <a:latin typeface="微软雅黑" pitchFamily="34" charset="-122"/>
                <a:ea typeface="微软雅黑" pitchFamily="34" charset="-122"/>
              </a:rPr>
              <a:t>04</a:t>
            </a:r>
          </a:p>
          <a:p>
            <a:pPr algn="ctr">
              <a:lnSpc>
                <a:spcPct val="150000"/>
              </a:lnSpc>
            </a:pPr>
            <a:r>
              <a:rPr lang="en-US" altLang="zh-CN" sz="2800" b="1" i="1" dirty="0" smtClean="0">
                <a:solidFill>
                  <a:srgbClr val="92D050"/>
                </a:solidFill>
                <a:latin typeface="微软雅黑" pitchFamily="34" charset="-122"/>
                <a:ea typeface="微软雅黑" pitchFamily="34" charset="-122"/>
              </a:rPr>
              <a:t>05</a:t>
            </a:r>
          </a:p>
          <a:p>
            <a:pPr algn="ctr">
              <a:lnSpc>
                <a:spcPct val="150000"/>
              </a:lnSpc>
            </a:pPr>
            <a:r>
              <a:rPr lang="en-US" altLang="zh-CN" sz="2800" b="1" i="1" dirty="0" smtClean="0">
                <a:solidFill>
                  <a:srgbClr val="92D050"/>
                </a:solidFill>
                <a:latin typeface="微软雅黑" pitchFamily="34" charset="-122"/>
                <a:ea typeface="微软雅黑" pitchFamily="34" charset="-122"/>
              </a:rPr>
              <a:t>06</a:t>
            </a:r>
            <a:endParaRPr lang="zh-CN" altLang="en-US" sz="2800" b="1" i="1" dirty="0">
              <a:solidFill>
                <a:srgbClr val="92D050"/>
              </a:solidFill>
              <a:latin typeface="微软雅黑" pitchFamily="34" charset="-122"/>
              <a:ea typeface="微软雅黑" pitchFamily="34" charset="-122"/>
            </a:endParaRPr>
          </a:p>
        </p:txBody>
      </p:sp>
    </p:spTree>
    <p:extLst>
      <p:ext uri="{BB962C8B-B14F-4D97-AF65-F5344CB8AC3E}">
        <p14:creationId xmlns:p14="http://schemas.microsoft.com/office/powerpoint/2010/main" xmlns="" val="4010423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2603687" y="1059582"/>
            <a:ext cx="1686565" cy="301787"/>
          </a:xfrm>
          <a:prstGeom prst="rect">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sp>
        <p:nvSpPr>
          <p:cNvPr id="4" name="TextBox 3"/>
          <p:cNvSpPr txBox="1"/>
          <p:nvPr/>
        </p:nvSpPr>
        <p:spPr>
          <a:xfrm>
            <a:off x="3014920" y="1066551"/>
            <a:ext cx="864096" cy="369332"/>
          </a:xfrm>
          <a:prstGeom prst="rect">
            <a:avLst/>
          </a:prstGeom>
          <a:noFill/>
        </p:spPr>
        <p:txBody>
          <a:bodyPr wrap="square" rtlCol="0">
            <a:spAutoFit/>
          </a:bodyPr>
          <a:lstStyle/>
          <a:p>
            <a:pPr algn="ctr"/>
            <a:r>
              <a:rPr lang="zh-CN" altLang="zh-CN" dirty="0">
                <a:solidFill>
                  <a:schemeClr val="bg1">
                    <a:lumMod val="95000"/>
                  </a:schemeClr>
                </a:solidFill>
                <a:latin typeface="微软雅黑" pitchFamily="34" charset="-122"/>
                <a:ea typeface="微软雅黑" pitchFamily="34" charset="-122"/>
              </a:rPr>
              <a:t>课中</a:t>
            </a:r>
            <a:endParaRPr lang="zh-CN" altLang="en-US" dirty="0">
              <a:solidFill>
                <a:schemeClr val="bg1">
                  <a:lumMod val="95000"/>
                </a:schemeClr>
              </a:solidFill>
              <a:latin typeface="微软雅黑" pitchFamily="34" charset="-122"/>
              <a:ea typeface="微软雅黑" pitchFamily="34" charset="-122"/>
            </a:endParaRPr>
          </a:p>
        </p:txBody>
      </p:sp>
      <p:sp>
        <p:nvSpPr>
          <p:cNvPr id="5" name="TextBox 4"/>
          <p:cNvSpPr txBox="1"/>
          <p:nvPr/>
        </p:nvSpPr>
        <p:spPr>
          <a:xfrm>
            <a:off x="4427984" y="992811"/>
            <a:ext cx="4032448" cy="646331"/>
          </a:xfrm>
          <a:prstGeom prst="rect">
            <a:avLst/>
          </a:prstGeom>
          <a:noFill/>
        </p:spPr>
        <p:txBody>
          <a:bodyPr wrap="square" rtlCol="0">
            <a:spAutoFit/>
          </a:bodyPr>
          <a:lstStyle/>
          <a:p>
            <a:r>
              <a:rPr lang="zh-CN" altLang="zh-CN" dirty="0">
                <a:solidFill>
                  <a:srgbClr val="003366"/>
                </a:solidFill>
                <a:latin typeface="微软雅黑" pitchFamily="34" charset="-122"/>
                <a:ea typeface="微软雅黑" pitchFamily="34" charset="-122"/>
              </a:rPr>
              <a:t>每周使用网络空间信息化手段进行课堂授</a:t>
            </a:r>
            <a:r>
              <a:rPr lang="zh-CN" altLang="zh-CN" dirty="0" smtClean="0">
                <a:solidFill>
                  <a:srgbClr val="003366"/>
                </a:solidFill>
                <a:latin typeface="微软雅黑" pitchFamily="34" charset="-122"/>
                <a:ea typeface="微软雅黑" pitchFamily="34" charset="-122"/>
              </a:rPr>
              <a:t>课可</a:t>
            </a:r>
            <a:r>
              <a:rPr lang="zh-CN" altLang="zh-CN" dirty="0">
                <a:solidFill>
                  <a:srgbClr val="003366"/>
                </a:solidFill>
                <a:latin typeface="微软雅黑" pitchFamily="34" charset="-122"/>
                <a:ea typeface="微软雅黑" pitchFamily="34" charset="-122"/>
              </a:rPr>
              <a:t>累计得分。</a:t>
            </a:r>
            <a:endParaRPr lang="zh-CN" altLang="en-US" dirty="0">
              <a:solidFill>
                <a:srgbClr val="003366"/>
              </a:solidFill>
              <a:latin typeface="微软雅黑" pitchFamily="34" charset="-122"/>
              <a:ea typeface="微软雅黑" pitchFamily="34" charset="-122"/>
            </a:endParaRPr>
          </a:p>
        </p:txBody>
      </p:sp>
      <p:pic>
        <p:nvPicPr>
          <p:cNvPr id="6" name="图片 5"/>
          <p:cNvPicPr/>
          <p:nvPr/>
        </p:nvPicPr>
        <p:blipFill>
          <a:blip r:embed="rId2" cstate="print">
            <a:extLst>
              <a:ext uri="{28A0092B-C50C-407E-A947-70E740481C1C}">
                <a14:useLocalDpi xmlns:a14="http://schemas.microsoft.com/office/drawing/2010/main" xmlns="" val="0"/>
              </a:ext>
            </a:extLst>
          </a:blip>
          <a:stretch>
            <a:fillRect/>
          </a:stretch>
        </p:blipFill>
        <p:spPr>
          <a:xfrm>
            <a:off x="3507790" y="2247714"/>
            <a:ext cx="4592602" cy="1849952"/>
          </a:xfrm>
          <a:prstGeom prst="rect">
            <a:avLst/>
          </a:prstGeom>
          <a:ln>
            <a:solidFill>
              <a:schemeClr val="tx2">
                <a:lumMod val="20000"/>
                <a:lumOff val="80000"/>
              </a:schemeClr>
            </a:solidFill>
          </a:ln>
        </p:spPr>
      </p:pic>
      <p:pic>
        <p:nvPicPr>
          <p:cNvPr id="7" name="图片 6"/>
          <p:cNvPicPr/>
          <p:nvPr/>
        </p:nvPicPr>
        <p:blipFill>
          <a:blip r:embed="rId3" cstate="print"/>
          <a:stretch>
            <a:fillRect/>
          </a:stretch>
        </p:blipFill>
        <p:spPr>
          <a:xfrm>
            <a:off x="1075235" y="1869672"/>
            <a:ext cx="2431451" cy="2688457"/>
          </a:xfrm>
          <a:prstGeom prst="rect">
            <a:avLst/>
          </a:prstGeom>
        </p:spPr>
      </p:pic>
      <p:grpSp>
        <p:nvGrpSpPr>
          <p:cNvPr id="10" name="组合 9"/>
          <p:cNvGrpSpPr/>
          <p:nvPr/>
        </p:nvGrpSpPr>
        <p:grpSpPr>
          <a:xfrm>
            <a:off x="0" y="0"/>
            <a:ext cx="1099768" cy="1091339"/>
            <a:chOff x="0" y="0"/>
            <a:chExt cx="1099768" cy="1455118"/>
          </a:xfrm>
        </p:grpSpPr>
        <p:sp>
          <p:nvSpPr>
            <p:cNvPr id="11" name="等腰三角形 10"/>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箭头连接符 12"/>
          <p:cNvCxnSpPr/>
          <p:nvPr/>
        </p:nvCxnSpPr>
        <p:spPr>
          <a:xfrm flipV="1">
            <a:off x="1976572" y="1235185"/>
            <a:ext cx="534031" cy="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4" name="六边形 13"/>
          <p:cNvSpPr/>
          <p:nvPr/>
        </p:nvSpPr>
        <p:spPr>
          <a:xfrm>
            <a:off x="968461" y="901409"/>
            <a:ext cx="1008112" cy="628920"/>
          </a:xfrm>
          <a:prstGeom prst="hexagon">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r>
              <a:rPr lang="zh-CN" altLang="en-US" sz="2000" b="1" dirty="0" smtClean="0">
                <a:solidFill>
                  <a:srgbClr val="FFFFFF"/>
                </a:solidFill>
                <a:latin typeface="微软雅黑" pitchFamily="34" charset="-122"/>
                <a:ea typeface="微软雅黑" pitchFamily="34" charset="-122"/>
              </a:rPr>
              <a:t>应用</a:t>
            </a:r>
            <a:endParaRPr lang="zh-CN" altLang="en-US" sz="2000" b="1" dirty="0">
              <a:solidFill>
                <a:srgbClr val="FFFFFF"/>
              </a:solidFill>
              <a:latin typeface="微软雅黑" pitchFamily="34" charset="-122"/>
              <a:ea typeface="微软雅黑" pitchFamily="34" charset="-122"/>
            </a:endParaRPr>
          </a:p>
        </p:txBody>
      </p:sp>
      <p:sp>
        <p:nvSpPr>
          <p:cNvPr id="2" name="矩形 1"/>
          <p:cNvSpPr/>
          <p:nvPr/>
        </p:nvSpPr>
        <p:spPr>
          <a:xfrm>
            <a:off x="3506686" y="4083918"/>
            <a:ext cx="4593706" cy="47421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506686" y="1869672"/>
            <a:ext cx="4593706" cy="3780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41878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7985" y="992811"/>
            <a:ext cx="3672407" cy="646331"/>
          </a:xfrm>
          <a:prstGeom prst="rect">
            <a:avLst/>
          </a:prstGeom>
          <a:noFill/>
        </p:spPr>
        <p:txBody>
          <a:bodyPr wrap="square" rtlCol="0">
            <a:spAutoFit/>
          </a:bodyPr>
          <a:lstStyle/>
          <a:p>
            <a:r>
              <a:rPr lang="zh-CN" altLang="zh-CN" dirty="0">
                <a:solidFill>
                  <a:srgbClr val="003366"/>
                </a:solidFill>
                <a:latin typeface="微软雅黑" pitchFamily="34" charset="-122"/>
                <a:ea typeface="微软雅黑" pitchFamily="34" charset="-122"/>
              </a:rPr>
              <a:t>每周使用网络空间布置并检查学生作</a:t>
            </a:r>
            <a:r>
              <a:rPr lang="zh-CN" altLang="zh-CN" dirty="0" smtClean="0">
                <a:solidFill>
                  <a:srgbClr val="003366"/>
                </a:solidFill>
                <a:latin typeface="微软雅黑" pitchFamily="34" charset="-122"/>
                <a:ea typeface="微软雅黑" pitchFamily="34" charset="-122"/>
              </a:rPr>
              <a:t>业可</a:t>
            </a:r>
            <a:r>
              <a:rPr lang="zh-CN" altLang="zh-CN" dirty="0">
                <a:solidFill>
                  <a:srgbClr val="003366"/>
                </a:solidFill>
                <a:latin typeface="微软雅黑" pitchFamily="34" charset="-122"/>
                <a:ea typeface="微软雅黑" pitchFamily="34" charset="-122"/>
              </a:rPr>
              <a:t>累计得分。</a:t>
            </a:r>
            <a:endParaRPr lang="zh-CN" altLang="en-US" dirty="0">
              <a:solidFill>
                <a:srgbClr val="003366"/>
              </a:solidFill>
              <a:latin typeface="微软雅黑" pitchFamily="34" charset="-122"/>
              <a:ea typeface="微软雅黑" pitchFamily="34" charset="-122"/>
            </a:endParaRPr>
          </a:p>
        </p:txBody>
      </p:sp>
      <p:sp>
        <p:nvSpPr>
          <p:cNvPr id="7" name="矩形 6"/>
          <p:cNvSpPr/>
          <p:nvPr/>
        </p:nvSpPr>
        <p:spPr>
          <a:xfrm flipV="1">
            <a:off x="2603687" y="1059582"/>
            <a:ext cx="1686565" cy="301787"/>
          </a:xfrm>
          <a:prstGeom prst="rect">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grpSp>
        <p:nvGrpSpPr>
          <p:cNvPr id="8" name="组合 7"/>
          <p:cNvGrpSpPr/>
          <p:nvPr/>
        </p:nvGrpSpPr>
        <p:grpSpPr>
          <a:xfrm>
            <a:off x="0" y="0"/>
            <a:ext cx="1099768" cy="1091339"/>
            <a:chOff x="0" y="0"/>
            <a:chExt cx="1099768" cy="1455118"/>
          </a:xfrm>
        </p:grpSpPr>
        <p:sp>
          <p:nvSpPr>
            <p:cNvPr id="10" name="等腰三角形 9"/>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 name="直接箭头连接符 11"/>
          <p:cNvCxnSpPr/>
          <p:nvPr/>
        </p:nvCxnSpPr>
        <p:spPr>
          <a:xfrm flipV="1">
            <a:off x="1976572" y="1235185"/>
            <a:ext cx="534031" cy="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3" name="六边形 12"/>
          <p:cNvSpPr/>
          <p:nvPr/>
        </p:nvSpPr>
        <p:spPr>
          <a:xfrm>
            <a:off x="968461" y="901409"/>
            <a:ext cx="1008112" cy="628920"/>
          </a:xfrm>
          <a:prstGeom prst="hexagon">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r>
              <a:rPr lang="zh-CN" altLang="en-US" sz="2000" b="1" dirty="0" smtClean="0">
                <a:solidFill>
                  <a:srgbClr val="FFFFFF"/>
                </a:solidFill>
                <a:latin typeface="微软雅黑" pitchFamily="34" charset="-122"/>
                <a:ea typeface="微软雅黑" pitchFamily="34" charset="-122"/>
              </a:rPr>
              <a:t>应用</a:t>
            </a:r>
            <a:endParaRPr lang="zh-CN" altLang="en-US" sz="2000" b="1" dirty="0">
              <a:solidFill>
                <a:srgbClr val="FFFFFF"/>
              </a:solidFill>
              <a:latin typeface="微软雅黑" pitchFamily="34" charset="-122"/>
              <a:ea typeface="微软雅黑" pitchFamily="34" charset="-122"/>
            </a:endParaRPr>
          </a:p>
        </p:txBody>
      </p:sp>
      <p:sp>
        <p:nvSpPr>
          <p:cNvPr id="3" name="矩形 2"/>
          <p:cNvSpPr/>
          <p:nvPr/>
        </p:nvSpPr>
        <p:spPr>
          <a:xfrm>
            <a:off x="1" y="3651871"/>
            <a:ext cx="9144000" cy="118163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p:nvPr/>
        </p:nvPicPr>
        <p:blipFill>
          <a:blip r:embed="rId2" cstate="print">
            <a:extLst>
              <a:ext uri="{28A0092B-C50C-407E-A947-70E740481C1C}">
                <a14:useLocalDpi xmlns:a14="http://schemas.microsoft.com/office/drawing/2010/main" xmlns="" val="0"/>
              </a:ext>
            </a:extLst>
          </a:blip>
          <a:stretch>
            <a:fillRect/>
          </a:stretch>
        </p:blipFill>
        <p:spPr>
          <a:xfrm>
            <a:off x="5612098" y="1815666"/>
            <a:ext cx="2379123" cy="3017834"/>
          </a:xfrm>
          <a:prstGeom prst="rect">
            <a:avLst/>
          </a:prstGeom>
          <a:ln>
            <a:solidFill>
              <a:schemeClr val="tx2">
                <a:lumMod val="20000"/>
                <a:lumOff val="80000"/>
              </a:schemeClr>
            </a:solidFill>
          </a:ln>
        </p:spPr>
      </p:pic>
      <p:pic>
        <p:nvPicPr>
          <p:cNvPr id="9" name="图片 8"/>
          <p:cNvPicPr/>
          <p:nvPr/>
        </p:nvPicPr>
        <p:blipFill rotWithShape="1">
          <a:blip r:embed="rId3" cstate="print">
            <a:extLst>
              <a:ext uri="{28A0092B-C50C-407E-A947-70E740481C1C}">
                <a14:useLocalDpi xmlns:a14="http://schemas.microsoft.com/office/drawing/2010/main" xmlns="" val="0"/>
              </a:ext>
            </a:extLst>
          </a:blip>
          <a:srcRect l="9747" r="11191"/>
          <a:stretch/>
        </p:blipFill>
        <p:spPr bwMode="auto">
          <a:xfrm>
            <a:off x="1043609" y="1815666"/>
            <a:ext cx="4496481" cy="2363542"/>
          </a:xfrm>
          <a:prstGeom prst="rect">
            <a:avLst/>
          </a:prstGeom>
          <a:ln>
            <a:solidFill>
              <a:schemeClr val="tx2">
                <a:lumMod val="20000"/>
                <a:lumOff val="80000"/>
              </a:schemeClr>
            </a:solidFill>
          </a:ln>
          <a:extLst>
            <a:ext uri="{53640926-AAD7-44D8-BBD7-CCE9431645EC}">
              <a14:shadowObscured xmlns:a14="http://schemas.microsoft.com/office/drawing/2010/main" xmlns=""/>
            </a:ext>
          </a:extLst>
        </p:spPr>
      </p:pic>
      <p:sp>
        <p:nvSpPr>
          <p:cNvPr id="4" name="TextBox 3"/>
          <p:cNvSpPr txBox="1"/>
          <p:nvPr/>
        </p:nvSpPr>
        <p:spPr>
          <a:xfrm>
            <a:off x="3133582" y="1059582"/>
            <a:ext cx="646331" cy="369332"/>
          </a:xfrm>
          <a:prstGeom prst="rect">
            <a:avLst/>
          </a:prstGeom>
          <a:noFill/>
        </p:spPr>
        <p:txBody>
          <a:bodyPr wrap="none" rtlCol="0">
            <a:spAutoFit/>
          </a:bodyPr>
          <a:lstStyle/>
          <a:p>
            <a:r>
              <a:rPr lang="zh-CN" altLang="en-US" dirty="0" smtClean="0">
                <a:solidFill>
                  <a:schemeClr val="bg1">
                    <a:lumMod val="95000"/>
                  </a:schemeClr>
                </a:solidFill>
                <a:latin typeface="微软雅黑" pitchFamily="34" charset="-122"/>
                <a:ea typeface="微软雅黑" pitchFamily="34" charset="-122"/>
              </a:rPr>
              <a:t>课后</a:t>
            </a:r>
            <a:endParaRPr lang="zh-CN" altLang="en-US" dirty="0">
              <a:solidFill>
                <a:schemeClr val="bg1">
                  <a:lumMod val="9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25965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V="1">
            <a:off x="2603687" y="1059582"/>
            <a:ext cx="1686565" cy="301787"/>
          </a:xfrm>
          <a:prstGeom prst="rect">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sp>
        <p:nvSpPr>
          <p:cNvPr id="4" name="TextBox 3"/>
          <p:cNvSpPr txBox="1"/>
          <p:nvPr/>
        </p:nvSpPr>
        <p:spPr>
          <a:xfrm>
            <a:off x="2762892" y="1077370"/>
            <a:ext cx="1368152" cy="369332"/>
          </a:xfrm>
          <a:prstGeom prst="rect">
            <a:avLst/>
          </a:prstGeom>
          <a:noFill/>
        </p:spPr>
        <p:txBody>
          <a:bodyPr wrap="square" rtlCol="0">
            <a:spAutoFit/>
          </a:bodyPr>
          <a:lstStyle/>
          <a:p>
            <a:pPr algn="ctr"/>
            <a:r>
              <a:rPr lang="zh-CN" altLang="zh-CN" dirty="0">
                <a:solidFill>
                  <a:schemeClr val="bg1">
                    <a:lumMod val="95000"/>
                  </a:schemeClr>
                </a:solidFill>
                <a:latin typeface="微软雅黑" pitchFamily="34" charset="-122"/>
                <a:ea typeface="微软雅黑" pitchFamily="34" charset="-122"/>
              </a:rPr>
              <a:t>教研活动</a:t>
            </a:r>
            <a:endParaRPr lang="zh-CN" altLang="en-US" dirty="0">
              <a:solidFill>
                <a:schemeClr val="bg1">
                  <a:lumMod val="95000"/>
                </a:schemeClr>
              </a:solidFill>
              <a:latin typeface="微软雅黑" pitchFamily="34" charset="-122"/>
              <a:ea typeface="微软雅黑" pitchFamily="34" charset="-122"/>
            </a:endParaRPr>
          </a:p>
        </p:txBody>
      </p:sp>
      <p:sp>
        <p:nvSpPr>
          <p:cNvPr id="5" name="TextBox 4"/>
          <p:cNvSpPr txBox="1"/>
          <p:nvPr/>
        </p:nvSpPr>
        <p:spPr>
          <a:xfrm>
            <a:off x="4499992" y="760351"/>
            <a:ext cx="3672408" cy="923330"/>
          </a:xfrm>
          <a:prstGeom prst="rect">
            <a:avLst/>
          </a:prstGeom>
          <a:noFill/>
        </p:spPr>
        <p:txBody>
          <a:bodyPr wrap="square" rtlCol="0">
            <a:spAutoFit/>
          </a:bodyPr>
          <a:lstStyle/>
          <a:p>
            <a:r>
              <a:rPr lang="zh-CN" altLang="zh-CN" dirty="0">
                <a:solidFill>
                  <a:srgbClr val="003366"/>
                </a:solidFill>
                <a:latin typeface="微软雅黑" pitchFamily="34" charset="-122"/>
                <a:ea typeface="微软雅黑" pitchFamily="34" charset="-122"/>
              </a:rPr>
              <a:t>教师开通教研室或项目组参与教研活动，每周参与教研活</a:t>
            </a:r>
            <a:r>
              <a:rPr lang="zh-CN" altLang="zh-CN" dirty="0" smtClean="0">
                <a:solidFill>
                  <a:srgbClr val="003366"/>
                </a:solidFill>
                <a:latin typeface="微软雅黑" pitchFamily="34" charset="-122"/>
                <a:ea typeface="微软雅黑" pitchFamily="34" charset="-122"/>
              </a:rPr>
              <a:t>动</a:t>
            </a:r>
            <a:r>
              <a:rPr lang="zh-CN" altLang="en-US" dirty="0" smtClean="0">
                <a:solidFill>
                  <a:srgbClr val="003366"/>
                </a:solidFill>
                <a:latin typeface="微软雅黑" pitchFamily="34" charset="-122"/>
                <a:ea typeface="微软雅黑" pitchFamily="34" charset="-122"/>
              </a:rPr>
              <a:t>和</a:t>
            </a:r>
            <a:r>
              <a:rPr lang="zh-CN" altLang="zh-CN" dirty="0" smtClean="0">
                <a:solidFill>
                  <a:srgbClr val="003366"/>
                </a:solidFill>
                <a:latin typeface="微软雅黑" pitchFamily="34" charset="-122"/>
                <a:ea typeface="微软雅黑" pitchFamily="34" charset="-122"/>
              </a:rPr>
              <a:t>组</a:t>
            </a:r>
            <a:r>
              <a:rPr lang="zh-CN" altLang="zh-CN" dirty="0">
                <a:solidFill>
                  <a:srgbClr val="003366"/>
                </a:solidFill>
                <a:latin typeface="微软雅黑" pitchFamily="34" charset="-122"/>
                <a:ea typeface="微软雅黑" pitchFamily="34" charset="-122"/>
              </a:rPr>
              <a:t>织教</a:t>
            </a:r>
            <a:r>
              <a:rPr lang="zh-CN" altLang="zh-CN" dirty="0" smtClean="0">
                <a:solidFill>
                  <a:srgbClr val="003366"/>
                </a:solidFill>
                <a:latin typeface="微软雅黑" pitchFamily="34" charset="-122"/>
                <a:ea typeface="微软雅黑" pitchFamily="34" charset="-122"/>
              </a:rPr>
              <a:t>研可</a:t>
            </a:r>
            <a:r>
              <a:rPr lang="zh-CN" altLang="zh-CN" dirty="0">
                <a:solidFill>
                  <a:srgbClr val="003366"/>
                </a:solidFill>
                <a:latin typeface="微软雅黑" pitchFamily="34" charset="-122"/>
                <a:ea typeface="微软雅黑" pitchFamily="34" charset="-122"/>
              </a:rPr>
              <a:t>累计得分。</a:t>
            </a:r>
            <a:endParaRPr lang="zh-CN" altLang="en-US" dirty="0">
              <a:solidFill>
                <a:srgbClr val="003366"/>
              </a:solidFill>
              <a:latin typeface="微软雅黑" pitchFamily="34" charset="-122"/>
              <a:ea typeface="微软雅黑" pitchFamily="34" charset="-122"/>
            </a:endParaRPr>
          </a:p>
        </p:txBody>
      </p:sp>
      <p:sp>
        <p:nvSpPr>
          <p:cNvPr id="6" name="直角三角形 5"/>
          <p:cNvSpPr/>
          <p:nvPr/>
        </p:nvSpPr>
        <p:spPr>
          <a:xfrm flipH="1">
            <a:off x="0" y="3628393"/>
            <a:ext cx="9144000" cy="1515107"/>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16200000">
            <a:off x="5031801" y="1031300"/>
            <a:ext cx="2109257" cy="6115142"/>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923679"/>
            <a:ext cx="7257984" cy="26007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9" name="组合 8"/>
          <p:cNvGrpSpPr/>
          <p:nvPr/>
        </p:nvGrpSpPr>
        <p:grpSpPr>
          <a:xfrm>
            <a:off x="0" y="0"/>
            <a:ext cx="1099768" cy="1091339"/>
            <a:chOff x="0" y="0"/>
            <a:chExt cx="1099768" cy="1455118"/>
          </a:xfrm>
        </p:grpSpPr>
        <p:sp>
          <p:nvSpPr>
            <p:cNvPr id="10" name="等腰三角形 9"/>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 name="直接箭头连接符 11"/>
          <p:cNvCxnSpPr/>
          <p:nvPr/>
        </p:nvCxnSpPr>
        <p:spPr>
          <a:xfrm flipV="1">
            <a:off x="1976572" y="1235185"/>
            <a:ext cx="534031" cy="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3" name="六边形 12"/>
          <p:cNvSpPr/>
          <p:nvPr/>
        </p:nvSpPr>
        <p:spPr>
          <a:xfrm>
            <a:off x="968461" y="901409"/>
            <a:ext cx="1008112" cy="628920"/>
          </a:xfrm>
          <a:prstGeom prst="hexagon">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r>
              <a:rPr lang="zh-CN" altLang="en-US" sz="2000" b="1" dirty="0" smtClean="0">
                <a:solidFill>
                  <a:srgbClr val="FFFFFF"/>
                </a:solidFill>
                <a:latin typeface="微软雅黑" pitchFamily="34" charset="-122"/>
                <a:ea typeface="微软雅黑" pitchFamily="34" charset="-122"/>
              </a:rPr>
              <a:t>应用</a:t>
            </a:r>
            <a:endParaRPr lang="zh-CN" altLang="en-US" sz="20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xmlns="" val="260231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a:off x="0" y="3813888"/>
            <a:ext cx="9144000" cy="1329612"/>
          </a:xfrm>
          <a:prstGeom prst="flowChartManualInp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flipV="1">
            <a:off x="2603687" y="1059582"/>
            <a:ext cx="1686565" cy="301787"/>
          </a:xfrm>
          <a:prstGeom prst="rect">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sp>
        <p:nvSpPr>
          <p:cNvPr id="4" name="TextBox 3"/>
          <p:cNvSpPr txBox="1"/>
          <p:nvPr/>
        </p:nvSpPr>
        <p:spPr>
          <a:xfrm>
            <a:off x="2690884" y="1077370"/>
            <a:ext cx="1512168" cy="369332"/>
          </a:xfrm>
          <a:prstGeom prst="rect">
            <a:avLst/>
          </a:prstGeom>
          <a:noFill/>
        </p:spPr>
        <p:txBody>
          <a:bodyPr wrap="square" rtlCol="0">
            <a:spAutoFit/>
          </a:bodyPr>
          <a:lstStyle/>
          <a:p>
            <a:pPr algn="ctr"/>
            <a:r>
              <a:rPr lang="zh-CN" altLang="zh-CN" dirty="0">
                <a:solidFill>
                  <a:schemeClr val="bg1">
                    <a:lumMod val="95000"/>
                  </a:schemeClr>
                </a:solidFill>
                <a:latin typeface="微软雅黑" pitchFamily="34" charset="-122"/>
                <a:ea typeface="微软雅黑" pitchFamily="34" charset="-122"/>
              </a:rPr>
              <a:t>网络学习</a:t>
            </a:r>
            <a:endParaRPr lang="zh-CN" altLang="en-US" dirty="0">
              <a:solidFill>
                <a:schemeClr val="bg1">
                  <a:lumMod val="95000"/>
                </a:schemeClr>
              </a:solidFill>
              <a:latin typeface="微软雅黑" pitchFamily="34" charset="-122"/>
              <a:ea typeface="微软雅黑" pitchFamily="34" charset="-122"/>
            </a:endParaRPr>
          </a:p>
        </p:txBody>
      </p:sp>
      <p:sp>
        <p:nvSpPr>
          <p:cNvPr id="5" name="TextBox 4"/>
          <p:cNvSpPr txBox="1"/>
          <p:nvPr/>
        </p:nvSpPr>
        <p:spPr>
          <a:xfrm>
            <a:off x="4427984" y="869620"/>
            <a:ext cx="3150448" cy="923330"/>
          </a:xfrm>
          <a:prstGeom prst="rect">
            <a:avLst/>
          </a:prstGeom>
          <a:noFill/>
        </p:spPr>
        <p:txBody>
          <a:bodyPr wrap="square" rtlCol="0">
            <a:spAutoFit/>
          </a:bodyPr>
          <a:lstStyle/>
          <a:p>
            <a:r>
              <a:rPr lang="zh-CN" altLang="zh-CN" dirty="0">
                <a:solidFill>
                  <a:srgbClr val="003366"/>
                </a:solidFill>
                <a:latin typeface="微软雅黑" pitchFamily="34" charset="-122"/>
                <a:ea typeface="微软雅黑" pitchFamily="34" charset="-122"/>
              </a:rPr>
              <a:t>每周学生使用学习空间完成教师所布置的教学任</a:t>
            </a:r>
            <a:r>
              <a:rPr lang="zh-CN" altLang="zh-CN" dirty="0" smtClean="0">
                <a:solidFill>
                  <a:srgbClr val="003366"/>
                </a:solidFill>
                <a:latin typeface="微软雅黑" pitchFamily="34" charset="-122"/>
                <a:ea typeface="微软雅黑" pitchFamily="34" charset="-122"/>
              </a:rPr>
              <a:t>务可</a:t>
            </a:r>
            <a:r>
              <a:rPr lang="zh-CN" altLang="zh-CN" dirty="0">
                <a:solidFill>
                  <a:srgbClr val="003366"/>
                </a:solidFill>
                <a:latin typeface="微软雅黑" pitchFamily="34" charset="-122"/>
                <a:ea typeface="微软雅黑" pitchFamily="34" charset="-122"/>
              </a:rPr>
              <a:t>累计得分。</a:t>
            </a:r>
            <a:endParaRPr lang="zh-CN" altLang="en-US" dirty="0">
              <a:solidFill>
                <a:srgbClr val="003366"/>
              </a:solidFill>
              <a:latin typeface="微软雅黑" pitchFamily="34" charset="-122"/>
              <a:ea typeface="微软雅黑" pitchFamily="34" charset="-122"/>
            </a:endParaRPr>
          </a:p>
        </p:txBody>
      </p:sp>
      <p:pic>
        <p:nvPicPr>
          <p:cNvPr id="7" name="图片 6"/>
          <p:cNvPicPr/>
          <p:nvPr/>
        </p:nvPicPr>
        <p:blipFill>
          <a:blip r:embed="rId2" cstate="print">
            <a:extLst>
              <a:ext uri="{28A0092B-C50C-407E-A947-70E740481C1C}">
                <a14:useLocalDpi xmlns:a14="http://schemas.microsoft.com/office/drawing/2010/main" xmlns="" val="0"/>
              </a:ext>
            </a:extLst>
          </a:blip>
          <a:stretch>
            <a:fillRect/>
          </a:stretch>
        </p:blipFill>
        <p:spPr>
          <a:xfrm>
            <a:off x="1474773" y="1767618"/>
            <a:ext cx="6169878" cy="2808312"/>
          </a:xfrm>
          <a:prstGeom prst="rect">
            <a:avLst/>
          </a:prstGeom>
          <a:ln>
            <a:solidFill>
              <a:schemeClr val="accent1">
                <a:lumMod val="20000"/>
                <a:lumOff val="80000"/>
              </a:schemeClr>
            </a:solidFill>
          </a:ln>
          <a:effectLst>
            <a:glow rad="63500">
              <a:schemeClr val="accent5">
                <a:satMod val="175000"/>
                <a:alpha val="40000"/>
              </a:schemeClr>
            </a:glow>
          </a:effectLst>
        </p:spPr>
      </p:pic>
      <p:grpSp>
        <p:nvGrpSpPr>
          <p:cNvPr id="9" name="组合 8"/>
          <p:cNvGrpSpPr/>
          <p:nvPr/>
        </p:nvGrpSpPr>
        <p:grpSpPr>
          <a:xfrm>
            <a:off x="0" y="0"/>
            <a:ext cx="1099768" cy="1091339"/>
            <a:chOff x="0" y="0"/>
            <a:chExt cx="1099768" cy="1455118"/>
          </a:xfrm>
        </p:grpSpPr>
        <p:sp>
          <p:nvSpPr>
            <p:cNvPr id="10" name="等腰三角形 9"/>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 name="直接箭头连接符 11"/>
          <p:cNvCxnSpPr/>
          <p:nvPr/>
        </p:nvCxnSpPr>
        <p:spPr>
          <a:xfrm flipV="1">
            <a:off x="1976572" y="1235185"/>
            <a:ext cx="534031" cy="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3" name="六边形 12"/>
          <p:cNvSpPr/>
          <p:nvPr/>
        </p:nvSpPr>
        <p:spPr>
          <a:xfrm>
            <a:off x="968461" y="901409"/>
            <a:ext cx="1008112" cy="628920"/>
          </a:xfrm>
          <a:prstGeom prst="hexagon">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r>
              <a:rPr lang="zh-CN" altLang="en-US" sz="2000" b="1" dirty="0" smtClean="0">
                <a:solidFill>
                  <a:srgbClr val="FFFFFF"/>
                </a:solidFill>
                <a:latin typeface="微软雅黑" pitchFamily="34" charset="-122"/>
                <a:ea typeface="微软雅黑" pitchFamily="34" charset="-122"/>
              </a:rPr>
              <a:t>学生助力</a:t>
            </a:r>
            <a:endParaRPr lang="zh-CN" altLang="en-US" sz="20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xmlns="" val="16652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2" y="837832"/>
            <a:ext cx="3888432" cy="923330"/>
          </a:xfrm>
          <a:prstGeom prst="rect">
            <a:avLst/>
          </a:prstGeom>
          <a:noFill/>
        </p:spPr>
        <p:txBody>
          <a:bodyPr wrap="square" rtlCol="0">
            <a:spAutoFit/>
          </a:bodyPr>
          <a:lstStyle/>
          <a:p>
            <a:r>
              <a:rPr lang="zh-CN" altLang="zh-CN" dirty="0">
                <a:solidFill>
                  <a:srgbClr val="003366"/>
                </a:solidFill>
                <a:latin typeface="微软雅黑" pitchFamily="34" charset="-122"/>
                <a:ea typeface="微软雅黑" pitchFamily="34" charset="-122"/>
              </a:rPr>
              <a:t>学生利用网络空间以视频形式展示自身才艺、创新能</a:t>
            </a:r>
            <a:r>
              <a:rPr lang="zh-CN" altLang="zh-CN" dirty="0" smtClean="0">
                <a:solidFill>
                  <a:srgbClr val="003366"/>
                </a:solidFill>
                <a:latin typeface="微软雅黑" pitchFamily="34" charset="-122"/>
                <a:ea typeface="微软雅黑" pitchFamily="34" charset="-122"/>
              </a:rPr>
              <a:t>力按</a:t>
            </a:r>
            <a:r>
              <a:rPr lang="zh-CN" altLang="zh-CN" dirty="0">
                <a:solidFill>
                  <a:srgbClr val="003366"/>
                </a:solidFill>
                <a:latin typeface="微软雅黑" pitchFamily="34" charset="-122"/>
                <a:ea typeface="微软雅黑" pitchFamily="34" charset="-122"/>
              </a:rPr>
              <a:t>视频获得积攒数折比加分。</a:t>
            </a:r>
            <a:endParaRPr lang="zh-CN" altLang="en-US" dirty="0">
              <a:solidFill>
                <a:srgbClr val="003366"/>
              </a:solidFill>
              <a:latin typeface="微软雅黑" pitchFamily="34" charset="-122"/>
              <a:ea typeface="微软雅黑" pitchFamily="34" charset="-122"/>
            </a:endParaRPr>
          </a:p>
        </p:txBody>
      </p:sp>
      <p:sp>
        <p:nvSpPr>
          <p:cNvPr id="7" name="直角三角形 6"/>
          <p:cNvSpPr/>
          <p:nvPr/>
        </p:nvSpPr>
        <p:spPr>
          <a:xfrm flipH="1">
            <a:off x="0" y="3628393"/>
            <a:ext cx="9144000" cy="1515107"/>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rot="16200000">
            <a:off x="5031801" y="1031300"/>
            <a:ext cx="2109257" cy="6115142"/>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9[}MT@LMIWQ$EJ1A~DRD[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8731" y="1781039"/>
            <a:ext cx="5495925" cy="2093119"/>
          </a:xfrm>
          <a:prstGeom prst="rect">
            <a:avLst/>
          </a:prstGeom>
          <a:noFill/>
          <a:ln w="9525">
            <a:solidFill>
              <a:schemeClr val="accent1">
                <a:lumMod val="20000"/>
                <a:lumOff val="80000"/>
              </a:schemeClr>
            </a:solidFill>
            <a:miter lim="800000"/>
            <a:headEnd/>
            <a:tailEnd/>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1028" name="Picture 4" descr="C(5[10XMR]DUHUT7SKT7M5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1720" y="3435846"/>
            <a:ext cx="6200775" cy="1085850"/>
          </a:xfrm>
          <a:prstGeom prst="rect">
            <a:avLst/>
          </a:prstGeom>
          <a:noFill/>
          <a:ln w="9525">
            <a:solidFill>
              <a:schemeClr val="accent1">
                <a:lumMod val="20000"/>
                <a:lumOff val="80000"/>
              </a:schemeClr>
            </a:solidFill>
            <a:miter lim="800000"/>
            <a:headEnd/>
            <a:tailEnd/>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Lst>
        </p:spPr>
      </p:pic>
      <p:sp>
        <p:nvSpPr>
          <p:cNvPr id="9" name="矩形 8"/>
          <p:cNvSpPr/>
          <p:nvPr/>
        </p:nvSpPr>
        <p:spPr>
          <a:xfrm flipV="1">
            <a:off x="2603687" y="1059582"/>
            <a:ext cx="1686565" cy="301787"/>
          </a:xfrm>
          <a:prstGeom prst="rect">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grpSp>
        <p:nvGrpSpPr>
          <p:cNvPr id="10" name="组合 9"/>
          <p:cNvGrpSpPr/>
          <p:nvPr/>
        </p:nvGrpSpPr>
        <p:grpSpPr>
          <a:xfrm>
            <a:off x="0" y="0"/>
            <a:ext cx="1099768" cy="1091339"/>
            <a:chOff x="0" y="0"/>
            <a:chExt cx="1099768" cy="1455118"/>
          </a:xfrm>
        </p:grpSpPr>
        <p:sp>
          <p:nvSpPr>
            <p:cNvPr id="11" name="等腰三角形 10"/>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箭头连接符 12"/>
          <p:cNvCxnSpPr/>
          <p:nvPr/>
        </p:nvCxnSpPr>
        <p:spPr>
          <a:xfrm flipV="1">
            <a:off x="1976572" y="1235185"/>
            <a:ext cx="534031" cy="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4" name="六边形 13"/>
          <p:cNvSpPr/>
          <p:nvPr/>
        </p:nvSpPr>
        <p:spPr>
          <a:xfrm>
            <a:off x="968461" y="901409"/>
            <a:ext cx="1008112" cy="628920"/>
          </a:xfrm>
          <a:prstGeom prst="hexagon">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r>
              <a:rPr lang="zh-CN" altLang="en-US" sz="2000" b="1" dirty="0" smtClean="0">
                <a:solidFill>
                  <a:srgbClr val="FFFFFF"/>
                </a:solidFill>
                <a:latin typeface="微软雅黑" pitchFamily="34" charset="-122"/>
                <a:ea typeface="微软雅黑" pitchFamily="34" charset="-122"/>
              </a:rPr>
              <a:t>学生助力</a:t>
            </a:r>
            <a:endParaRPr lang="zh-CN" altLang="en-US" sz="2000" b="1" dirty="0">
              <a:solidFill>
                <a:srgbClr val="FFFFFF"/>
              </a:solidFill>
              <a:latin typeface="微软雅黑" pitchFamily="34" charset="-122"/>
              <a:ea typeface="微软雅黑" pitchFamily="34" charset="-122"/>
            </a:endParaRPr>
          </a:p>
        </p:txBody>
      </p:sp>
      <p:sp>
        <p:nvSpPr>
          <p:cNvPr id="4" name="TextBox 3"/>
          <p:cNvSpPr txBox="1"/>
          <p:nvPr/>
        </p:nvSpPr>
        <p:spPr>
          <a:xfrm>
            <a:off x="2603687" y="1077370"/>
            <a:ext cx="1686564" cy="369332"/>
          </a:xfrm>
          <a:prstGeom prst="rect">
            <a:avLst/>
          </a:prstGeom>
          <a:noFill/>
        </p:spPr>
        <p:txBody>
          <a:bodyPr wrap="square" rtlCol="0">
            <a:spAutoFit/>
          </a:bodyPr>
          <a:lstStyle/>
          <a:p>
            <a:pPr algn="ctr"/>
            <a:r>
              <a:rPr lang="zh-CN" altLang="zh-CN" dirty="0">
                <a:solidFill>
                  <a:schemeClr val="bg1">
                    <a:lumMod val="95000"/>
                  </a:schemeClr>
                </a:solidFill>
                <a:latin typeface="微软雅黑" pitchFamily="34" charset="-122"/>
                <a:ea typeface="微软雅黑" pitchFamily="34" charset="-122"/>
              </a:rPr>
              <a:t>创新能力</a:t>
            </a:r>
            <a:endParaRPr lang="zh-CN" altLang="en-US" dirty="0">
              <a:solidFill>
                <a:schemeClr val="bg1">
                  <a:lumMod val="9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04568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3239308" y="1695848"/>
            <a:ext cx="4104457" cy="523220"/>
          </a:xfrm>
          <a:prstGeom prst="rect">
            <a:avLst/>
          </a:prstGeom>
          <a:noFill/>
        </p:spPr>
        <p:txBody>
          <a:bodyPr wrap="square" rtlCol="0">
            <a:spAutoFit/>
          </a:bodyPr>
          <a:lstStyle/>
          <a:p>
            <a:r>
              <a:rPr lang="zh-CN" altLang="en-US" sz="2800" b="1" dirty="0" smtClean="0">
                <a:solidFill>
                  <a:srgbClr val="003366"/>
                </a:solidFill>
                <a:latin typeface="微软雅黑" pitchFamily="34" charset="-122"/>
                <a:ea typeface="微软雅黑" pitchFamily="34" charset="-122"/>
              </a:rPr>
              <a:t>学生要做什么？</a:t>
            </a:r>
            <a:endParaRPr lang="zh-CN" altLang="en-US" sz="2800" b="1" dirty="0">
              <a:solidFill>
                <a:srgbClr val="003366"/>
              </a:solidFill>
              <a:latin typeface="微软雅黑" pitchFamily="34" charset="-122"/>
              <a:ea typeface="微软雅黑" pitchFamily="34" charset="-122"/>
            </a:endParaRPr>
          </a:p>
        </p:txBody>
      </p:sp>
      <p:sp>
        <p:nvSpPr>
          <p:cNvPr id="41" name="TextBox 40"/>
          <p:cNvSpPr txBox="1"/>
          <p:nvPr/>
        </p:nvSpPr>
        <p:spPr>
          <a:xfrm>
            <a:off x="3240360" y="2085097"/>
            <a:ext cx="5724128" cy="1477328"/>
          </a:xfrm>
          <a:prstGeom prst="rect">
            <a:avLst/>
          </a:prstGeom>
          <a:noFill/>
        </p:spPr>
        <p:txBody>
          <a:bodyPr wrap="square" rtlCol="0">
            <a:spAutoFit/>
          </a:bodyPr>
          <a:lstStyle/>
          <a:p>
            <a:pPr marL="342900" indent="-342900">
              <a:lnSpc>
                <a:spcPct val="150000"/>
              </a:lnSpc>
              <a:buFont typeface="Wingdings" pitchFamily="2" charset="2"/>
              <a:buChar char="ü"/>
            </a:pPr>
            <a:r>
              <a:rPr lang="zh-CN" altLang="en-US" sz="2000" dirty="0" smtClean="0">
                <a:solidFill>
                  <a:srgbClr val="003366"/>
                </a:solidFill>
                <a:latin typeface="微软雅黑" pitchFamily="34" charset="-122"/>
                <a:ea typeface="微软雅黑" pitchFamily="34" charset="-122"/>
              </a:rPr>
              <a:t>活跃</a:t>
            </a:r>
            <a:endParaRPr lang="en-US" altLang="zh-CN" sz="2000" dirty="0" smtClean="0">
              <a:solidFill>
                <a:srgbClr val="003366"/>
              </a:solidFill>
              <a:latin typeface="微软雅黑" pitchFamily="34" charset="-122"/>
              <a:ea typeface="微软雅黑" pitchFamily="34" charset="-122"/>
            </a:endParaRPr>
          </a:p>
          <a:p>
            <a:pPr marL="342900" indent="-342900">
              <a:lnSpc>
                <a:spcPct val="150000"/>
              </a:lnSpc>
              <a:buFont typeface="Wingdings" pitchFamily="2" charset="2"/>
              <a:buChar char="ü"/>
            </a:pPr>
            <a:r>
              <a:rPr lang="zh-CN" altLang="en-US" sz="2000" dirty="0" smtClean="0">
                <a:solidFill>
                  <a:srgbClr val="003366"/>
                </a:solidFill>
                <a:latin typeface="微软雅黑" pitchFamily="34" charset="-122"/>
                <a:ea typeface="微软雅黑" pitchFamily="34" charset="-122"/>
              </a:rPr>
              <a:t>学习</a:t>
            </a:r>
            <a:endParaRPr lang="en-US" altLang="zh-CN" sz="2000" dirty="0" smtClean="0">
              <a:solidFill>
                <a:srgbClr val="003366"/>
              </a:solidFill>
              <a:latin typeface="微软雅黑" pitchFamily="34" charset="-122"/>
              <a:ea typeface="微软雅黑" pitchFamily="34" charset="-122"/>
            </a:endParaRPr>
          </a:p>
          <a:p>
            <a:pPr marL="342900" indent="-342900">
              <a:lnSpc>
                <a:spcPct val="150000"/>
              </a:lnSpc>
              <a:buFont typeface="Wingdings" pitchFamily="2" charset="2"/>
              <a:buChar char="ü"/>
            </a:pPr>
            <a:r>
              <a:rPr lang="zh-CN" altLang="en-US" sz="2000" dirty="0">
                <a:solidFill>
                  <a:srgbClr val="003366"/>
                </a:solidFill>
                <a:latin typeface="微软雅黑" pitchFamily="34" charset="-122"/>
                <a:ea typeface="微软雅黑" pitchFamily="34" charset="-122"/>
              </a:rPr>
              <a:t>能力成长</a:t>
            </a:r>
          </a:p>
        </p:txBody>
      </p:sp>
      <p:sp>
        <p:nvSpPr>
          <p:cNvPr id="43" name="等腰三角形 42"/>
          <p:cNvSpPr/>
          <p:nvPr/>
        </p:nvSpPr>
        <p:spPr>
          <a:xfrm flipV="1">
            <a:off x="1173919" y="1297989"/>
            <a:ext cx="1837644" cy="1188132"/>
          </a:xfrm>
          <a:prstGeom prs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flipV="1">
            <a:off x="935051" y="1966213"/>
            <a:ext cx="1093561" cy="70704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flipV="1">
            <a:off x="2266491" y="2321696"/>
            <a:ext cx="732621" cy="473678"/>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1552681" y="1327749"/>
            <a:ext cx="1080120" cy="707886"/>
          </a:xfrm>
          <a:prstGeom prst="rect">
            <a:avLst/>
          </a:prstGeom>
          <a:noFill/>
        </p:spPr>
        <p:txBody>
          <a:bodyPr wrap="square" rtlCol="0">
            <a:spAutoFit/>
          </a:bodyPr>
          <a:lstStyle/>
          <a:p>
            <a:pPr algn="ctr"/>
            <a:r>
              <a:rPr lang="en-US" altLang="zh-CN" sz="4000" b="1" dirty="0" smtClean="0">
                <a:solidFill>
                  <a:schemeClr val="bg1">
                    <a:lumMod val="95000"/>
                  </a:schemeClr>
                </a:solidFill>
              </a:rPr>
              <a:t>04</a:t>
            </a:r>
            <a:endParaRPr lang="zh-CN" altLang="en-US" sz="4000" b="1" dirty="0">
              <a:solidFill>
                <a:schemeClr val="bg1">
                  <a:lumMod val="95000"/>
                </a:schemeClr>
              </a:solidFill>
            </a:endParaRPr>
          </a:p>
        </p:txBody>
      </p:sp>
      <p:sp>
        <p:nvSpPr>
          <p:cNvPr id="47" name="等腰三角形 46"/>
          <p:cNvSpPr/>
          <p:nvPr/>
        </p:nvSpPr>
        <p:spPr>
          <a:xfrm flipV="1">
            <a:off x="7559788" y="3055941"/>
            <a:ext cx="504057" cy="325899"/>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385994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1960" y="573528"/>
            <a:ext cx="2592288" cy="369332"/>
          </a:xfrm>
          <a:prstGeom prst="rect">
            <a:avLst/>
          </a:prstGeom>
          <a:noFill/>
        </p:spPr>
        <p:txBody>
          <a:bodyPr wrap="square" rtlCol="0">
            <a:spAutoFit/>
          </a:bodyPr>
          <a:lstStyle/>
          <a:p>
            <a:r>
              <a:rPr lang="zh-CN" altLang="zh-CN" dirty="0">
                <a:solidFill>
                  <a:srgbClr val="003366"/>
                </a:solidFill>
                <a:latin typeface="微软雅黑" pitchFamily="34" charset="-122"/>
                <a:ea typeface="微软雅黑" pitchFamily="34" charset="-122"/>
              </a:rPr>
              <a:t>登录平</a:t>
            </a:r>
            <a:r>
              <a:rPr lang="zh-CN" altLang="zh-CN" dirty="0" smtClean="0">
                <a:solidFill>
                  <a:srgbClr val="003366"/>
                </a:solidFill>
                <a:latin typeface="微软雅黑" pitchFamily="34" charset="-122"/>
                <a:ea typeface="微软雅黑" pitchFamily="34" charset="-122"/>
              </a:rPr>
              <a:t>台</a:t>
            </a:r>
            <a:r>
              <a:rPr lang="zh-CN" altLang="en-US" dirty="0" smtClean="0">
                <a:solidFill>
                  <a:srgbClr val="003366"/>
                </a:solidFill>
                <a:latin typeface="微软雅黑" pitchFamily="34" charset="-122"/>
                <a:ea typeface="微软雅黑" pitchFamily="34" charset="-122"/>
              </a:rPr>
              <a:t>可累计得分</a:t>
            </a:r>
            <a:r>
              <a:rPr lang="zh-CN" altLang="zh-CN" dirty="0" smtClean="0">
                <a:solidFill>
                  <a:srgbClr val="003366"/>
                </a:solidFill>
                <a:latin typeface="微软雅黑" pitchFamily="34" charset="-122"/>
                <a:ea typeface="微软雅黑" pitchFamily="34" charset="-122"/>
              </a:rPr>
              <a:t>。</a:t>
            </a:r>
            <a:endParaRPr lang="zh-CN" altLang="en-US" dirty="0">
              <a:solidFill>
                <a:srgbClr val="003366"/>
              </a:solidFill>
              <a:latin typeface="微软雅黑" pitchFamily="34" charset="-122"/>
              <a:ea typeface="微软雅黑" pitchFamily="34" charset="-122"/>
            </a:endParaRPr>
          </a:p>
        </p:txBody>
      </p:sp>
      <p:sp>
        <p:nvSpPr>
          <p:cNvPr id="6" name="TextBox 5"/>
          <p:cNvSpPr txBox="1"/>
          <p:nvPr/>
        </p:nvSpPr>
        <p:spPr>
          <a:xfrm>
            <a:off x="4219952" y="1493837"/>
            <a:ext cx="3816424" cy="369332"/>
          </a:xfrm>
          <a:prstGeom prst="rect">
            <a:avLst/>
          </a:prstGeom>
          <a:noFill/>
        </p:spPr>
        <p:txBody>
          <a:bodyPr wrap="square" rtlCol="0">
            <a:spAutoFit/>
          </a:bodyPr>
          <a:lstStyle/>
          <a:p>
            <a:r>
              <a:rPr lang="zh-CN" altLang="zh-CN" dirty="0">
                <a:solidFill>
                  <a:srgbClr val="003366"/>
                </a:solidFill>
                <a:latin typeface="微软雅黑" pitchFamily="34" charset="-122"/>
                <a:ea typeface="微软雅黑" pitchFamily="34" charset="-122"/>
              </a:rPr>
              <a:t>空间访问用户</a:t>
            </a:r>
            <a:r>
              <a:rPr lang="zh-CN" altLang="zh-CN" dirty="0" smtClean="0">
                <a:solidFill>
                  <a:srgbClr val="003366"/>
                </a:solidFill>
                <a:latin typeface="微软雅黑" pitchFamily="34" charset="-122"/>
                <a:ea typeface="微软雅黑" pitchFamily="34" charset="-122"/>
              </a:rPr>
              <a:t>量</a:t>
            </a:r>
            <a:r>
              <a:rPr lang="zh-CN" altLang="en-US" dirty="0" smtClean="0">
                <a:solidFill>
                  <a:srgbClr val="003366"/>
                </a:solidFill>
                <a:latin typeface="微软雅黑" pitchFamily="34" charset="-122"/>
                <a:ea typeface="微软雅黑" pitchFamily="34" charset="-122"/>
              </a:rPr>
              <a:t>可累计得分</a:t>
            </a:r>
            <a:r>
              <a:rPr lang="zh-CN" altLang="zh-CN" dirty="0" smtClean="0">
                <a:solidFill>
                  <a:srgbClr val="003366"/>
                </a:solidFill>
                <a:latin typeface="微软雅黑" pitchFamily="34" charset="-122"/>
                <a:ea typeface="微软雅黑" pitchFamily="34" charset="-122"/>
              </a:rPr>
              <a:t>。</a:t>
            </a:r>
            <a:endParaRPr lang="zh-CN" altLang="en-US" dirty="0">
              <a:solidFill>
                <a:srgbClr val="003366"/>
              </a:solidFill>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2085696"/>
            <a:ext cx="6639722" cy="2648322"/>
          </a:xfrm>
          <a:prstGeom prst="rect">
            <a:avLst/>
          </a:prstGeom>
          <a:noFill/>
          <a:ln w="9525">
            <a:solidFill>
              <a:schemeClr val="tx2">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grpSp>
        <p:nvGrpSpPr>
          <p:cNvPr id="12" name="组合 11"/>
          <p:cNvGrpSpPr/>
          <p:nvPr/>
        </p:nvGrpSpPr>
        <p:grpSpPr>
          <a:xfrm>
            <a:off x="0" y="0"/>
            <a:ext cx="1099768" cy="1091339"/>
            <a:chOff x="0" y="0"/>
            <a:chExt cx="1099768" cy="1455118"/>
          </a:xfrm>
        </p:grpSpPr>
        <p:sp>
          <p:nvSpPr>
            <p:cNvPr id="13" name="等腰三角形 12"/>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flipV="1">
            <a:off x="2589959" y="573529"/>
            <a:ext cx="1327222" cy="301787"/>
          </a:xfrm>
          <a:prstGeom prst="rect">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cxnSp>
        <p:nvCxnSpPr>
          <p:cNvPr id="16" name="直接箭头连接符 15"/>
          <p:cNvCxnSpPr/>
          <p:nvPr/>
        </p:nvCxnSpPr>
        <p:spPr>
          <a:xfrm flipV="1">
            <a:off x="1976573" y="724423"/>
            <a:ext cx="534031" cy="284999"/>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flipV="1">
            <a:off x="2606791" y="1492918"/>
            <a:ext cx="1327222" cy="301787"/>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sp>
        <p:nvSpPr>
          <p:cNvPr id="18" name="TextBox 17"/>
          <p:cNvSpPr txBox="1"/>
          <p:nvPr/>
        </p:nvSpPr>
        <p:spPr>
          <a:xfrm>
            <a:off x="2614956" y="585923"/>
            <a:ext cx="1305833" cy="369332"/>
          </a:xfrm>
          <a:prstGeom prst="rect">
            <a:avLst/>
          </a:prstGeom>
          <a:noFill/>
        </p:spPr>
        <p:txBody>
          <a:bodyPr wrap="square" rtlCol="0">
            <a:spAutoFit/>
          </a:bodyPr>
          <a:lstStyle/>
          <a:p>
            <a:pPr algn="ctr"/>
            <a:r>
              <a:rPr lang="zh-CN" altLang="en-US" dirty="0" smtClean="0">
                <a:solidFill>
                  <a:schemeClr val="bg1">
                    <a:lumMod val="95000"/>
                  </a:schemeClr>
                </a:solidFill>
                <a:latin typeface="微软雅黑" pitchFamily="34" charset="-122"/>
                <a:ea typeface="微软雅黑" pitchFamily="34" charset="-122"/>
              </a:rPr>
              <a:t>平台登录</a:t>
            </a:r>
            <a:endParaRPr lang="zh-CN" altLang="en-US" dirty="0">
              <a:solidFill>
                <a:schemeClr val="bg1">
                  <a:lumMod val="95000"/>
                </a:schemeClr>
              </a:solidFill>
              <a:latin typeface="微软雅黑" pitchFamily="34" charset="-122"/>
              <a:ea typeface="微软雅黑" pitchFamily="34" charset="-122"/>
            </a:endParaRPr>
          </a:p>
        </p:txBody>
      </p:sp>
      <p:sp>
        <p:nvSpPr>
          <p:cNvPr id="19" name="TextBox 18"/>
          <p:cNvSpPr txBox="1"/>
          <p:nvPr/>
        </p:nvSpPr>
        <p:spPr>
          <a:xfrm>
            <a:off x="2614956" y="1492919"/>
            <a:ext cx="1305833" cy="369332"/>
          </a:xfrm>
          <a:prstGeom prst="rect">
            <a:avLst/>
          </a:prstGeom>
          <a:noFill/>
        </p:spPr>
        <p:txBody>
          <a:bodyPr wrap="square" rtlCol="0">
            <a:spAutoFit/>
          </a:bodyPr>
          <a:lstStyle/>
          <a:p>
            <a:pPr algn="ctr"/>
            <a:r>
              <a:rPr lang="zh-CN" altLang="zh-CN" dirty="0">
                <a:solidFill>
                  <a:schemeClr val="bg1">
                    <a:lumMod val="95000"/>
                  </a:schemeClr>
                </a:solidFill>
                <a:latin typeface="微软雅黑" pitchFamily="34" charset="-122"/>
                <a:ea typeface="微软雅黑" pitchFamily="34" charset="-122"/>
              </a:rPr>
              <a:t>空间浏览</a:t>
            </a:r>
            <a:endParaRPr lang="zh-CN" altLang="en-US" dirty="0">
              <a:solidFill>
                <a:schemeClr val="bg1">
                  <a:lumMod val="95000"/>
                </a:schemeClr>
              </a:solidFill>
              <a:latin typeface="微软雅黑" pitchFamily="34" charset="-122"/>
              <a:ea typeface="微软雅黑" pitchFamily="34" charset="-122"/>
            </a:endParaRPr>
          </a:p>
        </p:txBody>
      </p:sp>
      <p:cxnSp>
        <p:nvCxnSpPr>
          <p:cNvPr id="20" name="直接箭头连接符 19"/>
          <p:cNvCxnSpPr/>
          <p:nvPr/>
        </p:nvCxnSpPr>
        <p:spPr>
          <a:xfrm>
            <a:off x="1976573" y="1475511"/>
            <a:ext cx="534031" cy="284999"/>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1" name="六边形 20"/>
          <p:cNvSpPr/>
          <p:nvPr/>
        </p:nvSpPr>
        <p:spPr>
          <a:xfrm>
            <a:off x="968461" y="901409"/>
            <a:ext cx="1008112" cy="628920"/>
          </a:xfrm>
          <a:prstGeom prst="hexagon">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r>
              <a:rPr lang="zh-CN" altLang="en-US" sz="2000" b="1" dirty="0" smtClean="0">
                <a:solidFill>
                  <a:srgbClr val="FFFFFF"/>
                </a:solidFill>
                <a:latin typeface="微软雅黑" pitchFamily="34" charset="-122"/>
                <a:ea typeface="微软雅黑" pitchFamily="34" charset="-122"/>
              </a:rPr>
              <a:t>活跃</a:t>
            </a:r>
            <a:endParaRPr lang="zh-CN" altLang="en-US" sz="20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xmlns="" val="10112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outVertical)">
                                      <p:cBhvr>
                                        <p:cTn id="14" dur="500"/>
                                        <p:tgtEl>
                                          <p:spTgt spid="15"/>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outVertical)">
                                      <p:cBhvr>
                                        <p:cTn id="18" dur="500"/>
                                        <p:tgtEl>
                                          <p:spTgt spid="17"/>
                                        </p:tgtEl>
                                      </p:cBhvr>
                                    </p:animEffect>
                                  </p:childTnLst>
                                </p:cTn>
                              </p:par>
                              <p:par>
                                <p:cTn id="19" presetID="22" presetClass="entr" presetSubtype="8"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V="1">
            <a:off x="2603687" y="947725"/>
            <a:ext cx="1686565" cy="301787"/>
          </a:xfrm>
          <a:prstGeom prst="rect">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sp>
        <p:nvSpPr>
          <p:cNvPr id="4" name="TextBox 3"/>
          <p:cNvSpPr txBox="1"/>
          <p:nvPr/>
        </p:nvSpPr>
        <p:spPr>
          <a:xfrm>
            <a:off x="2603687" y="960118"/>
            <a:ext cx="1686565" cy="369332"/>
          </a:xfrm>
          <a:prstGeom prst="rect">
            <a:avLst/>
          </a:prstGeom>
          <a:noFill/>
        </p:spPr>
        <p:txBody>
          <a:bodyPr wrap="square" rtlCol="0">
            <a:spAutoFit/>
          </a:bodyPr>
          <a:lstStyle/>
          <a:p>
            <a:pPr algn="ctr"/>
            <a:r>
              <a:rPr lang="zh-CN" altLang="zh-CN" dirty="0">
                <a:solidFill>
                  <a:schemeClr val="bg1">
                    <a:lumMod val="95000"/>
                  </a:schemeClr>
                </a:solidFill>
                <a:latin typeface="微软雅黑" pitchFamily="34" charset="-122"/>
                <a:ea typeface="微软雅黑" pitchFamily="34" charset="-122"/>
              </a:rPr>
              <a:t>课前预习</a:t>
            </a:r>
            <a:endParaRPr lang="zh-CN" altLang="en-US" dirty="0">
              <a:solidFill>
                <a:schemeClr val="bg1">
                  <a:lumMod val="95000"/>
                </a:schemeClr>
              </a:solidFill>
              <a:latin typeface="微软雅黑" pitchFamily="34" charset="-122"/>
              <a:ea typeface="微软雅黑" pitchFamily="34" charset="-122"/>
            </a:endParaRPr>
          </a:p>
        </p:txBody>
      </p:sp>
      <p:sp>
        <p:nvSpPr>
          <p:cNvPr id="5" name="TextBox 4"/>
          <p:cNvSpPr txBox="1"/>
          <p:nvPr/>
        </p:nvSpPr>
        <p:spPr>
          <a:xfrm>
            <a:off x="4572000" y="856243"/>
            <a:ext cx="3096344" cy="646331"/>
          </a:xfrm>
          <a:prstGeom prst="rect">
            <a:avLst/>
          </a:prstGeom>
          <a:noFill/>
        </p:spPr>
        <p:txBody>
          <a:bodyPr wrap="square" rtlCol="0">
            <a:spAutoFit/>
          </a:bodyPr>
          <a:lstStyle/>
          <a:p>
            <a:r>
              <a:rPr lang="zh-CN" altLang="zh-CN" dirty="0">
                <a:solidFill>
                  <a:srgbClr val="003366"/>
                </a:solidFill>
                <a:latin typeface="微软雅黑" pitchFamily="34" charset="-122"/>
                <a:ea typeface="微软雅黑" pitchFamily="34" charset="-122"/>
              </a:rPr>
              <a:t>每周完成课前微课预</a:t>
            </a:r>
            <a:r>
              <a:rPr lang="zh-CN" altLang="zh-CN" dirty="0" smtClean="0">
                <a:solidFill>
                  <a:srgbClr val="003366"/>
                </a:solidFill>
                <a:latin typeface="微软雅黑" pitchFamily="34" charset="-122"/>
                <a:ea typeface="微软雅黑" pitchFamily="34" charset="-122"/>
              </a:rPr>
              <a:t>习可</a:t>
            </a:r>
            <a:r>
              <a:rPr lang="zh-CN" altLang="zh-CN" dirty="0">
                <a:solidFill>
                  <a:srgbClr val="003366"/>
                </a:solidFill>
                <a:latin typeface="微软雅黑" pitchFamily="34" charset="-122"/>
                <a:ea typeface="微软雅黑" pitchFamily="34" charset="-122"/>
              </a:rPr>
              <a:t>累计得分。</a:t>
            </a:r>
            <a:endParaRPr lang="zh-CN" altLang="en-US" dirty="0">
              <a:solidFill>
                <a:srgbClr val="003366"/>
              </a:solidFill>
              <a:latin typeface="微软雅黑" pitchFamily="34" charset="-122"/>
              <a:ea typeface="微软雅黑" pitchFamily="34" charset="-122"/>
            </a:endParaRPr>
          </a:p>
        </p:txBody>
      </p:sp>
      <p:grpSp>
        <p:nvGrpSpPr>
          <p:cNvPr id="9" name="组合 8"/>
          <p:cNvGrpSpPr/>
          <p:nvPr/>
        </p:nvGrpSpPr>
        <p:grpSpPr>
          <a:xfrm>
            <a:off x="0" y="0"/>
            <a:ext cx="1099768" cy="1091339"/>
            <a:chOff x="0" y="0"/>
            <a:chExt cx="1099768" cy="1455118"/>
          </a:xfrm>
        </p:grpSpPr>
        <p:sp>
          <p:nvSpPr>
            <p:cNvPr id="10" name="等腰三角形 9"/>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 name="直接箭头连接符 11"/>
          <p:cNvCxnSpPr/>
          <p:nvPr/>
        </p:nvCxnSpPr>
        <p:spPr>
          <a:xfrm flipV="1">
            <a:off x="1976572" y="1123328"/>
            <a:ext cx="534031" cy="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3" name="六边形 12"/>
          <p:cNvSpPr/>
          <p:nvPr/>
        </p:nvSpPr>
        <p:spPr>
          <a:xfrm>
            <a:off x="968461" y="789552"/>
            <a:ext cx="1008112" cy="628920"/>
          </a:xfrm>
          <a:prstGeom prst="hexagon">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r>
              <a:rPr lang="zh-CN" altLang="en-US" sz="2000" b="1" dirty="0">
                <a:solidFill>
                  <a:srgbClr val="FFFFFF"/>
                </a:solidFill>
                <a:latin typeface="微软雅黑" pitchFamily="34" charset="-122"/>
                <a:ea typeface="微软雅黑" pitchFamily="34" charset="-122"/>
              </a:rPr>
              <a:t>学习</a:t>
            </a:r>
          </a:p>
        </p:txBody>
      </p:sp>
      <p:sp>
        <p:nvSpPr>
          <p:cNvPr id="2" name="流程图: 多文档 1"/>
          <p:cNvSpPr/>
          <p:nvPr/>
        </p:nvSpPr>
        <p:spPr>
          <a:xfrm>
            <a:off x="1631382" y="1437624"/>
            <a:ext cx="6252987" cy="2615681"/>
          </a:xfrm>
          <a:prstGeom prst="flowChartMultidocument">
            <a:avLst/>
          </a:prstGeom>
          <a:solidFill>
            <a:schemeClr val="bg1">
              <a:lumMod val="9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1392" y="2031690"/>
            <a:ext cx="5400600" cy="2418564"/>
          </a:xfrm>
          <a:prstGeom prst="rect">
            <a:avLst/>
          </a:prstGeom>
          <a:noFill/>
          <a:ln w="9525">
            <a:solidFill>
              <a:schemeClr val="tx2">
                <a:lumMod val="20000"/>
                <a:lumOff val="80000"/>
              </a:schemeClr>
            </a:solidFill>
            <a:miter lim="800000"/>
            <a:headEnd/>
            <a:tailEnd/>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17929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预定义过程 1"/>
          <p:cNvSpPr/>
          <p:nvPr/>
        </p:nvSpPr>
        <p:spPr>
          <a:xfrm>
            <a:off x="0" y="1923678"/>
            <a:ext cx="9144000" cy="2916324"/>
          </a:xfrm>
          <a:prstGeom prst="flowChartPredefinedProcess">
            <a:avLst/>
          </a:prstGeom>
          <a:solidFill>
            <a:schemeClr val="bg1">
              <a:lumMod val="9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V="1">
            <a:off x="2603687" y="947725"/>
            <a:ext cx="1686565" cy="301787"/>
          </a:xfrm>
          <a:prstGeom prst="rect">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sp>
        <p:nvSpPr>
          <p:cNvPr id="5" name="TextBox 4"/>
          <p:cNvSpPr txBox="1"/>
          <p:nvPr/>
        </p:nvSpPr>
        <p:spPr>
          <a:xfrm>
            <a:off x="2762892" y="951570"/>
            <a:ext cx="1368152" cy="369332"/>
          </a:xfrm>
          <a:prstGeom prst="rect">
            <a:avLst/>
          </a:prstGeom>
          <a:noFill/>
        </p:spPr>
        <p:txBody>
          <a:bodyPr wrap="square" rtlCol="0">
            <a:spAutoFit/>
          </a:bodyPr>
          <a:lstStyle/>
          <a:p>
            <a:pPr algn="ctr"/>
            <a:r>
              <a:rPr lang="zh-CN" altLang="zh-CN" dirty="0">
                <a:solidFill>
                  <a:schemeClr val="bg1">
                    <a:lumMod val="95000"/>
                  </a:schemeClr>
                </a:solidFill>
                <a:latin typeface="微软雅黑" pitchFamily="34" charset="-122"/>
                <a:ea typeface="微软雅黑" pitchFamily="34" charset="-122"/>
              </a:rPr>
              <a:t>课后作业</a:t>
            </a:r>
            <a:endParaRPr lang="zh-CN" altLang="en-US" dirty="0">
              <a:solidFill>
                <a:schemeClr val="bg1">
                  <a:lumMod val="95000"/>
                </a:schemeClr>
              </a:solidFill>
              <a:latin typeface="微软雅黑" pitchFamily="34" charset="-122"/>
              <a:ea typeface="微软雅黑" pitchFamily="34" charset="-122"/>
            </a:endParaRPr>
          </a:p>
        </p:txBody>
      </p:sp>
      <p:sp>
        <p:nvSpPr>
          <p:cNvPr id="6" name="TextBox 5"/>
          <p:cNvSpPr txBox="1"/>
          <p:nvPr/>
        </p:nvSpPr>
        <p:spPr>
          <a:xfrm>
            <a:off x="4427984" y="843849"/>
            <a:ext cx="3600400" cy="369332"/>
          </a:xfrm>
          <a:prstGeom prst="rect">
            <a:avLst/>
          </a:prstGeom>
          <a:noFill/>
        </p:spPr>
        <p:txBody>
          <a:bodyPr wrap="square" rtlCol="0">
            <a:spAutoFit/>
          </a:bodyPr>
          <a:lstStyle/>
          <a:p>
            <a:r>
              <a:rPr lang="zh-CN" altLang="zh-CN" dirty="0">
                <a:solidFill>
                  <a:srgbClr val="003366"/>
                </a:solidFill>
                <a:latin typeface="微软雅黑" pitchFamily="34" charset="-122"/>
                <a:ea typeface="微软雅黑" pitchFamily="34" charset="-122"/>
              </a:rPr>
              <a:t>每周空间线上作</a:t>
            </a:r>
            <a:r>
              <a:rPr lang="zh-CN" altLang="zh-CN" dirty="0" smtClean="0">
                <a:solidFill>
                  <a:srgbClr val="003366"/>
                </a:solidFill>
                <a:latin typeface="微软雅黑" pitchFamily="34" charset="-122"/>
                <a:ea typeface="微软雅黑" pitchFamily="34" charset="-122"/>
              </a:rPr>
              <a:t>业可</a:t>
            </a:r>
            <a:r>
              <a:rPr lang="zh-CN" altLang="zh-CN" dirty="0">
                <a:solidFill>
                  <a:srgbClr val="003366"/>
                </a:solidFill>
                <a:latin typeface="微软雅黑" pitchFamily="34" charset="-122"/>
                <a:ea typeface="微软雅黑" pitchFamily="34" charset="-122"/>
              </a:rPr>
              <a:t>累计得分。</a:t>
            </a:r>
            <a:endParaRPr lang="zh-CN" altLang="en-US" dirty="0">
              <a:solidFill>
                <a:srgbClr val="003366"/>
              </a:solidFill>
              <a:latin typeface="微软雅黑" pitchFamily="34" charset="-122"/>
              <a:ea typeface="微软雅黑" pitchFamily="34" charset="-122"/>
            </a:endParaRPr>
          </a:p>
        </p:txBody>
      </p:sp>
      <p:pic>
        <p:nvPicPr>
          <p:cNvPr id="9" name="图片 8"/>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9128" y="1545636"/>
            <a:ext cx="5135562" cy="3127661"/>
          </a:xfrm>
          <a:prstGeom prst="rect">
            <a:avLst/>
          </a:prstGeom>
          <a:noFill/>
          <a:ln>
            <a:solidFill>
              <a:schemeClr val="tx2">
                <a:lumMod val="20000"/>
                <a:lumOff val="80000"/>
              </a:schemeClr>
            </a:solidFill>
          </a:ln>
          <a:effectLst>
            <a:glow rad="63500">
              <a:schemeClr val="accent5">
                <a:satMod val="175000"/>
                <a:alpha val="40000"/>
              </a:schemeClr>
            </a:glow>
          </a:effectLst>
        </p:spPr>
      </p:pic>
      <p:grpSp>
        <p:nvGrpSpPr>
          <p:cNvPr id="8" name="组合 7"/>
          <p:cNvGrpSpPr/>
          <p:nvPr/>
        </p:nvGrpSpPr>
        <p:grpSpPr>
          <a:xfrm>
            <a:off x="0" y="0"/>
            <a:ext cx="1099768" cy="1091339"/>
            <a:chOff x="0" y="0"/>
            <a:chExt cx="1099768" cy="1455118"/>
          </a:xfrm>
        </p:grpSpPr>
        <p:sp>
          <p:nvSpPr>
            <p:cNvPr id="10" name="等腰三角形 9"/>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箭头连接符 12"/>
          <p:cNvCxnSpPr/>
          <p:nvPr/>
        </p:nvCxnSpPr>
        <p:spPr>
          <a:xfrm flipV="1">
            <a:off x="1976572" y="1123328"/>
            <a:ext cx="534031" cy="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4" name="六边形 13"/>
          <p:cNvSpPr/>
          <p:nvPr/>
        </p:nvSpPr>
        <p:spPr>
          <a:xfrm>
            <a:off x="968461" y="789552"/>
            <a:ext cx="1008112" cy="628920"/>
          </a:xfrm>
          <a:prstGeom prst="hexagon">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r>
              <a:rPr lang="zh-CN" altLang="en-US" sz="2000" b="1" dirty="0" smtClean="0">
                <a:solidFill>
                  <a:srgbClr val="FFFFFF"/>
                </a:solidFill>
                <a:latin typeface="微软雅黑" pitchFamily="34" charset="-122"/>
                <a:ea typeface="微软雅黑" pitchFamily="34" charset="-122"/>
              </a:rPr>
              <a:t>学习</a:t>
            </a:r>
            <a:endParaRPr lang="zh-CN" altLang="en-US" sz="20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xmlns="" val="161149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2603687" y="1059582"/>
            <a:ext cx="1686565" cy="301787"/>
          </a:xfrm>
          <a:prstGeom prst="rect">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sp>
        <p:nvSpPr>
          <p:cNvPr id="4" name="TextBox 3"/>
          <p:cNvSpPr txBox="1"/>
          <p:nvPr/>
        </p:nvSpPr>
        <p:spPr>
          <a:xfrm>
            <a:off x="4499992" y="955707"/>
            <a:ext cx="3096344" cy="369332"/>
          </a:xfrm>
          <a:prstGeom prst="rect">
            <a:avLst/>
          </a:prstGeom>
          <a:noFill/>
        </p:spPr>
        <p:txBody>
          <a:bodyPr wrap="square" rtlCol="0">
            <a:spAutoFit/>
          </a:bodyPr>
          <a:lstStyle/>
          <a:p>
            <a:r>
              <a:rPr lang="zh-CN" altLang="zh-CN" dirty="0">
                <a:solidFill>
                  <a:srgbClr val="003366"/>
                </a:solidFill>
                <a:latin typeface="微软雅黑" pitchFamily="34" charset="-122"/>
                <a:ea typeface="微软雅黑" pitchFamily="34" charset="-122"/>
              </a:rPr>
              <a:t>每日空间评论</a:t>
            </a:r>
            <a:r>
              <a:rPr lang="zh-CN" altLang="zh-CN" dirty="0" smtClean="0">
                <a:solidFill>
                  <a:srgbClr val="003366"/>
                </a:solidFill>
                <a:latin typeface="微软雅黑" pitchFamily="34" charset="-122"/>
                <a:ea typeface="微软雅黑" pitchFamily="34" charset="-122"/>
              </a:rPr>
              <a:t>数可</a:t>
            </a:r>
            <a:r>
              <a:rPr lang="zh-CN" altLang="zh-CN" dirty="0">
                <a:solidFill>
                  <a:srgbClr val="003366"/>
                </a:solidFill>
                <a:latin typeface="微软雅黑" pitchFamily="34" charset="-122"/>
                <a:ea typeface="微软雅黑" pitchFamily="34" charset="-122"/>
              </a:rPr>
              <a:t>累计得分。</a:t>
            </a:r>
            <a:endParaRPr lang="zh-CN" altLang="en-US" dirty="0">
              <a:solidFill>
                <a:srgbClr val="003366"/>
              </a:solidFill>
              <a:latin typeface="微软雅黑" pitchFamily="34" charset="-122"/>
              <a:ea typeface="微软雅黑" pitchFamily="34" charset="-122"/>
            </a:endParaRPr>
          </a:p>
        </p:txBody>
      </p:sp>
      <p:sp>
        <p:nvSpPr>
          <p:cNvPr id="5" name="TextBox 4"/>
          <p:cNvSpPr txBox="1"/>
          <p:nvPr/>
        </p:nvSpPr>
        <p:spPr>
          <a:xfrm>
            <a:off x="2726888" y="1059581"/>
            <a:ext cx="1440160" cy="369332"/>
          </a:xfrm>
          <a:prstGeom prst="rect">
            <a:avLst/>
          </a:prstGeom>
          <a:noFill/>
        </p:spPr>
        <p:txBody>
          <a:bodyPr wrap="square" rtlCol="0">
            <a:spAutoFit/>
          </a:bodyPr>
          <a:lstStyle/>
          <a:p>
            <a:pPr algn="ctr"/>
            <a:r>
              <a:rPr lang="zh-CN" altLang="zh-CN" dirty="0">
                <a:solidFill>
                  <a:schemeClr val="bg1">
                    <a:lumMod val="95000"/>
                  </a:schemeClr>
                </a:solidFill>
                <a:latin typeface="微软雅黑" pitchFamily="34" charset="-122"/>
                <a:ea typeface="微软雅黑" pitchFamily="34" charset="-122"/>
              </a:rPr>
              <a:t>学习交流</a:t>
            </a:r>
            <a:endParaRPr lang="zh-CN" altLang="en-US" dirty="0">
              <a:solidFill>
                <a:schemeClr val="bg1">
                  <a:lumMod val="95000"/>
                </a:schemeClr>
              </a:solidFill>
              <a:latin typeface="微软雅黑" pitchFamily="34" charset="-122"/>
              <a:ea typeface="微软雅黑" pitchFamily="34" charset="-122"/>
            </a:endParaRPr>
          </a:p>
        </p:txBody>
      </p:sp>
      <p:pic>
        <p:nvPicPr>
          <p:cNvPr id="3073" name="Picture 1" descr="C:\Users\user\AppData\Roaming\Tencent\Users\3556124854\QQ\WinTemp\RichOle\@DG3CZM$[WPB75~(%860Q4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1733933"/>
            <a:ext cx="6048672" cy="3088274"/>
          </a:xfrm>
          <a:prstGeom prst="rect">
            <a:avLst/>
          </a:prstGeom>
          <a:noFill/>
          <a:ln>
            <a:solidFill>
              <a:schemeClr val="tx2">
                <a:lumMod val="20000"/>
                <a:lumOff val="80000"/>
              </a:schemeClr>
            </a:solidFill>
          </a:ln>
          <a:effectLst>
            <a:reflection blurRad="6350" stA="50000" endA="300" endPos="55500" dist="50800" dir="5400000" sy="-100000" algn="bl" rotWithShape="0"/>
          </a:effectLst>
          <a:extLst>
            <a:ext uri="{909E8E84-426E-40DD-AFC4-6F175D3DCCD1}">
              <a14:hiddenFill xmlns:a14="http://schemas.microsoft.com/office/drawing/2010/main" xmlns="">
                <a:solidFill>
                  <a:srgbClr val="FFFFFF"/>
                </a:solidFill>
              </a14:hiddenFill>
            </a:ext>
          </a:extLst>
        </p:spPr>
      </p:pic>
      <p:grpSp>
        <p:nvGrpSpPr>
          <p:cNvPr id="8" name="组合 7"/>
          <p:cNvGrpSpPr/>
          <p:nvPr/>
        </p:nvGrpSpPr>
        <p:grpSpPr>
          <a:xfrm>
            <a:off x="0" y="0"/>
            <a:ext cx="1099768" cy="1091339"/>
            <a:chOff x="0" y="0"/>
            <a:chExt cx="1099768" cy="1455118"/>
          </a:xfrm>
        </p:grpSpPr>
        <p:sp>
          <p:nvSpPr>
            <p:cNvPr id="9" name="等腰三角形 8"/>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箭头连接符 10"/>
          <p:cNvCxnSpPr/>
          <p:nvPr/>
        </p:nvCxnSpPr>
        <p:spPr>
          <a:xfrm flipV="1">
            <a:off x="1976572" y="1235185"/>
            <a:ext cx="534031" cy="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2" name="六边形 11"/>
          <p:cNvSpPr/>
          <p:nvPr/>
        </p:nvSpPr>
        <p:spPr>
          <a:xfrm>
            <a:off x="968461" y="901409"/>
            <a:ext cx="1008112" cy="628920"/>
          </a:xfrm>
          <a:prstGeom prst="hexagon">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r>
              <a:rPr lang="zh-CN" altLang="en-US" sz="2000" b="1" dirty="0" smtClean="0">
                <a:solidFill>
                  <a:srgbClr val="FFFFFF"/>
                </a:solidFill>
                <a:latin typeface="微软雅黑" pitchFamily="34" charset="-122"/>
                <a:ea typeface="微软雅黑" pitchFamily="34" charset="-122"/>
              </a:rPr>
              <a:t>能力成长</a:t>
            </a:r>
            <a:endParaRPr lang="zh-CN" altLang="en-US" sz="20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xmlns="" val="104786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9308" y="2750336"/>
            <a:ext cx="5159750" cy="400110"/>
          </a:xfrm>
          <a:prstGeom prst="rect">
            <a:avLst/>
          </a:prstGeom>
          <a:noFill/>
        </p:spPr>
        <p:txBody>
          <a:bodyPr wrap="square" rtlCol="0">
            <a:spAutoFit/>
          </a:bodyPr>
          <a:lstStyle/>
          <a:p>
            <a:pPr marL="342900" indent="-342900">
              <a:buFont typeface="Wingdings" pitchFamily="2" charset="2"/>
              <a:buChar char="ü"/>
            </a:pPr>
            <a:r>
              <a:rPr lang="zh-CN" altLang="zh-CN" sz="2000" dirty="0">
                <a:solidFill>
                  <a:srgbClr val="003366"/>
                </a:solidFill>
                <a:latin typeface="微软雅黑" pitchFamily="34" charset="-122"/>
                <a:ea typeface="微软雅黑" pitchFamily="34" charset="-122"/>
              </a:rPr>
              <a:t>非省平台教师</a:t>
            </a:r>
            <a:r>
              <a:rPr lang="zh-CN" altLang="zh-CN" sz="2000" dirty="0" smtClean="0">
                <a:solidFill>
                  <a:srgbClr val="003366"/>
                </a:solidFill>
                <a:latin typeface="微软雅黑" pitchFamily="34" charset="-122"/>
                <a:ea typeface="微软雅黑" pitchFamily="34" charset="-122"/>
              </a:rPr>
              <a:t>用户</a:t>
            </a:r>
            <a:endParaRPr lang="zh-CN" altLang="en-US" sz="2000" dirty="0">
              <a:solidFill>
                <a:srgbClr val="003366"/>
              </a:solidFill>
              <a:latin typeface="微软雅黑" pitchFamily="34" charset="-122"/>
              <a:ea typeface="微软雅黑" pitchFamily="34" charset="-122"/>
            </a:endParaRPr>
          </a:p>
        </p:txBody>
      </p:sp>
      <p:sp>
        <p:nvSpPr>
          <p:cNvPr id="6" name="TextBox 5"/>
          <p:cNvSpPr txBox="1"/>
          <p:nvPr/>
        </p:nvSpPr>
        <p:spPr>
          <a:xfrm>
            <a:off x="3239307" y="2325673"/>
            <a:ext cx="2675982" cy="400110"/>
          </a:xfrm>
          <a:prstGeom prst="rect">
            <a:avLst/>
          </a:prstGeom>
          <a:noFill/>
        </p:spPr>
        <p:txBody>
          <a:bodyPr wrap="square" rtlCol="0">
            <a:spAutoFit/>
          </a:bodyPr>
          <a:lstStyle/>
          <a:p>
            <a:pPr marL="342900" indent="-342900">
              <a:buFont typeface="Wingdings" pitchFamily="2" charset="2"/>
              <a:buChar char="ü"/>
            </a:pPr>
            <a:r>
              <a:rPr lang="zh-CN" altLang="zh-CN" sz="2000" dirty="0">
                <a:solidFill>
                  <a:srgbClr val="003366"/>
                </a:solidFill>
                <a:latin typeface="微软雅黑" pitchFamily="34" charset="-122"/>
                <a:ea typeface="微软雅黑" pitchFamily="34" charset="-122"/>
              </a:rPr>
              <a:t>省平台</a:t>
            </a:r>
            <a:r>
              <a:rPr lang="zh-CN" altLang="zh-CN" sz="2000" dirty="0" smtClean="0">
                <a:solidFill>
                  <a:srgbClr val="003366"/>
                </a:solidFill>
                <a:latin typeface="微软雅黑" pitchFamily="34" charset="-122"/>
                <a:ea typeface="微软雅黑" pitchFamily="34" charset="-122"/>
              </a:rPr>
              <a:t>用户</a:t>
            </a:r>
            <a:endParaRPr lang="zh-CN" altLang="en-US" sz="2000" dirty="0">
              <a:solidFill>
                <a:srgbClr val="003366"/>
              </a:solidFill>
              <a:latin typeface="微软雅黑" pitchFamily="34" charset="-122"/>
              <a:ea typeface="微软雅黑" pitchFamily="34" charset="-122"/>
            </a:endParaRPr>
          </a:p>
        </p:txBody>
      </p:sp>
      <p:sp>
        <p:nvSpPr>
          <p:cNvPr id="18" name="TextBox 17"/>
          <p:cNvSpPr txBox="1"/>
          <p:nvPr/>
        </p:nvSpPr>
        <p:spPr>
          <a:xfrm>
            <a:off x="3239308" y="1695848"/>
            <a:ext cx="4104457" cy="523220"/>
          </a:xfrm>
          <a:prstGeom prst="rect">
            <a:avLst/>
          </a:prstGeom>
          <a:noFill/>
        </p:spPr>
        <p:txBody>
          <a:bodyPr wrap="square" rtlCol="0">
            <a:spAutoFit/>
          </a:bodyPr>
          <a:lstStyle/>
          <a:p>
            <a:r>
              <a:rPr lang="zh-CN" altLang="en-US" sz="2800" b="1" dirty="0">
                <a:solidFill>
                  <a:srgbClr val="003366"/>
                </a:solidFill>
                <a:latin typeface="微软雅黑" pitchFamily="34" charset="-122"/>
                <a:ea typeface="微软雅黑" pitchFamily="34" charset="-122"/>
              </a:rPr>
              <a:t>教师如何报名参加活动？</a:t>
            </a:r>
          </a:p>
        </p:txBody>
      </p:sp>
      <p:sp>
        <p:nvSpPr>
          <p:cNvPr id="21" name="等腰三角形 20"/>
          <p:cNvSpPr/>
          <p:nvPr/>
        </p:nvSpPr>
        <p:spPr>
          <a:xfrm flipV="1">
            <a:off x="1173919" y="1297989"/>
            <a:ext cx="1837644" cy="1188132"/>
          </a:xfrm>
          <a:prstGeom prs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flipV="1">
            <a:off x="935051" y="1966213"/>
            <a:ext cx="1093561" cy="70704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flipV="1">
            <a:off x="2266491" y="2321696"/>
            <a:ext cx="732621" cy="473678"/>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1552681" y="1327749"/>
            <a:ext cx="1080120" cy="707886"/>
          </a:xfrm>
          <a:prstGeom prst="rect">
            <a:avLst/>
          </a:prstGeom>
          <a:noFill/>
        </p:spPr>
        <p:txBody>
          <a:bodyPr wrap="square" rtlCol="0">
            <a:spAutoFit/>
          </a:bodyPr>
          <a:lstStyle/>
          <a:p>
            <a:pPr algn="ctr"/>
            <a:r>
              <a:rPr lang="en-US" altLang="zh-CN" sz="4000" b="1" dirty="0" smtClean="0">
                <a:solidFill>
                  <a:schemeClr val="bg1">
                    <a:lumMod val="95000"/>
                  </a:schemeClr>
                </a:solidFill>
              </a:rPr>
              <a:t>01</a:t>
            </a:r>
            <a:endParaRPr lang="zh-CN" altLang="en-US" sz="4000" b="1" dirty="0">
              <a:solidFill>
                <a:schemeClr val="bg1">
                  <a:lumMod val="95000"/>
                </a:schemeClr>
              </a:solidFill>
            </a:endParaRPr>
          </a:p>
        </p:txBody>
      </p:sp>
      <p:sp>
        <p:nvSpPr>
          <p:cNvPr id="25" name="等腰三角形 24"/>
          <p:cNvSpPr/>
          <p:nvPr/>
        </p:nvSpPr>
        <p:spPr>
          <a:xfrm flipV="1">
            <a:off x="7559788" y="3055941"/>
            <a:ext cx="504057" cy="325899"/>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3491880" y="3761426"/>
            <a:ext cx="5403389" cy="369332"/>
          </a:xfrm>
          <a:prstGeom prst="rect">
            <a:avLst/>
          </a:prstGeom>
          <a:noFill/>
        </p:spPr>
        <p:txBody>
          <a:bodyPr wrap="square" rtlCol="0">
            <a:spAutoFit/>
          </a:bodyPr>
          <a:lstStyle/>
          <a:p>
            <a:r>
              <a:rPr lang="zh-CN" altLang="en-US" dirty="0" smtClean="0">
                <a:hlinkClick r:id="rId2"/>
              </a:rPr>
              <a:t>教师用户报名指南详情</a:t>
            </a:r>
            <a:endParaRPr lang="zh-CN" altLang="en-US" dirty="0"/>
          </a:p>
        </p:txBody>
      </p:sp>
    </p:spTree>
    <p:extLst>
      <p:ext uri="{BB962C8B-B14F-4D97-AF65-F5344CB8AC3E}">
        <p14:creationId xmlns:p14="http://schemas.microsoft.com/office/powerpoint/2010/main" xmlns="" val="2432951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7985" y="934959"/>
            <a:ext cx="3537265" cy="646331"/>
          </a:xfrm>
          <a:prstGeom prst="rect">
            <a:avLst/>
          </a:prstGeom>
          <a:noFill/>
        </p:spPr>
        <p:txBody>
          <a:bodyPr wrap="square" rtlCol="0">
            <a:spAutoFit/>
          </a:bodyPr>
          <a:lstStyle/>
          <a:p>
            <a:r>
              <a:rPr lang="zh-CN" altLang="zh-CN" dirty="0">
                <a:solidFill>
                  <a:srgbClr val="003366"/>
                </a:solidFill>
                <a:latin typeface="微软雅黑" pitchFamily="34" charset="-122"/>
                <a:ea typeface="微软雅黑" pitchFamily="34" charset="-122"/>
              </a:rPr>
              <a:t>每上传空间文章、照片、音频等相关内</a:t>
            </a:r>
            <a:r>
              <a:rPr lang="zh-CN" altLang="zh-CN" dirty="0" smtClean="0">
                <a:solidFill>
                  <a:srgbClr val="003366"/>
                </a:solidFill>
                <a:latin typeface="微软雅黑" pitchFamily="34" charset="-122"/>
                <a:ea typeface="微软雅黑" pitchFamily="34" charset="-122"/>
              </a:rPr>
              <a:t>容</a:t>
            </a:r>
            <a:r>
              <a:rPr lang="zh-CN" altLang="en-US" dirty="0" smtClean="0">
                <a:solidFill>
                  <a:srgbClr val="003366"/>
                </a:solidFill>
                <a:latin typeface="微软雅黑" pitchFamily="34" charset="-122"/>
                <a:ea typeface="微软雅黑" pitchFamily="34" charset="-122"/>
              </a:rPr>
              <a:t>可累计得分</a:t>
            </a:r>
            <a:r>
              <a:rPr lang="zh-CN" altLang="zh-CN" dirty="0" smtClean="0">
                <a:solidFill>
                  <a:srgbClr val="003366"/>
                </a:solidFill>
                <a:latin typeface="微软雅黑" pitchFamily="34" charset="-122"/>
                <a:ea typeface="微软雅黑" pitchFamily="34" charset="-122"/>
              </a:rPr>
              <a:t>。</a:t>
            </a:r>
            <a:endParaRPr lang="zh-CN" altLang="en-US" dirty="0">
              <a:solidFill>
                <a:srgbClr val="003366"/>
              </a:solidFill>
              <a:latin typeface="微软雅黑" pitchFamily="34" charset="-122"/>
              <a:ea typeface="微软雅黑" pitchFamily="34" charset="-122"/>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3" y="1815666"/>
            <a:ext cx="6633609" cy="2782128"/>
          </a:xfrm>
          <a:prstGeom prst="rect">
            <a:avLst/>
          </a:prstGeom>
          <a:noFill/>
          <a:ln w="38100">
            <a:solidFill>
              <a:schemeClr val="tx2">
                <a:lumMod val="20000"/>
                <a:lumOff val="80000"/>
              </a:schemeClr>
            </a:solidFill>
            <a:miter lim="800000"/>
            <a:headEnd/>
            <a:tailEnd/>
          </a:ln>
          <a:extLst>
            <a:ext uri="{909E8E84-426E-40DD-AFC4-6F175D3DCCD1}">
              <a14:hiddenFill xmlns:a14="http://schemas.microsoft.com/office/drawing/2010/main" xmlns="">
                <a:solidFill>
                  <a:schemeClr val="accent1"/>
                </a:solidFill>
              </a14:hiddenFill>
            </a:ext>
          </a:extLst>
        </p:spPr>
      </p:pic>
      <p:sp>
        <p:nvSpPr>
          <p:cNvPr id="6" name="矩形 5"/>
          <p:cNvSpPr/>
          <p:nvPr/>
        </p:nvSpPr>
        <p:spPr>
          <a:xfrm flipV="1">
            <a:off x="2603687" y="1001731"/>
            <a:ext cx="1686565" cy="301787"/>
          </a:xfrm>
          <a:prstGeom prst="rect">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grpSp>
        <p:nvGrpSpPr>
          <p:cNvPr id="7" name="组合 6"/>
          <p:cNvGrpSpPr/>
          <p:nvPr/>
        </p:nvGrpSpPr>
        <p:grpSpPr>
          <a:xfrm>
            <a:off x="0" y="0"/>
            <a:ext cx="1099768" cy="1091339"/>
            <a:chOff x="0" y="0"/>
            <a:chExt cx="1099768" cy="1455118"/>
          </a:xfrm>
        </p:grpSpPr>
        <p:sp>
          <p:nvSpPr>
            <p:cNvPr id="8" name="等腰三角形 7"/>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 name="直接箭头连接符 9"/>
          <p:cNvCxnSpPr/>
          <p:nvPr/>
        </p:nvCxnSpPr>
        <p:spPr>
          <a:xfrm flipV="1">
            <a:off x="1976572" y="1177334"/>
            <a:ext cx="534031" cy="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1" name="六边形 10"/>
          <p:cNvSpPr/>
          <p:nvPr/>
        </p:nvSpPr>
        <p:spPr>
          <a:xfrm>
            <a:off x="968461" y="843558"/>
            <a:ext cx="1008112" cy="628920"/>
          </a:xfrm>
          <a:prstGeom prst="hexagon">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r>
              <a:rPr lang="zh-CN" altLang="en-US" sz="2000" b="1" dirty="0" smtClean="0">
                <a:solidFill>
                  <a:srgbClr val="FFFFFF"/>
                </a:solidFill>
                <a:latin typeface="微软雅黑" pitchFamily="34" charset="-122"/>
                <a:ea typeface="微软雅黑" pitchFamily="34" charset="-122"/>
              </a:rPr>
              <a:t>发布</a:t>
            </a:r>
            <a:endParaRPr lang="zh-CN" altLang="en-US" sz="2000" b="1" dirty="0">
              <a:solidFill>
                <a:srgbClr val="FFFFFF"/>
              </a:solidFill>
              <a:latin typeface="微软雅黑" pitchFamily="34" charset="-122"/>
              <a:ea typeface="微软雅黑" pitchFamily="34" charset="-122"/>
            </a:endParaRPr>
          </a:p>
        </p:txBody>
      </p:sp>
      <p:sp>
        <p:nvSpPr>
          <p:cNvPr id="4" name="TextBox 3"/>
          <p:cNvSpPr txBox="1"/>
          <p:nvPr/>
        </p:nvSpPr>
        <p:spPr>
          <a:xfrm>
            <a:off x="2603687" y="1021333"/>
            <a:ext cx="1686565" cy="369332"/>
          </a:xfrm>
          <a:prstGeom prst="rect">
            <a:avLst/>
          </a:prstGeom>
          <a:noFill/>
        </p:spPr>
        <p:txBody>
          <a:bodyPr wrap="square" rtlCol="0">
            <a:spAutoFit/>
          </a:bodyPr>
          <a:lstStyle/>
          <a:p>
            <a:pPr algn="ctr"/>
            <a:r>
              <a:rPr lang="zh-CN" altLang="zh-CN" dirty="0" smtClean="0">
                <a:solidFill>
                  <a:schemeClr val="bg1">
                    <a:lumMod val="95000"/>
                  </a:schemeClr>
                </a:solidFill>
                <a:latin typeface="微软雅黑" pitchFamily="34" charset="-122"/>
                <a:ea typeface="微软雅黑" pitchFamily="34" charset="-122"/>
              </a:rPr>
              <a:t>内容</a:t>
            </a:r>
            <a:r>
              <a:rPr lang="zh-CN" altLang="zh-CN" dirty="0">
                <a:solidFill>
                  <a:schemeClr val="bg1">
                    <a:lumMod val="95000"/>
                  </a:schemeClr>
                </a:solidFill>
                <a:latin typeface="微软雅黑" pitchFamily="34" charset="-122"/>
                <a:ea typeface="微软雅黑" pitchFamily="34" charset="-122"/>
              </a:rPr>
              <a:t>数量</a:t>
            </a:r>
            <a:endParaRPr lang="zh-CN" altLang="en-US" dirty="0">
              <a:solidFill>
                <a:schemeClr val="bg1">
                  <a:lumMod val="9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3674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7984" y="796235"/>
            <a:ext cx="3312368" cy="923330"/>
          </a:xfrm>
          <a:prstGeom prst="rect">
            <a:avLst/>
          </a:prstGeom>
          <a:noFill/>
        </p:spPr>
        <p:txBody>
          <a:bodyPr wrap="square" rtlCol="0">
            <a:spAutoFit/>
          </a:bodyPr>
          <a:lstStyle/>
          <a:p>
            <a:r>
              <a:rPr lang="zh-CN" altLang="zh-CN" dirty="0">
                <a:solidFill>
                  <a:srgbClr val="003366"/>
                </a:solidFill>
                <a:latin typeface="微软雅黑" pitchFamily="34" charset="-122"/>
                <a:ea typeface="微软雅黑" pitchFamily="34" charset="-122"/>
              </a:rPr>
              <a:t>学生利用网络空间以视频形式展示自身才艺视</a:t>
            </a:r>
            <a:r>
              <a:rPr lang="zh-CN" altLang="zh-CN" dirty="0" smtClean="0">
                <a:solidFill>
                  <a:srgbClr val="003366"/>
                </a:solidFill>
                <a:latin typeface="微软雅黑" pitchFamily="34" charset="-122"/>
                <a:ea typeface="微软雅黑" pitchFamily="34" charset="-122"/>
              </a:rPr>
              <a:t>频</a:t>
            </a:r>
            <a:r>
              <a:rPr lang="zh-CN" altLang="en-US" dirty="0" smtClean="0">
                <a:solidFill>
                  <a:srgbClr val="003366"/>
                </a:solidFill>
                <a:latin typeface="微软雅黑" pitchFamily="34" charset="-122"/>
                <a:ea typeface="微软雅黑" pitchFamily="34" charset="-122"/>
              </a:rPr>
              <a:t>根据集赞数可累计得分</a:t>
            </a:r>
            <a:r>
              <a:rPr lang="zh-CN" altLang="zh-CN" dirty="0" smtClean="0">
                <a:solidFill>
                  <a:srgbClr val="003366"/>
                </a:solidFill>
                <a:latin typeface="微软雅黑" pitchFamily="34" charset="-122"/>
                <a:ea typeface="微软雅黑" pitchFamily="34" charset="-122"/>
              </a:rPr>
              <a:t>。</a:t>
            </a:r>
            <a:endParaRPr lang="zh-CN" altLang="en-US" dirty="0">
              <a:solidFill>
                <a:srgbClr val="003366"/>
              </a:solidFill>
              <a:latin typeface="微软雅黑" pitchFamily="34" charset="-122"/>
              <a:ea typeface="微软雅黑" pitchFamily="34" charset="-122"/>
            </a:endParaRPr>
          </a:p>
        </p:txBody>
      </p:sp>
      <p:pic>
        <p:nvPicPr>
          <p:cNvPr id="6" name="Picture 2" descr="MR2(N[~Y0D0NAYZL)6YV@K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9769" y="1771074"/>
            <a:ext cx="6901295" cy="2646294"/>
          </a:xfrm>
          <a:prstGeom prst="rect">
            <a:avLst/>
          </a:prstGeom>
          <a:noFill/>
          <a:ln w="9525">
            <a:solidFill>
              <a:schemeClr val="tx2">
                <a:lumMod val="20000"/>
                <a:lumOff val="80000"/>
              </a:schemeClr>
            </a:solidFill>
            <a:miter lim="800000"/>
            <a:headEnd/>
            <a:tailEnd/>
          </a:ln>
          <a:effectLst>
            <a:glow rad="101600">
              <a:schemeClr val="accent5">
                <a:satMod val="175000"/>
                <a:alpha val="40000"/>
              </a:schemeClr>
            </a:glow>
          </a:effectLst>
          <a:extLst>
            <a:ext uri="{909E8E84-426E-40DD-AFC4-6F175D3DCCD1}">
              <a14:hiddenFill xmlns:a14="http://schemas.microsoft.com/office/drawing/2010/main" xmlns="">
                <a:solidFill>
                  <a:srgbClr val="FFFFFF"/>
                </a:solidFill>
              </a14:hiddenFill>
            </a:ext>
          </a:extLst>
        </p:spPr>
      </p:pic>
      <p:sp>
        <p:nvSpPr>
          <p:cNvPr id="8" name="矩形 7"/>
          <p:cNvSpPr/>
          <p:nvPr/>
        </p:nvSpPr>
        <p:spPr>
          <a:xfrm flipV="1">
            <a:off x="2603687" y="947725"/>
            <a:ext cx="1686565" cy="301787"/>
          </a:xfrm>
          <a:prstGeom prst="rect">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endParaRPr lang="zh-CN" altLang="en-US" dirty="0">
              <a:solidFill>
                <a:srgbClr val="FFFFFF"/>
              </a:solidFill>
              <a:latin typeface="微软雅黑" pitchFamily="34" charset="-122"/>
              <a:ea typeface="微软雅黑" pitchFamily="34" charset="-122"/>
            </a:endParaRPr>
          </a:p>
        </p:txBody>
      </p:sp>
      <p:grpSp>
        <p:nvGrpSpPr>
          <p:cNvPr id="9" name="组合 8"/>
          <p:cNvGrpSpPr/>
          <p:nvPr/>
        </p:nvGrpSpPr>
        <p:grpSpPr>
          <a:xfrm>
            <a:off x="0" y="0"/>
            <a:ext cx="1099768" cy="1091339"/>
            <a:chOff x="0" y="0"/>
            <a:chExt cx="1099768" cy="1455118"/>
          </a:xfrm>
        </p:grpSpPr>
        <p:sp>
          <p:nvSpPr>
            <p:cNvPr id="10" name="等腰三角形 9"/>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 name="直接箭头连接符 11"/>
          <p:cNvCxnSpPr/>
          <p:nvPr/>
        </p:nvCxnSpPr>
        <p:spPr>
          <a:xfrm flipV="1">
            <a:off x="1976572" y="1123328"/>
            <a:ext cx="534031" cy="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3" name="六边形 12"/>
          <p:cNvSpPr/>
          <p:nvPr/>
        </p:nvSpPr>
        <p:spPr>
          <a:xfrm>
            <a:off x="968461" y="789552"/>
            <a:ext cx="1008112" cy="628920"/>
          </a:xfrm>
          <a:prstGeom prst="hexagon">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anchor="ctr"/>
          <a:lstStyle/>
          <a:p>
            <a:pPr algn="ctr" fontAlgn="auto">
              <a:spcBef>
                <a:spcPts val="0"/>
              </a:spcBef>
              <a:spcAft>
                <a:spcPts val="0"/>
              </a:spcAft>
              <a:buFontTx/>
              <a:buNone/>
              <a:defRPr/>
            </a:pPr>
            <a:r>
              <a:rPr lang="zh-CN" altLang="en-US" sz="2000" b="1" dirty="0" smtClean="0">
                <a:solidFill>
                  <a:srgbClr val="FFFFFF"/>
                </a:solidFill>
                <a:latin typeface="微软雅黑" pitchFamily="34" charset="-122"/>
                <a:ea typeface="微软雅黑" pitchFamily="34" charset="-122"/>
              </a:rPr>
              <a:t>能力成长</a:t>
            </a:r>
            <a:endParaRPr lang="zh-CN" altLang="en-US" sz="2000" b="1" dirty="0">
              <a:solidFill>
                <a:srgbClr val="FFFFFF"/>
              </a:solidFill>
              <a:latin typeface="微软雅黑" pitchFamily="34" charset="-122"/>
              <a:ea typeface="微软雅黑" pitchFamily="34" charset="-122"/>
            </a:endParaRPr>
          </a:p>
        </p:txBody>
      </p:sp>
      <p:sp>
        <p:nvSpPr>
          <p:cNvPr id="4" name="TextBox 3"/>
          <p:cNvSpPr txBox="1"/>
          <p:nvPr/>
        </p:nvSpPr>
        <p:spPr>
          <a:xfrm>
            <a:off x="2603687" y="960118"/>
            <a:ext cx="1686565" cy="369332"/>
          </a:xfrm>
          <a:prstGeom prst="rect">
            <a:avLst/>
          </a:prstGeom>
          <a:noFill/>
        </p:spPr>
        <p:txBody>
          <a:bodyPr wrap="square" rtlCol="0">
            <a:spAutoFit/>
          </a:bodyPr>
          <a:lstStyle/>
          <a:p>
            <a:pPr algn="ctr"/>
            <a:r>
              <a:rPr lang="zh-CN" altLang="zh-CN" dirty="0">
                <a:solidFill>
                  <a:schemeClr val="bg1">
                    <a:lumMod val="95000"/>
                  </a:schemeClr>
                </a:solidFill>
                <a:latin typeface="微软雅黑" pitchFamily="34" charset="-122"/>
                <a:ea typeface="微软雅黑" pitchFamily="34" charset="-122"/>
              </a:rPr>
              <a:t>才艺展示</a:t>
            </a:r>
            <a:endParaRPr lang="zh-CN" altLang="en-US" dirty="0">
              <a:solidFill>
                <a:schemeClr val="bg1">
                  <a:lumMod val="95000"/>
                </a:schemeClr>
              </a:solidFill>
              <a:latin typeface="微软雅黑" pitchFamily="34" charset="-122"/>
              <a:ea typeface="微软雅黑" pitchFamily="34" charset="-122"/>
            </a:endParaRPr>
          </a:p>
        </p:txBody>
      </p:sp>
      <p:sp>
        <p:nvSpPr>
          <p:cNvPr id="2" name="TextBox 1"/>
          <p:cNvSpPr txBox="1"/>
          <p:nvPr/>
        </p:nvSpPr>
        <p:spPr>
          <a:xfrm>
            <a:off x="5692096" y="4593706"/>
            <a:ext cx="2736304" cy="369332"/>
          </a:xfrm>
          <a:prstGeom prst="rect">
            <a:avLst/>
          </a:prstGeom>
          <a:noFill/>
        </p:spPr>
        <p:txBody>
          <a:bodyPr wrap="square" rtlCol="0">
            <a:spAutoFit/>
          </a:bodyPr>
          <a:lstStyle/>
          <a:p>
            <a:r>
              <a:rPr lang="zh-CN" altLang="en-US" dirty="0" smtClean="0">
                <a:hlinkClick r:id="rId3"/>
              </a:rPr>
              <a:t>学生助力指南详情</a:t>
            </a:r>
            <a:endParaRPr lang="zh-CN" altLang="en-US" dirty="0"/>
          </a:p>
        </p:txBody>
      </p:sp>
    </p:spTree>
    <p:extLst>
      <p:ext uri="{BB962C8B-B14F-4D97-AF65-F5344CB8AC3E}">
        <p14:creationId xmlns:p14="http://schemas.microsoft.com/office/powerpoint/2010/main" xmlns="" val="297755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9308" y="1695848"/>
            <a:ext cx="4104457" cy="523220"/>
          </a:xfrm>
          <a:prstGeom prst="rect">
            <a:avLst/>
          </a:prstGeom>
          <a:noFill/>
        </p:spPr>
        <p:txBody>
          <a:bodyPr wrap="square" rtlCol="0">
            <a:spAutoFit/>
          </a:bodyPr>
          <a:lstStyle/>
          <a:p>
            <a:r>
              <a:rPr lang="zh-CN" altLang="en-US" sz="2800" b="1" dirty="0" smtClean="0">
                <a:solidFill>
                  <a:srgbClr val="003366"/>
                </a:solidFill>
                <a:latin typeface="微软雅黑" pitchFamily="34" charset="-122"/>
                <a:ea typeface="微软雅黑" pitchFamily="34" charset="-122"/>
              </a:rPr>
              <a:t>校级管理员要做什么？</a:t>
            </a:r>
            <a:endParaRPr lang="zh-CN" altLang="en-US" sz="2800" b="1" dirty="0">
              <a:solidFill>
                <a:srgbClr val="003366"/>
              </a:solidFill>
              <a:latin typeface="微软雅黑" pitchFamily="34" charset="-122"/>
              <a:ea typeface="微软雅黑" pitchFamily="34" charset="-122"/>
            </a:endParaRPr>
          </a:p>
        </p:txBody>
      </p:sp>
      <p:sp>
        <p:nvSpPr>
          <p:cNvPr id="7" name="TextBox 6"/>
          <p:cNvSpPr txBox="1"/>
          <p:nvPr/>
        </p:nvSpPr>
        <p:spPr>
          <a:xfrm>
            <a:off x="3240360" y="2348757"/>
            <a:ext cx="5724128" cy="369332"/>
          </a:xfrm>
          <a:prstGeom prst="rect">
            <a:avLst/>
          </a:prstGeom>
          <a:noFill/>
        </p:spPr>
        <p:txBody>
          <a:bodyPr wrap="square" rtlCol="0">
            <a:spAutoFit/>
          </a:bodyPr>
          <a:lstStyle/>
          <a:p>
            <a:pPr marL="285750" indent="-285750">
              <a:buFont typeface="Wingdings" pitchFamily="2" charset="2"/>
              <a:buChar char="ü"/>
            </a:pPr>
            <a:r>
              <a:rPr lang="zh-CN" altLang="en-US" dirty="0" smtClean="0">
                <a:solidFill>
                  <a:srgbClr val="003366"/>
                </a:solidFill>
                <a:latin typeface="微软雅黑" pitchFamily="34" charset="-122"/>
                <a:ea typeface="微软雅黑" pitchFamily="34" charset="-122"/>
              </a:rPr>
              <a:t>用户</a:t>
            </a:r>
            <a:r>
              <a:rPr lang="zh-CN" altLang="en-US" dirty="0">
                <a:solidFill>
                  <a:srgbClr val="003366"/>
                </a:solidFill>
                <a:latin typeface="微软雅黑" pitchFamily="34" charset="-122"/>
                <a:ea typeface="微软雅黑" pitchFamily="34" charset="-122"/>
              </a:rPr>
              <a:t>（教师、学生）</a:t>
            </a:r>
            <a:r>
              <a:rPr lang="zh-CN" altLang="en-US" dirty="0" smtClean="0">
                <a:solidFill>
                  <a:srgbClr val="003366"/>
                </a:solidFill>
                <a:latin typeface="微软雅黑" pitchFamily="34" charset="-122"/>
                <a:ea typeface="微软雅黑" pitchFamily="34" charset="-122"/>
              </a:rPr>
              <a:t>认证审核</a:t>
            </a:r>
            <a:endParaRPr lang="zh-CN" altLang="en-US" dirty="0">
              <a:solidFill>
                <a:srgbClr val="003366"/>
              </a:solidFill>
              <a:latin typeface="微软雅黑" pitchFamily="34" charset="-122"/>
              <a:ea typeface="微软雅黑" pitchFamily="34" charset="-122"/>
            </a:endParaRPr>
          </a:p>
        </p:txBody>
      </p:sp>
      <p:sp>
        <p:nvSpPr>
          <p:cNvPr id="8" name="TextBox 7"/>
          <p:cNvSpPr txBox="1"/>
          <p:nvPr/>
        </p:nvSpPr>
        <p:spPr>
          <a:xfrm>
            <a:off x="3251815" y="2780805"/>
            <a:ext cx="5064601" cy="369332"/>
          </a:xfrm>
          <a:prstGeom prst="rect">
            <a:avLst/>
          </a:prstGeom>
          <a:noFill/>
        </p:spPr>
        <p:txBody>
          <a:bodyPr wrap="square" rtlCol="0">
            <a:spAutoFit/>
          </a:bodyPr>
          <a:lstStyle/>
          <a:p>
            <a:pPr marL="285750" indent="-285750">
              <a:buFont typeface="Wingdings" pitchFamily="2" charset="2"/>
              <a:buChar char="ü"/>
            </a:pPr>
            <a:r>
              <a:rPr lang="zh-CN" altLang="en-US" dirty="0" smtClean="0">
                <a:solidFill>
                  <a:srgbClr val="003366"/>
                </a:solidFill>
                <a:latin typeface="微软雅黑" pitchFamily="34" charset="-122"/>
                <a:ea typeface="微软雅黑" pitchFamily="34" charset="-122"/>
              </a:rPr>
              <a:t>空间（教师、学生）活动资格审核</a:t>
            </a:r>
            <a:endParaRPr lang="zh-CN" altLang="en-US" dirty="0">
              <a:solidFill>
                <a:srgbClr val="003366"/>
              </a:solidFill>
              <a:latin typeface="微软雅黑" pitchFamily="34" charset="-122"/>
              <a:ea typeface="微软雅黑" pitchFamily="34" charset="-122"/>
            </a:endParaRPr>
          </a:p>
        </p:txBody>
      </p:sp>
      <p:sp>
        <p:nvSpPr>
          <p:cNvPr id="2" name="等腰三角形 1"/>
          <p:cNvSpPr/>
          <p:nvPr/>
        </p:nvSpPr>
        <p:spPr>
          <a:xfrm flipV="1">
            <a:off x="1173919" y="1297989"/>
            <a:ext cx="1837644" cy="1188132"/>
          </a:xfrm>
          <a:prstGeom prs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V="1">
            <a:off x="935051" y="1966213"/>
            <a:ext cx="1093561" cy="70704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2266491" y="2321696"/>
            <a:ext cx="732621" cy="473678"/>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552681" y="1327749"/>
            <a:ext cx="1080120" cy="707886"/>
          </a:xfrm>
          <a:prstGeom prst="rect">
            <a:avLst/>
          </a:prstGeom>
          <a:noFill/>
        </p:spPr>
        <p:txBody>
          <a:bodyPr wrap="square" rtlCol="0">
            <a:spAutoFit/>
          </a:bodyPr>
          <a:lstStyle/>
          <a:p>
            <a:pPr algn="ctr"/>
            <a:r>
              <a:rPr lang="en-US" altLang="zh-CN" sz="4000" b="1" dirty="0" smtClean="0">
                <a:solidFill>
                  <a:schemeClr val="bg1">
                    <a:lumMod val="95000"/>
                  </a:schemeClr>
                </a:solidFill>
              </a:rPr>
              <a:t>05</a:t>
            </a:r>
            <a:endParaRPr lang="zh-CN" altLang="en-US" sz="4000" b="1" dirty="0">
              <a:solidFill>
                <a:schemeClr val="bg1">
                  <a:lumMod val="95000"/>
                </a:schemeClr>
              </a:solidFill>
            </a:endParaRPr>
          </a:p>
        </p:txBody>
      </p:sp>
      <p:sp>
        <p:nvSpPr>
          <p:cNvPr id="10" name="等腰三角形 9"/>
          <p:cNvSpPr/>
          <p:nvPr/>
        </p:nvSpPr>
        <p:spPr>
          <a:xfrm flipV="1">
            <a:off x="7559788" y="3055941"/>
            <a:ext cx="504057" cy="325899"/>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779368" y="3795886"/>
            <a:ext cx="4032448" cy="369332"/>
          </a:xfrm>
          <a:prstGeom prst="rect">
            <a:avLst/>
          </a:prstGeom>
          <a:noFill/>
        </p:spPr>
        <p:txBody>
          <a:bodyPr wrap="square" rtlCol="0">
            <a:spAutoFit/>
          </a:bodyPr>
          <a:lstStyle/>
          <a:p>
            <a:r>
              <a:rPr lang="zh-CN" altLang="en-US" dirty="0" smtClean="0">
                <a:hlinkClick r:id="rId2"/>
              </a:rPr>
              <a:t>校级管理员审核指南详情</a:t>
            </a:r>
            <a:endParaRPr lang="zh-CN" altLang="en-US" dirty="0"/>
          </a:p>
        </p:txBody>
      </p:sp>
    </p:spTree>
    <p:extLst>
      <p:ext uri="{BB962C8B-B14F-4D97-AF65-F5344CB8AC3E}">
        <p14:creationId xmlns:p14="http://schemas.microsoft.com/office/powerpoint/2010/main" xmlns="" val="3206815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059583"/>
            <a:ext cx="7277432" cy="830997"/>
          </a:xfrm>
          <a:prstGeom prst="rect">
            <a:avLst/>
          </a:prstGeom>
          <a:noFill/>
        </p:spPr>
        <p:txBody>
          <a:bodyPr wrap="square" rtlCol="0">
            <a:spAutoFit/>
          </a:bodyPr>
          <a:lstStyle/>
          <a:p>
            <a:pPr lvl="0">
              <a:lnSpc>
                <a:spcPct val="150000"/>
              </a:lnSpc>
            </a:pPr>
            <a:r>
              <a:rPr lang="en-US" altLang="zh-CN" sz="1600" dirty="0" smtClean="0">
                <a:solidFill>
                  <a:srgbClr val="003366"/>
                </a:solidFill>
                <a:latin typeface="微软雅黑" pitchFamily="34" charset="-122"/>
                <a:ea typeface="微软雅黑" pitchFamily="34" charset="-122"/>
              </a:rPr>
              <a:t>1</a:t>
            </a:r>
            <a:r>
              <a:rPr lang="zh-CN" altLang="en-US" sz="1600" dirty="0" smtClean="0">
                <a:solidFill>
                  <a:srgbClr val="003366"/>
                </a:solidFill>
                <a:latin typeface="微软雅黑" pitchFamily="34" charset="-122"/>
                <a:ea typeface="微软雅黑" pitchFamily="34" charset="-122"/>
              </a:rPr>
              <a:t>、</a:t>
            </a:r>
            <a:r>
              <a:rPr lang="zh-CN" altLang="zh-CN" sz="1600" dirty="0">
                <a:solidFill>
                  <a:srgbClr val="003366"/>
                </a:solidFill>
                <a:latin typeface="微软雅黑" pitchFamily="34" charset="-122"/>
                <a:ea typeface="微软雅黑" pitchFamily="34" charset="-122"/>
              </a:rPr>
              <a:t>录湖北省教育资源公共服务平台，</a:t>
            </a:r>
            <a:r>
              <a:rPr lang="en-US" altLang="zh-CN" sz="1600" u="sng" dirty="0">
                <a:solidFill>
                  <a:srgbClr val="003366"/>
                </a:solidFill>
                <a:latin typeface="微软雅黑" pitchFamily="34" charset="-122"/>
                <a:ea typeface="微软雅黑" pitchFamily="34" charset="-122"/>
                <a:hlinkClick r:id="rId2"/>
              </a:rPr>
              <a:t>www.hbeducloud.com</a:t>
            </a:r>
            <a:r>
              <a:rPr lang="en-US" altLang="zh-CN" sz="1600" dirty="0">
                <a:solidFill>
                  <a:srgbClr val="003366"/>
                </a:solidFill>
                <a:latin typeface="微软雅黑" pitchFamily="34" charset="-122"/>
                <a:ea typeface="微软雅黑" pitchFamily="34" charset="-122"/>
              </a:rPr>
              <a:t>;</a:t>
            </a:r>
            <a:r>
              <a:rPr lang="zh-CN" altLang="zh-CN" sz="1600" dirty="0">
                <a:solidFill>
                  <a:srgbClr val="003366"/>
                </a:solidFill>
                <a:latin typeface="微软雅黑" pitchFamily="34" charset="-122"/>
                <a:ea typeface="微软雅黑" pitchFamily="34" charset="-122"/>
              </a:rPr>
              <a:t>或直接进入活动页面，找到管理员入口，登录学校管理员账号</a:t>
            </a:r>
            <a:r>
              <a:rPr lang="zh-CN" altLang="zh-CN" sz="1600" dirty="0" smtClean="0">
                <a:solidFill>
                  <a:srgbClr val="003366"/>
                </a:solidFill>
                <a:latin typeface="微软雅黑" pitchFamily="34" charset="-122"/>
                <a:ea typeface="微软雅黑" pitchFamily="34" charset="-122"/>
              </a:rPr>
              <a:t>。</a:t>
            </a:r>
            <a:endParaRPr lang="zh-CN" altLang="zh-CN" sz="1600" dirty="0">
              <a:solidFill>
                <a:srgbClr val="003366"/>
              </a:solidFill>
              <a:latin typeface="微软雅黑" pitchFamily="34" charset="-122"/>
              <a:ea typeface="微软雅黑" pitchFamily="34" charset="-122"/>
            </a:endParaRPr>
          </a:p>
        </p:txBody>
      </p:sp>
      <p:pic>
        <p:nvPicPr>
          <p:cNvPr id="10242" name="图片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1794222"/>
            <a:ext cx="6804396" cy="2754307"/>
          </a:xfrm>
          <a:prstGeom prst="rect">
            <a:avLst/>
          </a:prstGeom>
          <a:noFill/>
          <a:ln w="9525">
            <a:solidFill>
              <a:schemeClr val="tx2">
                <a:lumMod val="20000"/>
                <a:lumOff val="80000"/>
              </a:schemeClr>
            </a:solidFill>
            <a:miter lim="800000"/>
            <a:headEnd/>
            <a:tailEnd/>
          </a:ln>
          <a:effectLst>
            <a:reflection blurRad="6350" stA="50000" endA="275" endPos="40000" dist="101600" dir="5400000" sy="-100000" algn="bl" rotWithShape="0"/>
          </a:effectLst>
          <a:extLst>
            <a:ext uri="{909E8E84-426E-40DD-AFC4-6F175D3DCCD1}">
              <a14:hiddenFill xmlns:a14="http://schemas.microsoft.com/office/drawing/2010/main" xmlns="">
                <a:solidFill>
                  <a:srgbClr val="FFFFFF"/>
                </a:solidFill>
              </a14:hiddenFill>
            </a:ext>
          </a:extLst>
        </p:spPr>
      </p:pic>
      <p:grpSp>
        <p:nvGrpSpPr>
          <p:cNvPr id="5" name="组合 4"/>
          <p:cNvGrpSpPr/>
          <p:nvPr/>
        </p:nvGrpSpPr>
        <p:grpSpPr>
          <a:xfrm>
            <a:off x="0" y="0"/>
            <a:ext cx="1099768" cy="1091339"/>
            <a:chOff x="0" y="0"/>
            <a:chExt cx="1099768" cy="1455118"/>
          </a:xfrm>
        </p:grpSpPr>
        <p:sp>
          <p:nvSpPr>
            <p:cNvPr id="7" name="等腰三角形 6"/>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圆角矩形 8"/>
          <p:cNvSpPr/>
          <p:nvPr/>
        </p:nvSpPr>
        <p:spPr>
          <a:xfrm>
            <a:off x="3059832" y="664110"/>
            <a:ext cx="3240360" cy="3462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3059832" y="674571"/>
            <a:ext cx="3240360" cy="369332"/>
          </a:xfrm>
          <a:prstGeom prst="rect">
            <a:avLst/>
          </a:prstGeom>
          <a:noFill/>
        </p:spPr>
        <p:txBody>
          <a:bodyPr wrap="square" rtlCol="0">
            <a:spAutoFit/>
          </a:bodyPr>
          <a:lstStyle/>
          <a:p>
            <a:pPr algn="ctr"/>
            <a:r>
              <a:rPr lang="zh-CN" altLang="en-US" b="1" dirty="0">
                <a:solidFill>
                  <a:schemeClr val="bg1">
                    <a:lumMod val="95000"/>
                  </a:schemeClr>
                </a:solidFill>
                <a:latin typeface="微软雅黑" pitchFamily="34" charset="-122"/>
                <a:ea typeface="微软雅黑" pitchFamily="34" charset="-122"/>
              </a:rPr>
              <a:t>用户（教师、学生）认证</a:t>
            </a:r>
            <a:r>
              <a:rPr lang="zh-CN" altLang="en-US" b="1" dirty="0" smtClean="0">
                <a:solidFill>
                  <a:schemeClr val="bg1">
                    <a:lumMod val="95000"/>
                  </a:schemeClr>
                </a:solidFill>
                <a:latin typeface="微软雅黑" pitchFamily="34" charset="-122"/>
                <a:ea typeface="微软雅黑" pitchFamily="34" charset="-122"/>
              </a:rPr>
              <a:t>审核</a:t>
            </a:r>
            <a:endParaRPr lang="zh-CN" altLang="en-US" b="1" dirty="0">
              <a:solidFill>
                <a:schemeClr val="bg1">
                  <a:lumMod val="9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101727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2962" y="1097277"/>
            <a:ext cx="6912768" cy="830997"/>
          </a:xfrm>
          <a:prstGeom prst="rect">
            <a:avLst/>
          </a:prstGeom>
          <a:noFill/>
        </p:spPr>
        <p:txBody>
          <a:bodyPr wrap="square" rtlCol="0">
            <a:spAutoFit/>
          </a:bodyPr>
          <a:lstStyle/>
          <a:p>
            <a:pPr lvl="0">
              <a:lnSpc>
                <a:spcPct val="150000"/>
              </a:lnSpc>
            </a:pPr>
            <a:r>
              <a:rPr lang="en-US" altLang="zh-CN" sz="1600" dirty="0" smtClean="0">
                <a:solidFill>
                  <a:srgbClr val="003366"/>
                </a:solidFill>
                <a:latin typeface="微软雅黑" pitchFamily="34" charset="-122"/>
                <a:ea typeface="微软雅黑" pitchFamily="34" charset="-122"/>
              </a:rPr>
              <a:t>2</a:t>
            </a:r>
            <a:r>
              <a:rPr lang="zh-CN" altLang="en-US" sz="1600" dirty="0" smtClean="0">
                <a:solidFill>
                  <a:srgbClr val="003366"/>
                </a:solidFill>
                <a:latin typeface="微软雅黑" pitchFamily="34" charset="-122"/>
                <a:ea typeface="微软雅黑" pitchFamily="34" charset="-122"/>
              </a:rPr>
              <a:t>、</a:t>
            </a:r>
            <a:r>
              <a:rPr lang="zh-CN" altLang="zh-CN" sz="1600" dirty="0">
                <a:solidFill>
                  <a:srgbClr val="003366"/>
                </a:solidFill>
                <a:latin typeface="微软雅黑" pitchFamily="34" charset="-122"/>
                <a:ea typeface="微软雅黑" pitchFamily="34" charset="-122"/>
              </a:rPr>
              <a:t>学校管理员进入我的空间</a:t>
            </a:r>
            <a:r>
              <a:rPr lang="en-US" altLang="zh-CN" sz="1600" dirty="0">
                <a:solidFill>
                  <a:srgbClr val="003366"/>
                </a:solidFill>
                <a:latin typeface="微软雅黑" pitchFamily="34" charset="-122"/>
                <a:ea typeface="微软雅黑" pitchFamily="34" charset="-122"/>
              </a:rPr>
              <a:t>—</a:t>
            </a:r>
            <a:r>
              <a:rPr lang="zh-CN" altLang="zh-CN" sz="1600" dirty="0">
                <a:solidFill>
                  <a:srgbClr val="003366"/>
                </a:solidFill>
                <a:latin typeface="微软雅黑" pitchFamily="34" charset="-122"/>
                <a:ea typeface="微软雅黑" pitchFamily="34" charset="-122"/>
              </a:rPr>
              <a:t>系统</a:t>
            </a:r>
            <a:r>
              <a:rPr lang="en-US" altLang="zh-CN" sz="1600" dirty="0">
                <a:solidFill>
                  <a:srgbClr val="003366"/>
                </a:solidFill>
                <a:latin typeface="微软雅黑" pitchFamily="34" charset="-122"/>
                <a:ea typeface="微软雅黑" pitchFamily="34" charset="-122"/>
              </a:rPr>
              <a:t>—</a:t>
            </a:r>
            <a:r>
              <a:rPr lang="zh-CN" altLang="zh-CN" sz="1600" dirty="0">
                <a:solidFill>
                  <a:srgbClr val="003366"/>
                </a:solidFill>
                <a:latin typeface="微软雅黑" pitchFamily="34" charset="-122"/>
                <a:ea typeface="微软雅黑" pitchFamily="34" charset="-122"/>
              </a:rPr>
              <a:t>用户管理</a:t>
            </a:r>
            <a:r>
              <a:rPr lang="en-US" altLang="zh-CN" sz="1600" dirty="0">
                <a:solidFill>
                  <a:srgbClr val="003366"/>
                </a:solidFill>
                <a:latin typeface="微软雅黑" pitchFamily="34" charset="-122"/>
                <a:ea typeface="微软雅黑" pitchFamily="34" charset="-122"/>
              </a:rPr>
              <a:t>—</a:t>
            </a:r>
            <a:r>
              <a:rPr lang="zh-CN" altLang="zh-CN" sz="1600" dirty="0">
                <a:solidFill>
                  <a:srgbClr val="003366"/>
                </a:solidFill>
                <a:latin typeface="微软雅黑" pitchFamily="34" charset="-122"/>
                <a:ea typeface="微软雅黑" pitchFamily="34" charset="-122"/>
              </a:rPr>
              <a:t>审核管理</a:t>
            </a:r>
            <a:r>
              <a:rPr lang="en-US" altLang="zh-CN" sz="1600" dirty="0">
                <a:solidFill>
                  <a:srgbClr val="003366"/>
                </a:solidFill>
                <a:latin typeface="微软雅黑" pitchFamily="34" charset="-122"/>
                <a:ea typeface="微软雅黑" pitchFamily="34" charset="-122"/>
              </a:rPr>
              <a:t>—</a:t>
            </a:r>
            <a:r>
              <a:rPr lang="zh-CN" altLang="zh-CN" sz="1600" dirty="0">
                <a:solidFill>
                  <a:srgbClr val="003366"/>
                </a:solidFill>
                <a:latin typeface="微软雅黑" pitchFamily="34" charset="-122"/>
                <a:ea typeface="微软雅黑" pitchFamily="34" charset="-122"/>
              </a:rPr>
              <a:t>认证审核页面，本次活动报名参赛的新用户教师均需要学校身份认证审核</a:t>
            </a:r>
            <a:r>
              <a:rPr lang="zh-CN" altLang="zh-CN" sz="1600" dirty="0" smtClean="0">
                <a:solidFill>
                  <a:srgbClr val="003366"/>
                </a:solidFill>
                <a:latin typeface="微软雅黑" pitchFamily="34" charset="-122"/>
                <a:ea typeface="微软雅黑" pitchFamily="34" charset="-122"/>
              </a:rPr>
              <a:t>。</a:t>
            </a:r>
            <a:endParaRPr lang="zh-CN" altLang="zh-CN" sz="1600" dirty="0">
              <a:solidFill>
                <a:srgbClr val="003366"/>
              </a:solidFill>
              <a:latin typeface="微软雅黑" pitchFamily="34" charset="-122"/>
              <a:ea typeface="微软雅黑" pitchFamily="34" charset="-122"/>
            </a:endParaRPr>
          </a:p>
        </p:txBody>
      </p:sp>
      <p:pic>
        <p:nvPicPr>
          <p:cNvPr id="11266" name="图片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915104"/>
            <a:ext cx="6723444" cy="2430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组合 4"/>
          <p:cNvGrpSpPr/>
          <p:nvPr/>
        </p:nvGrpSpPr>
        <p:grpSpPr>
          <a:xfrm>
            <a:off x="0" y="0"/>
            <a:ext cx="1099768" cy="1091339"/>
            <a:chOff x="0" y="0"/>
            <a:chExt cx="1099768" cy="1455118"/>
          </a:xfrm>
        </p:grpSpPr>
        <p:sp>
          <p:nvSpPr>
            <p:cNvPr id="7" name="等腰三角形 6"/>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圆角矩形 8"/>
          <p:cNvSpPr/>
          <p:nvPr/>
        </p:nvSpPr>
        <p:spPr>
          <a:xfrm>
            <a:off x="3059832" y="627534"/>
            <a:ext cx="3240360" cy="3462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059832" y="674571"/>
            <a:ext cx="3240360" cy="369332"/>
          </a:xfrm>
          <a:prstGeom prst="rect">
            <a:avLst/>
          </a:prstGeom>
          <a:noFill/>
        </p:spPr>
        <p:txBody>
          <a:bodyPr wrap="square" rtlCol="0">
            <a:spAutoFit/>
          </a:bodyPr>
          <a:lstStyle/>
          <a:p>
            <a:pPr algn="ctr"/>
            <a:r>
              <a:rPr lang="zh-CN" altLang="en-US" b="1" dirty="0">
                <a:solidFill>
                  <a:schemeClr val="bg1">
                    <a:lumMod val="95000"/>
                  </a:schemeClr>
                </a:solidFill>
                <a:latin typeface="微软雅黑" pitchFamily="34" charset="-122"/>
                <a:ea typeface="微软雅黑" pitchFamily="34" charset="-122"/>
              </a:rPr>
              <a:t>用户（教师、学生）认证</a:t>
            </a:r>
            <a:r>
              <a:rPr lang="zh-CN" altLang="en-US" b="1" dirty="0" smtClean="0">
                <a:solidFill>
                  <a:schemeClr val="bg1">
                    <a:lumMod val="95000"/>
                  </a:schemeClr>
                </a:solidFill>
                <a:latin typeface="微软雅黑" pitchFamily="34" charset="-122"/>
                <a:ea typeface="微软雅黑" pitchFamily="34" charset="-122"/>
              </a:rPr>
              <a:t>审核</a:t>
            </a:r>
            <a:endParaRPr lang="zh-CN" altLang="en-US" b="1" dirty="0">
              <a:solidFill>
                <a:schemeClr val="bg1">
                  <a:lumMod val="9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583914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092256"/>
            <a:ext cx="7632848" cy="830997"/>
          </a:xfrm>
          <a:prstGeom prst="rect">
            <a:avLst/>
          </a:prstGeom>
          <a:noFill/>
        </p:spPr>
        <p:txBody>
          <a:bodyPr wrap="square" rtlCol="0">
            <a:spAutoFit/>
          </a:bodyPr>
          <a:lstStyle/>
          <a:p>
            <a:pPr lvl="0" algn="just">
              <a:lnSpc>
                <a:spcPct val="150000"/>
              </a:lnSpc>
            </a:pPr>
            <a:r>
              <a:rPr lang="zh-CN" altLang="zh-CN" sz="1600" dirty="0" smtClean="0">
                <a:solidFill>
                  <a:srgbClr val="003366"/>
                </a:solidFill>
                <a:latin typeface="微软雅黑" pitchFamily="34" charset="-122"/>
                <a:ea typeface="微软雅黑" pitchFamily="34" charset="-122"/>
              </a:rPr>
              <a:t>对</a:t>
            </a:r>
            <a:r>
              <a:rPr lang="zh-CN" altLang="zh-CN" sz="1600" dirty="0">
                <a:solidFill>
                  <a:srgbClr val="003366"/>
                </a:solidFill>
                <a:latin typeface="微软雅黑" pitchFamily="34" charset="-122"/>
                <a:ea typeface="微软雅黑" pitchFamily="34" charset="-122"/>
              </a:rPr>
              <a:t>教师认证信息审核通过后，学校管理员进入空间大赛活动后台管理页面，审核通过参赛教师空间信息，审核通过后，教师空间即在活动页面空间展示栏目中显示</a:t>
            </a:r>
            <a:r>
              <a:rPr lang="zh-CN" altLang="zh-CN" sz="1600" dirty="0" smtClean="0">
                <a:solidFill>
                  <a:srgbClr val="003366"/>
                </a:solidFill>
                <a:latin typeface="微软雅黑" pitchFamily="34" charset="-122"/>
                <a:ea typeface="微软雅黑" pitchFamily="34" charset="-122"/>
              </a:rPr>
              <a:t>。</a:t>
            </a:r>
            <a:endParaRPr lang="zh-CN" altLang="zh-CN" sz="1600" dirty="0">
              <a:solidFill>
                <a:srgbClr val="003366"/>
              </a:solidFill>
              <a:latin typeface="微软雅黑" pitchFamily="34" charset="-122"/>
              <a:ea typeface="微软雅黑" pitchFamily="34" charset="-122"/>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665" y="1946523"/>
            <a:ext cx="5286375" cy="1728788"/>
          </a:xfrm>
          <a:prstGeom prst="rect">
            <a:avLst/>
          </a:prstGeom>
          <a:noFill/>
          <a:ln w="9525">
            <a:solidFill>
              <a:schemeClr val="tx2">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3" y="2355727"/>
            <a:ext cx="5267325" cy="2021681"/>
          </a:xfrm>
          <a:prstGeom prst="rect">
            <a:avLst/>
          </a:prstGeom>
          <a:noFill/>
          <a:ln w="9525">
            <a:solidFill>
              <a:schemeClr val="tx2">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7966" y="2631738"/>
            <a:ext cx="5324475" cy="2250281"/>
          </a:xfrm>
          <a:prstGeom prst="rect">
            <a:avLst/>
          </a:prstGeom>
          <a:noFill/>
          <a:ln w="9525">
            <a:solidFill>
              <a:schemeClr val="tx2">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nvGrpSpPr>
          <p:cNvPr id="7" name="组合 6"/>
          <p:cNvGrpSpPr/>
          <p:nvPr/>
        </p:nvGrpSpPr>
        <p:grpSpPr>
          <a:xfrm>
            <a:off x="0" y="0"/>
            <a:ext cx="1099768" cy="1091339"/>
            <a:chOff x="0" y="0"/>
            <a:chExt cx="1099768" cy="1455118"/>
          </a:xfrm>
        </p:grpSpPr>
        <p:sp>
          <p:nvSpPr>
            <p:cNvPr id="10" name="等腰三角形 9"/>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圆角矩形 11"/>
          <p:cNvSpPr/>
          <p:nvPr/>
        </p:nvSpPr>
        <p:spPr>
          <a:xfrm>
            <a:off x="3059832" y="627534"/>
            <a:ext cx="3240360" cy="3462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3059832" y="674571"/>
            <a:ext cx="3240360" cy="369332"/>
          </a:xfrm>
          <a:prstGeom prst="rect">
            <a:avLst/>
          </a:prstGeom>
          <a:noFill/>
        </p:spPr>
        <p:txBody>
          <a:bodyPr wrap="square" rtlCol="0">
            <a:spAutoFit/>
          </a:bodyPr>
          <a:lstStyle/>
          <a:p>
            <a:pPr algn="ctr"/>
            <a:r>
              <a:rPr lang="zh-CN" altLang="en-US" b="1" dirty="0" smtClean="0">
                <a:solidFill>
                  <a:schemeClr val="bg1">
                    <a:lumMod val="95000"/>
                  </a:schemeClr>
                </a:solidFill>
                <a:latin typeface="微软雅黑" pitchFamily="34" charset="-122"/>
                <a:ea typeface="微软雅黑" pitchFamily="34" charset="-122"/>
              </a:rPr>
              <a:t>空间（</a:t>
            </a:r>
            <a:r>
              <a:rPr lang="zh-CN" altLang="en-US" b="1" dirty="0">
                <a:solidFill>
                  <a:schemeClr val="bg1">
                    <a:lumMod val="95000"/>
                  </a:schemeClr>
                </a:solidFill>
                <a:latin typeface="微软雅黑" pitchFamily="34" charset="-122"/>
                <a:ea typeface="微软雅黑" pitchFamily="34" charset="-122"/>
              </a:rPr>
              <a:t>教师、学生）认证</a:t>
            </a:r>
            <a:r>
              <a:rPr lang="zh-CN" altLang="en-US" b="1" dirty="0" smtClean="0">
                <a:solidFill>
                  <a:schemeClr val="bg1">
                    <a:lumMod val="95000"/>
                  </a:schemeClr>
                </a:solidFill>
                <a:latin typeface="微软雅黑" pitchFamily="34" charset="-122"/>
                <a:ea typeface="微软雅黑" pitchFamily="34" charset="-122"/>
              </a:rPr>
              <a:t>审核</a:t>
            </a:r>
            <a:endParaRPr lang="zh-CN" altLang="en-US" b="1" dirty="0">
              <a:solidFill>
                <a:schemeClr val="bg1">
                  <a:lumMod val="9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7682533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手动输入 4"/>
          <p:cNvSpPr/>
          <p:nvPr/>
        </p:nvSpPr>
        <p:spPr>
          <a:xfrm rot="16200000">
            <a:off x="-989612" y="1417065"/>
            <a:ext cx="4710447" cy="274960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9"/>
              <a:gd name="connsiteY0" fmla="*/ 0 h 10032"/>
              <a:gd name="connsiteX1" fmla="*/ 10069 w 10069"/>
              <a:gd name="connsiteY1" fmla="*/ 32 h 10032"/>
              <a:gd name="connsiteX2" fmla="*/ 10069 w 10069"/>
              <a:gd name="connsiteY2" fmla="*/ 10032 h 10032"/>
              <a:gd name="connsiteX3" fmla="*/ 69 w 10069"/>
              <a:gd name="connsiteY3" fmla="*/ 10032 h 10032"/>
              <a:gd name="connsiteX4" fmla="*/ 0 w 10069"/>
              <a:gd name="connsiteY4" fmla="*/ 0 h 10032"/>
              <a:gd name="connsiteX0" fmla="*/ 0 w 10069"/>
              <a:gd name="connsiteY0" fmla="*/ 0 h 25921"/>
              <a:gd name="connsiteX1" fmla="*/ 10069 w 10069"/>
              <a:gd name="connsiteY1" fmla="*/ 32 h 25921"/>
              <a:gd name="connsiteX2" fmla="*/ 3683 w 10069"/>
              <a:gd name="connsiteY2" fmla="*/ 25921 h 25921"/>
              <a:gd name="connsiteX3" fmla="*/ 69 w 10069"/>
              <a:gd name="connsiteY3" fmla="*/ 10032 h 25921"/>
              <a:gd name="connsiteX4" fmla="*/ 0 w 10069"/>
              <a:gd name="connsiteY4" fmla="*/ 0 h 25921"/>
              <a:gd name="connsiteX0" fmla="*/ 0 w 10024"/>
              <a:gd name="connsiteY0" fmla="*/ 17 h 25938"/>
              <a:gd name="connsiteX1" fmla="*/ 10024 w 10024"/>
              <a:gd name="connsiteY1" fmla="*/ 0 h 25938"/>
              <a:gd name="connsiteX2" fmla="*/ 3683 w 10024"/>
              <a:gd name="connsiteY2" fmla="*/ 25938 h 25938"/>
              <a:gd name="connsiteX3" fmla="*/ 69 w 10024"/>
              <a:gd name="connsiteY3" fmla="*/ 10049 h 25938"/>
              <a:gd name="connsiteX4" fmla="*/ 0 w 10024"/>
              <a:gd name="connsiteY4" fmla="*/ 17 h 25938"/>
              <a:gd name="connsiteX0" fmla="*/ 0 w 10024"/>
              <a:gd name="connsiteY0" fmla="*/ 17 h 27519"/>
              <a:gd name="connsiteX1" fmla="*/ 10024 w 10024"/>
              <a:gd name="connsiteY1" fmla="*/ 0 h 27519"/>
              <a:gd name="connsiteX2" fmla="*/ 4532 w 10024"/>
              <a:gd name="connsiteY2" fmla="*/ 27519 h 27519"/>
              <a:gd name="connsiteX3" fmla="*/ 69 w 10024"/>
              <a:gd name="connsiteY3" fmla="*/ 10049 h 27519"/>
              <a:gd name="connsiteX4" fmla="*/ 0 w 10024"/>
              <a:gd name="connsiteY4" fmla="*/ 17 h 27519"/>
              <a:gd name="connsiteX0" fmla="*/ 0 w 10024"/>
              <a:gd name="connsiteY0" fmla="*/ 17 h 27519"/>
              <a:gd name="connsiteX1" fmla="*/ 10024 w 10024"/>
              <a:gd name="connsiteY1" fmla="*/ 0 h 27519"/>
              <a:gd name="connsiteX2" fmla="*/ 4532 w 10024"/>
              <a:gd name="connsiteY2" fmla="*/ 27519 h 27519"/>
              <a:gd name="connsiteX3" fmla="*/ 24 w 10024"/>
              <a:gd name="connsiteY3" fmla="*/ 8468 h 27519"/>
              <a:gd name="connsiteX4" fmla="*/ 0 w 10024"/>
              <a:gd name="connsiteY4" fmla="*/ 17 h 27519"/>
              <a:gd name="connsiteX0" fmla="*/ 0 w 10024"/>
              <a:gd name="connsiteY0" fmla="*/ 17 h 21491"/>
              <a:gd name="connsiteX1" fmla="*/ 10024 w 10024"/>
              <a:gd name="connsiteY1" fmla="*/ 0 h 21491"/>
              <a:gd name="connsiteX2" fmla="*/ 4041 w 10024"/>
              <a:gd name="connsiteY2" fmla="*/ 21491 h 21491"/>
              <a:gd name="connsiteX3" fmla="*/ 24 w 10024"/>
              <a:gd name="connsiteY3" fmla="*/ 8468 h 21491"/>
              <a:gd name="connsiteX4" fmla="*/ 0 w 10024"/>
              <a:gd name="connsiteY4" fmla="*/ 17 h 21491"/>
              <a:gd name="connsiteX0" fmla="*/ 0 w 25653"/>
              <a:gd name="connsiteY0" fmla="*/ 17 h 14098"/>
              <a:gd name="connsiteX1" fmla="*/ 10024 w 25653"/>
              <a:gd name="connsiteY1" fmla="*/ 0 h 14098"/>
              <a:gd name="connsiteX2" fmla="*/ 25653 w 25653"/>
              <a:gd name="connsiteY2" fmla="*/ 14098 h 14098"/>
              <a:gd name="connsiteX3" fmla="*/ 24 w 25653"/>
              <a:gd name="connsiteY3" fmla="*/ 8468 h 14098"/>
              <a:gd name="connsiteX4" fmla="*/ 0 w 25653"/>
              <a:gd name="connsiteY4" fmla="*/ 17 h 14098"/>
              <a:gd name="connsiteX0" fmla="*/ 26 w 25679"/>
              <a:gd name="connsiteY0" fmla="*/ 17 h 14098"/>
              <a:gd name="connsiteX1" fmla="*/ 10050 w 25679"/>
              <a:gd name="connsiteY1" fmla="*/ 0 h 14098"/>
              <a:gd name="connsiteX2" fmla="*/ 25679 w 25679"/>
              <a:gd name="connsiteY2" fmla="*/ 14098 h 14098"/>
              <a:gd name="connsiteX3" fmla="*/ 0 w 25679"/>
              <a:gd name="connsiteY3" fmla="*/ 2575 h 14098"/>
              <a:gd name="connsiteX4" fmla="*/ 26 w 25679"/>
              <a:gd name="connsiteY4" fmla="*/ 17 h 14098"/>
              <a:gd name="connsiteX0" fmla="*/ 26 w 25679"/>
              <a:gd name="connsiteY0" fmla="*/ 17 h 14098"/>
              <a:gd name="connsiteX1" fmla="*/ 19490 w 25679"/>
              <a:gd name="connsiteY1" fmla="*/ 0 h 14098"/>
              <a:gd name="connsiteX2" fmla="*/ 25679 w 25679"/>
              <a:gd name="connsiteY2" fmla="*/ 14098 h 14098"/>
              <a:gd name="connsiteX3" fmla="*/ 0 w 25679"/>
              <a:gd name="connsiteY3" fmla="*/ 2575 h 14098"/>
              <a:gd name="connsiteX4" fmla="*/ 26 w 25679"/>
              <a:gd name="connsiteY4" fmla="*/ 17 h 14098"/>
              <a:gd name="connsiteX0" fmla="*/ 26 w 34125"/>
              <a:gd name="connsiteY0" fmla="*/ 17 h 15545"/>
              <a:gd name="connsiteX1" fmla="*/ 19490 w 34125"/>
              <a:gd name="connsiteY1" fmla="*/ 0 h 15545"/>
              <a:gd name="connsiteX2" fmla="*/ 34125 w 34125"/>
              <a:gd name="connsiteY2" fmla="*/ 15545 h 15545"/>
              <a:gd name="connsiteX3" fmla="*/ 0 w 34125"/>
              <a:gd name="connsiteY3" fmla="*/ 2575 h 15545"/>
              <a:gd name="connsiteX4" fmla="*/ 26 w 34125"/>
              <a:gd name="connsiteY4" fmla="*/ 17 h 15545"/>
              <a:gd name="connsiteX0" fmla="*/ 26 w 34125"/>
              <a:gd name="connsiteY0" fmla="*/ 17 h 15545"/>
              <a:gd name="connsiteX1" fmla="*/ 19490 w 34125"/>
              <a:gd name="connsiteY1" fmla="*/ 0 h 15545"/>
              <a:gd name="connsiteX2" fmla="*/ 34125 w 34125"/>
              <a:gd name="connsiteY2" fmla="*/ 15545 h 15545"/>
              <a:gd name="connsiteX3" fmla="*/ 0 w 34125"/>
              <a:gd name="connsiteY3" fmla="*/ 2161 h 15545"/>
              <a:gd name="connsiteX4" fmla="*/ 26 w 34125"/>
              <a:gd name="connsiteY4" fmla="*/ 17 h 15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5" h="15545">
                <a:moveTo>
                  <a:pt x="26" y="17"/>
                </a:moveTo>
                <a:lnTo>
                  <a:pt x="19490" y="0"/>
                </a:lnTo>
                <a:lnTo>
                  <a:pt x="34125" y="15545"/>
                </a:lnTo>
                <a:lnTo>
                  <a:pt x="0" y="2161"/>
                </a:lnTo>
                <a:cubicBezTo>
                  <a:pt x="9" y="1308"/>
                  <a:pt x="17" y="870"/>
                  <a:pt x="26" y="17"/>
                </a:cubicBez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347864" y="1113588"/>
            <a:ext cx="3744416" cy="307777"/>
          </a:xfrm>
          <a:prstGeom prst="rect">
            <a:avLst/>
          </a:prstGeom>
          <a:noFill/>
        </p:spPr>
        <p:txBody>
          <a:bodyPr wrap="square" rtlCol="0">
            <a:spAutoFit/>
          </a:bodyPr>
          <a:lstStyle/>
          <a:p>
            <a:pPr algn="ctr"/>
            <a:r>
              <a:rPr lang="en-US" altLang="zh-CN" sz="1400" dirty="0">
                <a:solidFill>
                  <a:srgbClr val="003366"/>
                </a:solidFill>
                <a:latin typeface="微软雅黑" pitchFamily="34" charset="-122"/>
                <a:ea typeface="微软雅黑" pitchFamily="34" charset="-122"/>
              </a:rPr>
              <a:t>2017</a:t>
            </a:r>
            <a:r>
              <a:rPr lang="zh-CN" altLang="zh-CN" sz="1400" dirty="0">
                <a:solidFill>
                  <a:srgbClr val="003366"/>
                </a:solidFill>
                <a:latin typeface="微软雅黑" pitchFamily="34" charset="-122"/>
                <a:ea typeface="微软雅黑" pitchFamily="34" charset="-122"/>
              </a:rPr>
              <a:t>年湖北省中小学师生</a:t>
            </a:r>
            <a:r>
              <a:rPr lang="zh-CN" altLang="zh-CN" sz="1400" dirty="0" smtClean="0">
                <a:solidFill>
                  <a:srgbClr val="003366"/>
                </a:solidFill>
                <a:latin typeface="微软雅黑" pitchFamily="34" charset="-122"/>
                <a:ea typeface="微软雅黑" pitchFamily="34" charset="-122"/>
              </a:rPr>
              <a:t>“网络学习空间”</a:t>
            </a:r>
            <a:endParaRPr lang="zh-CN" altLang="zh-CN" sz="1400" dirty="0">
              <a:solidFill>
                <a:srgbClr val="003366"/>
              </a:solidFill>
              <a:latin typeface="微软雅黑" pitchFamily="34" charset="-122"/>
              <a:ea typeface="微软雅黑" pitchFamily="34" charset="-122"/>
            </a:endParaRPr>
          </a:p>
        </p:txBody>
      </p:sp>
      <p:sp>
        <p:nvSpPr>
          <p:cNvPr id="3" name="直角三角形 2"/>
          <p:cNvSpPr/>
          <p:nvPr/>
        </p:nvSpPr>
        <p:spPr>
          <a:xfrm flipV="1">
            <a:off x="0" y="0"/>
            <a:ext cx="2740414" cy="230172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手动输入 4"/>
          <p:cNvSpPr/>
          <p:nvPr/>
        </p:nvSpPr>
        <p:spPr>
          <a:xfrm>
            <a:off x="-9190" y="-9218"/>
            <a:ext cx="1844885" cy="314737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9"/>
              <a:gd name="connsiteY0" fmla="*/ 0 h 10032"/>
              <a:gd name="connsiteX1" fmla="*/ 10069 w 10069"/>
              <a:gd name="connsiteY1" fmla="*/ 32 h 10032"/>
              <a:gd name="connsiteX2" fmla="*/ 10069 w 10069"/>
              <a:gd name="connsiteY2" fmla="*/ 10032 h 10032"/>
              <a:gd name="connsiteX3" fmla="*/ 69 w 10069"/>
              <a:gd name="connsiteY3" fmla="*/ 10032 h 10032"/>
              <a:gd name="connsiteX4" fmla="*/ 0 w 10069"/>
              <a:gd name="connsiteY4" fmla="*/ 0 h 10032"/>
              <a:gd name="connsiteX0" fmla="*/ 0 w 10069"/>
              <a:gd name="connsiteY0" fmla="*/ 0 h 25921"/>
              <a:gd name="connsiteX1" fmla="*/ 10069 w 10069"/>
              <a:gd name="connsiteY1" fmla="*/ 32 h 25921"/>
              <a:gd name="connsiteX2" fmla="*/ 3683 w 10069"/>
              <a:gd name="connsiteY2" fmla="*/ 25921 h 25921"/>
              <a:gd name="connsiteX3" fmla="*/ 69 w 10069"/>
              <a:gd name="connsiteY3" fmla="*/ 10032 h 25921"/>
              <a:gd name="connsiteX4" fmla="*/ 0 w 10069"/>
              <a:gd name="connsiteY4" fmla="*/ 0 h 25921"/>
              <a:gd name="connsiteX0" fmla="*/ 0 w 10024"/>
              <a:gd name="connsiteY0" fmla="*/ 17 h 25938"/>
              <a:gd name="connsiteX1" fmla="*/ 10024 w 10024"/>
              <a:gd name="connsiteY1" fmla="*/ 0 h 25938"/>
              <a:gd name="connsiteX2" fmla="*/ 3683 w 10024"/>
              <a:gd name="connsiteY2" fmla="*/ 25938 h 25938"/>
              <a:gd name="connsiteX3" fmla="*/ 69 w 10024"/>
              <a:gd name="connsiteY3" fmla="*/ 10049 h 25938"/>
              <a:gd name="connsiteX4" fmla="*/ 0 w 10024"/>
              <a:gd name="connsiteY4" fmla="*/ 17 h 25938"/>
              <a:gd name="connsiteX0" fmla="*/ 0 w 10024"/>
              <a:gd name="connsiteY0" fmla="*/ 17 h 27519"/>
              <a:gd name="connsiteX1" fmla="*/ 10024 w 10024"/>
              <a:gd name="connsiteY1" fmla="*/ 0 h 27519"/>
              <a:gd name="connsiteX2" fmla="*/ 4532 w 10024"/>
              <a:gd name="connsiteY2" fmla="*/ 27519 h 27519"/>
              <a:gd name="connsiteX3" fmla="*/ 69 w 10024"/>
              <a:gd name="connsiteY3" fmla="*/ 10049 h 27519"/>
              <a:gd name="connsiteX4" fmla="*/ 0 w 10024"/>
              <a:gd name="connsiteY4" fmla="*/ 17 h 27519"/>
              <a:gd name="connsiteX0" fmla="*/ 0 w 10024"/>
              <a:gd name="connsiteY0" fmla="*/ 17 h 27519"/>
              <a:gd name="connsiteX1" fmla="*/ 10024 w 10024"/>
              <a:gd name="connsiteY1" fmla="*/ 0 h 27519"/>
              <a:gd name="connsiteX2" fmla="*/ 4532 w 10024"/>
              <a:gd name="connsiteY2" fmla="*/ 27519 h 27519"/>
              <a:gd name="connsiteX3" fmla="*/ 24 w 10024"/>
              <a:gd name="connsiteY3" fmla="*/ 8468 h 27519"/>
              <a:gd name="connsiteX4" fmla="*/ 0 w 10024"/>
              <a:gd name="connsiteY4" fmla="*/ 17 h 27519"/>
              <a:gd name="connsiteX0" fmla="*/ 0 w 10024"/>
              <a:gd name="connsiteY0" fmla="*/ 17 h 21491"/>
              <a:gd name="connsiteX1" fmla="*/ 10024 w 10024"/>
              <a:gd name="connsiteY1" fmla="*/ 0 h 21491"/>
              <a:gd name="connsiteX2" fmla="*/ 4041 w 10024"/>
              <a:gd name="connsiteY2" fmla="*/ 21491 h 21491"/>
              <a:gd name="connsiteX3" fmla="*/ 24 w 10024"/>
              <a:gd name="connsiteY3" fmla="*/ 8468 h 21491"/>
              <a:gd name="connsiteX4" fmla="*/ 0 w 10024"/>
              <a:gd name="connsiteY4" fmla="*/ 17 h 21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21491">
                <a:moveTo>
                  <a:pt x="0" y="17"/>
                </a:moveTo>
                <a:lnTo>
                  <a:pt x="10024" y="0"/>
                </a:lnTo>
                <a:lnTo>
                  <a:pt x="4041" y="21491"/>
                </a:lnTo>
                <a:lnTo>
                  <a:pt x="24" y="8468"/>
                </a:lnTo>
                <a:lnTo>
                  <a:pt x="0" y="17"/>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H="1">
            <a:off x="3491880" y="2791866"/>
            <a:ext cx="5652120" cy="2351634"/>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6200000">
            <a:off x="5617130" y="1616630"/>
            <a:ext cx="3273828" cy="3779912"/>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91880" y="1395305"/>
            <a:ext cx="3312368" cy="707886"/>
          </a:xfrm>
          <a:prstGeom prst="rect">
            <a:avLst/>
          </a:prstGeom>
        </p:spPr>
        <p:txBody>
          <a:bodyPr wrap="square" anchor="ctr">
            <a:spAutoFit/>
          </a:bodyPr>
          <a:lstStyle/>
          <a:p>
            <a:pPr algn="ctr"/>
            <a:r>
              <a:rPr lang="zh-CN" altLang="zh-CN" sz="2000" b="1" dirty="0">
                <a:solidFill>
                  <a:srgbClr val="003366"/>
                </a:solidFill>
                <a:latin typeface="微软雅黑" pitchFamily="34" charset="-122"/>
                <a:ea typeface="微软雅黑" pitchFamily="34" charset="-122"/>
              </a:rPr>
              <a:t>应用交流展示活动</a:t>
            </a:r>
            <a:r>
              <a:rPr lang="zh-CN" altLang="en-US" sz="2000" b="1" dirty="0" smtClean="0">
                <a:solidFill>
                  <a:srgbClr val="003366"/>
                </a:solidFill>
                <a:latin typeface="微软雅黑" pitchFamily="34" charset="-122"/>
                <a:ea typeface="微软雅黑" pitchFamily="34" charset="-122"/>
              </a:rPr>
              <a:t>教师</a:t>
            </a:r>
            <a:endParaRPr lang="en-US" altLang="zh-CN" sz="2000" b="1" dirty="0" smtClean="0">
              <a:solidFill>
                <a:srgbClr val="003366"/>
              </a:solidFill>
              <a:latin typeface="微软雅黑" pitchFamily="34" charset="-122"/>
              <a:ea typeface="微软雅黑" pitchFamily="34" charset="-122"/>
            </a:endParaRPr>
          </a:p>
          <a:p>
            <a:pPr algn="ctr"/>
            <a:r>
              <a:rPr lang="zh-CN" altLang="en-US" sz="2000" b="1" dirty="0" smtClean="0">
                <a:solidFill>
                  <a:srgbClr val="003366"/>
                </a:solidFill>
                <a:latin typeface="微软雅黑" pitchFamily="34" charset="-122"/>
                <a:ea typeface="微软雅黑" pitchFamily="34" charset="-122"/>
              </a:rPr>
              <a:t>专项</a:t>
            </a:r>
            <a:r>
              <a:rPr lang="zh-CN" altLang="en-US" sz="2000" b="1" dirty="0">
                <a:solidFill>
                  <a:srgbClr val="003366"/>
                </a:solidFill>
                <a:latin typeface="微软雅黑" pitchFamily="34" charset="-122"/>
                <a:ea typeface="微软雅黑" pitchFamily="34" charset="-122"/>
              </a:rPr>
              <a:t>培训</a:t>
            </a:r>
            <a:endParaRPr lang="zh-CN" altLang="zh-CN" sz="2000" b="1" dirty="0">
              <a:solidFill>
                <a:srgbClr val="003366"/>
              </a:solidFill>
              <a:latin typeface="微软雅黑" pitchFamily="34" charset="-122"/>
              <a:ea typeface="微软雅黑" pitchFamily="34" charset="-122"/>
            </a:endParaRPr>
          </a:p>
        </p:txBody>
      </p:sp>
      <p:sp>
        <p:nvSpPr>
          <p:cNvPr id="6" name="TextBox 5"/>
          <p:cNvSpPr txBox="1"/>
          <p:nvPr/>
        </p:nvSpPr>
        <p:spPr>
          <a:xfrm>
            <a:off x="4644008" y="4515966"/>
            <a:ext cx="4320480" cy="307777"/>
          </a:xfrm>
          <a:prstGeom prst="rect">
            <a:avLst/>
          </a:prstGeom>
          <a:noFill/>
        </p:spPr>
        <p:txBody>
          <a:bodyPr wrap="square" rtlCol="0">
            <a:spAutoFit/>
          </a:bodyPr>
          <a:lstStyle/>
          <a:p>
            <a:pPr algn="r"/>
            <a:r>
              <a:rPr lang="zh-CN" altLang="en-US" sz="1400" dirty="0">
                <a:latin typeface="微软雅黑" pitchFamily="34" charset="-122"/>
                <a:ea typeface="微软雅黑" pitchFamily="34" charset="-122"/>
              </a:rPr>
              <a:t>武汉烽火立云网络科技</a:t>
            </a:r>
            <a:r>
              <a:rPr lang="zh-CN" altLang="en-US" sz="1400" dirty="0" smtClean="0">
                <a:latin typeface="微软雅黑" pitchFamily="34" charset="-122"/>
                <a:ea typeface="微软雅黑" pitchFamily="34" charset="-122"/>
              </a:rPr>
              <a:t>有限公司</a:t>
            </a:r>
            <a:endParaRPr lang="zh-CN" altLang="en-US" sz="1400" dirty="0">
              <a:latin typeface="微软雅黑" pitchFamily="34" charset="-122"/>
              <a:ea typeface="微软雅黑" pitchFamily="34" charset="-122"/>
            </a:endParaRPr>
          </a:p>
        </p:txBody>
      </p:sp>
      <p:sp>
        <p:nvSpPr>
          <p:cNvPr id="7" name="TextBox 6"/>
          <p:cNvSpPr txBox="1"/>
          <p:nvPr/>
        </p:nvSpPr>
        <p:spPr>
          <a:xfrm>
            <a:off x="7020272" y="4760144"/>
            <a:ext cx="1944216" cy="307777"/>
          </a:xfrm>
          <a:prstGeom prst="rect">
            <a:avLst/>
          </a:prstGeom>
          <a:noFill/>
        </p:spPr>
        <p:txBody>
          <a:bodyPr wrap="square" rtlCol="0">
            <a:spAutoFit/>
          </a:bodyPr>
          <a:lstStyle/>
          <a:p>
            <a:pPr algn="r"/>
            <a:r>
              <a:rPr lang="en-US" altLang="zh-CN" sz="1400" dirty="0" smtClean="0">
                <a:latin typeface="微软雅黑" pitchFamily="34" charset="-122"/>
                <a:ea typeface="微软雅黑" pitchFamily="34" charset="-122"/>
              </a:rPr>
              <a:t>2017</a:t>
            </a:r>
            <a:r>
              <a:rPr lang="zh-CN" altLang="en-US"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5</a:t>
            </a:r>
            <a:r>
              <a:rPr lang="zh-CN" altLang="en-US" sz="1400" dirty="0" smtClean="0">
                <a:latin typeface="微软雅黑" pitchFamily="34" charset="-122"/>
                <a:ea typeface="微软雅黑" pitchFamily="34" charset="-122"/>
              </a:rPr>
              <a:t>月</a:t>
            </a:r>
            <a:endParaRPr lang="zh-CN" altLang="en-US" sz="1400" dirty="0">
              <a:latin typeface="微软雅黑" pitchFamily="34" charset="-122"/>
              <a:ea typeface="微软雅黑" pitchFamily="34" charset="-122"/>
            </a:endParaRPr>
          </a:p>
        </p:txBody>
      </p:sp>
      <p:sp>
        <p:nvSpPr>
          <p:cNvPr id="13" name="圆角矩形 12"/>
          <p:cNvSpPr/>
          <p:nvPr/>
        </p:nvSpPr>
        <p:spPr>
          <a:xfrm>
            <a:off x="3491880" y="1383619"/>
            <a:ext cx="3312368" cy="714719"/>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
          <p:cNvSpPr>
            <a:spLocks noChangeArrowheads="1"/>
          </p:cNvSpPr>
          <p:nvPr/>
        </p:nvSpPr>
        <p:spPr bwMode="auto">
          <a:xfrm>
            <a:off x="2024446" y="2242420"/>
            <a:ext cx="633670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buFont typeface="Arial" pitchFamily="34" charset="0"/>
              <a:buNone/>
            </a:pPr>
            <a:r>
              <a:rPr lang="zh-CN" altLang="en-US" sz="6000" b="1" dirty="0">
                <a:solidFill>
                  <a:srgbClr val="003366"/>
                </a:solidFill>
                <a:latin typeface="微软雅黑" panose="020B0503020204020204" pitchFamily="34" charset="-122"/>
                <a:ea typeface="微软雅黑" panose="020B0503020204020204" pitchFamily="34" charset="-122"/>
                <a:sym typeface="方正兰亭粗黑_GBK" pitchFamily="2" charset="-122"/>
              </a:rPr>
              <a:t>谢谢您</a:t>
            </a:r>
            <a:r>
              <a:rPr lang="zh-CN" altLang="en-US" sz="6000" b="1" dirty="0" smtClean="0">
                <a:solidFill>
                  <a:srgbClr val="003366"/>
                </a:solidFill>
                <a:latin typeface="微软雅黑" panose="020B0503020204020204" pitchFamily="34" charset="-122"/>
                <a:ea typeface="微软雅黑" panose="020B0503020204020204" pitchFamily="34" charset="-122"/>
                <a:sym typeface="方正兰亭粗黑_GBK" pitchFamily="2" charset="-122"/>
              </a:rPr>
              <a:t>的聆听</a:t>
            </a:r>
            <a:endParaRPr lang="zh-CN" altLang="en-US" sz="6000" b="1" dirty="0">
              <a:solidFill>
                <a:srgbClr val="003366"/>
              </a:solidFill>
              <a:latin typeface="微软雅黑" panose="020B0503020204020204" pitchFamily="34" charset="-122"/>
              <a:ea typeface="微软雅黑" panose="020B0503020204020204" pitchFamily="34" charset="-122"/>
              <a:sym typeface="方正兰亭粗黑_GBK" pitchFamily="2" charset="-122"/>
            </a:endParaRPr>
          </a:p>
        </p:txBody>
      </p:sp>
    </p:spTree>
    <p:extLst>
      <p:ext uri="{BB962C8B-B14F-4D97-AF65-F5344CB8AC3E}">
        <p14:creationId xmlns:p14="http://schemas.microsoft.com/office/powerpoint/2010/main" xmlns="" val="2251884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755576" y="1653648"/>
            <a:ext cx="5544616" cy="2376264"/>
          </a:xfrm>
          <a:prstGeom prst="roundRect">
            <a:avLst>
              <a:gd name="adj" fmla="val 3686"/>
            </a:avLst>
          </a:prstGeom>
          <a:solidFill>
            <a:schemeClr val="bg1">
              <a:lumMod val="95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3059832" y="627534"/>
            <a:ext cx="3240360" cy="3462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938688" y="627534"/>
            <a:ext cx="3528392" cy="461665"/>
          </a:xfrm>
          <a:prstGeom prst="rect">
            <a:avLst/>
          </a:prstGeom>
          <a:noFill/>
        </p:spPr>
        <p:txBody>
          <a:bodyPr wrap="square" rtlCol="0">
            <a:spAutoFit/>
          </a:bodyPr>
          <a:lstStyle/>
          <a:p>
            <a:pPr algn="ctr"/>
            <a:r>
              <a:rPr lang="zh-CN" altLang="zh-CN" sz="2400" b="1" dirty="0">
                <a:solidFill>
                  <a:schemeClr val="bg1">
                    <a:lumMod val="95000"/>
                  </a:schemeClr>
                </a:solidFill>
                <a:latin typeface="微软雅黑" pitchFamily="34" charset="-122"/>
                <a:ea typeface="微软雅黑" pitchFamily="34" charset="-122"/>
              </a:rPr>
              <a:t>非省平台教师用户</a:t>
            </a:r>
            <a:endParaRPr lang="zh-CN" altLang="en-US" sz="2400" b="1" dirty="0">
              <a:solidFill>
                <a:schemeClr val="bg1">
                  <a:lumMod val="95000"/>
                </a:schemeClr>
              </a:solidFill>
              <a:latin typeface="微软雅黑" pitchFamily="34" charset="-122"/>
              <a:ea typeface="微软雅黑" pitchFamily="34" charset="-122"/>
            </a:endParaRPr>
          </a:p>
        </p:txBody>
      </p:sp>
      <p:sp>
        <p:nvSpPr>
          <p:cNvPr id="5" name="TextBox 4"/>
          <p:cNvSpPr txBox="1"/>
          <p:nvPr/>
        </p:nvSpPr>
        <p:spPr>
          <a:xfrm>
            <a:off x="683568" y="1167594"/>
            <a:ext cx="7432672" cy="461665"/>
          </a:xfrm>
          <a:prstGeom prst="rect">
            <a:avLst/>
          </a:prstGeom>
          <a:noFill/>
        </p:spPr>
        <p:txBody>
          <a:bodyPr wrap="square" rtlCol="0">
            <a:spAutoFit/>
          </a:bodyPr>
          <a:lstStyle/>
          <a:p>
            <a:pPr>
              <a:lnSpc>
                <a:spcPct val="150000"/>
              </a:lnSpc>
            </a:pPr>
            <a:r>
              <a:rPr lang="en-US" altLang="zh-CN" sz="1600" dirty="0" smtClean="0">
                <a:solidFill>
                  <a:srgbClr val="003366"/>
                </a:solidFill>
                <a:latin typeface="微软雅黑" pitchFamily="34" charset="-122"/>
                <a:ea typeface="微软雅黑" pitchFamily="34" charset="-122"/>
              </a:rPr>
              <a:t>1</a:t>
            </a:r>
            <a:r>
              <a:rPr lang="zh-CN" altLang="en-US" sz="1600" dirty="0" smtClean="0">
                <a:solidFill>
                  <a:srgbClr val="003366"/>
                </a:solidFill>
                <a:latin typeface="微软雅黑" pitchFamily="34" charset="-122"/>
                <a:ea typeface="微软雅黑" pitchFamily="34" charset="-122"/>
              </a:rPr>
              <a:t>、</a:t>
            </a:r>
            <a:r>
              <a:rPr lang="zh-CN" altLang="zh-CN" sz="1600" dirty="0" smtClean="0">
                <a:solidFill>
                  <a:srgbClr val="003366"/>
                </a:solidFill>
                <a:latin typeface="微软雅黑" pitchFamily="34" charset="-122"/>
                <a:ea typeface="微软雅黑" pitchFamily="34" charset="-122"/>
              </a:rPr>
              <a:t>直接</a:t>
            </a:r>
            <a:r>
              <a:rPr lang="zh-CN" altLang="zh-CN" sz="1600" dirty="0">
                <a:solidFill>
                  <a:srgbClr val="003366"/>
                </a:solidFill>
                <a:latin typeface="微软雅黑" pitchFamily="34" charset="-122"/>
                <a:ea typeface="微软雅黑" pitchFamily="34" charset="-122"/>
              </a:rPr>
              <a:t>通过湖北省教育资源公共服务</a:t>
            </a:r>
            <a:r>
              <a:rPr lang="zh-CN" altLang="zh-CN" sz="1600" dirty="0" smtClean="0">
                <a:solidFill>
                  <a:srgbClr val="003366"/>
                </a:solidFill>
                <a:latin typeface="微软雅黑" pitchFamily="34" charset="-122"/>
                <a:ea typeface="微软雅黑" pitchFamily="34" charset="-122"/>
              </a:rPr>
              <a:t>平台</a:t>
            </a:r>
            <a:r>
              <a:rPr lang="en-US" altLang="zh-CN" sz="1600" u="sng" dirty="0" smtClean="0">
                <a:solidFill>
                  <a:srgbClr val="003366"/>
                </a:solidFill>
                <a:latin typeface="微软雅黑" pitchFamily="34" charset="-122"/>
                <a:ea typeface="微软雅黑" pitchFamily="34" charset="-122"/>
                <a:hlinkClick r:id="rId2"/>
              </a:rPr>
              <a:t>www.hbeducloud.com</a:t>
            </a:r>
            <a:r>
              <a:rPr lang="en-US" altLang="zh-CN" sz="1600" dirty="0">
                <a:solidFill>
                  <a:srgbClr val="003366"/>
                </a:solidFill>
                <a:latin typeface="微软雅黑" pitchFamily="34" charset="-122"/>
                <a:ea typeface="微软雅黑" pitchFamily="34" charset="-122"/>
              </a:rPr>
              <a:t>,</a:t>
            </a:r>
            <a:r>
              <a:rPr lang="zh-CN" altLang="zh-CN" sz="1600" dirty="0">
                <a:solidFill>
                  <a:srgbClr val="003366"/>
                </a:solidFill>
                <a:latin typeface="微软雅黑" pitchFamily="34" charset="-122"/>
                <a:ea typeface="微软雅黑" pitchFamily="34" charset="-122"/>
              </a:rPr>
              <a:t>进入活动页面。</a:t>
            </a:r>
            <a:endParaRPr lang="zh-CN" altLang="en-US" sz="1600" dirty="0">
              <a:solidFill>
                <a:srgbClr val="003366"/>
              </a:solidFill>
              <a:latin typeface="微软雅黑" pitchFamily="34" charset="-122"/>
              <a:ea typeface="微软雅黑" pitchFamily="34" charset="-122"/>
            </a:endParaRPr>
          </a:p>
        </p:txBody>
      </p:sp>
      <p:pic>
        <p:nvPicPr>
          <p:cNvPr id="6" name="图片 5"/>
          <p:cNvPicPr/>
          <p:nvPr/>
        </p:nvPicPr>
        <p:blipFill>
          <a:blip r:embed="rId3" cstate="print"/>
          <a:srcRect/>
          <a:stretch>
            <a:fillRect/>
          </a:stretch>
        </p:blipFill>
        <p:spPr bwMode="auto">
          <a:xfrm>
            <a:off x="890729" y="1744500"/>
            <a:ext cx="5274310" cy="2194560"/>
          </a:xfrm>
          <a:prstGeom prst="rect">
            <a:avLst/>
          </a:prstGeom>
          <a:noFill/>
          <a:ln w="9525">
            <a:solidFill>
              <a:schemeClr val="accent1"/>
            </a:solidFill>
            <a:miter lim="800000"/>
            <a:headEnd/>
            <a:tailEnd/>
          </a:ln>
        </p:spPr>
      </p:pic>
      <p:sp>
        <p:nvSpPr>
          <p:cNvPr id="8" name="等腰三角形 7"/>
          <p:cNvSpPr/>
          <p:nvPr/>
        </p:nvSpPr>
        <p:spPr>
          <a:xfrm flipV="1">
            <a:off x="235672" y="0"/>
            <a:ext cx="864096" cy="89756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flipV="1">
            <a:off x="0" y="0"/>
            <a:ext cx="827584" cy="1091339"/>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2987824" y="2876439"/>
            <a:ext cx="5400600" cy="1888342"/>
          </a:xfrm>
          <a:prstGeom prst="roundRect">
            <a:avLst>
              <a:gd name="adj" fmla="val 3686"/>
            </a:avLst>
          </a:prstGeom>
          <a:solidFill>
            <a:schemeClr val="bg1">
              <a:lumMod val="95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39918" y="2957079"/>
            <a:ext cx="5296412" cy="1727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5755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099768" y="3982875"/>
            <a:ext cx="7170738" cy="1037147"/>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04211" y="674571"/>
            <a:ext cx="6551794" cy="369332"/>
          </a:xfrm>
          <a:prstGeom prst="rect">
            <a:avLst/>
          </a:prstGeom>
        </p:spPr>
        <p:txBody>
          <a:bodyPr wrap="none">
            <a:spAutoFit/>
          </a:bodyPr>
          <a:lstStyle/>
          <a:p>
            <a:pPr lvl="0"/>
            <a:r>
              <a:rPr lang="en-US" altLang="zh-CN" dirty="0" smtClean="0">
                <a:solidFill>
                  <a:srgbClr val="003366"/>
                </a:solidFill>
                <a:latin typeface="微软雅黑" pitchFamily="34" charset="-122"/>
                <a:ea typeface="微软雅黑" pitchFamily="34" charset="-122"/>
              </a:rPr>
              <a:t>2</a:t>
            </a:r>
            <a:r>
              <a:rPr lang="zh-CN" altLang="en-US" dirty="0" smtClean="0">
                <a:solidFill>
                  <a:srgbClr val="003366"/>
                </a:solidFill>
                <a:latin typeface="微软雅黑" pitchFamily="34" charset="-122"/>
                <a:ea typeface="微软雅黑" pitchFamily="34" charset="-122"/>
              </a:rPr>
              <a:t>、</a:t>
            </a:r>
            <a:r>
              <a:rPr lang="zh-CN" altLang="zh-CN" dirty="0" smtClean="0">
                <a:solidFill>
                  <a:srgbClr val="003366"/>
                </a:solidFill>
                <a:latin typeface="微软雅黑" pitchFamily="34" charset="-122"/>
                <a:ea typeface="微软雅黑" pitchFamily="34" charset="-122"/>
              </a:rPr>
              <a:t>直接</a:t>
            </a:r>
            <a:r>
              <a:rPr lang="zh-CN" altLang="zh-CN" dirty="0">
                <a:solidFill>
                  <a:srgbClr val="003366"/>
                </a:solidFill>
                <a:latin typeface="微软雅黑" pitchFamily="34" charset="-122"/>
                <a:ea typeface="微软雅黑" pitchFamily="34" charset="-122"/>
              </a:rPr>
              <a:t>点击我要报名，进入活动页面填写相关信息进行参赛。</a:t>
            </a:r>
          </a:p>
        </p:txBody>
      </p:sp>
      <p:pic>
        <p:nvPicPr>
          <p:cNvPr id="6" name="图片 5"/>
          <p:cNvPicPr/>
          <p:nvPr/>
        </p:nvPicPr>
        <p:blipFill>
          <a:blip r:embed="rId2" cstate="print"/>
          <a:srcRect/>
          <a:stretch>
            <a:fillRect/>
          </a:stretch>
        </p:blipFill>
        <p:spPr bwMode="auto">
          <a:xfrm>
            <a:off x="827585" y="1386943"/>
            <a:ext cx="5581593" cy="1940891"/>
          </a:xfrm>
          <a:prstGeom prst="rect">
            <a:avLst/>
          </a:prstGeom>
          <a:noFill/>
          <a:ln w="9525">
            <a:solidFill>
              <a:schemeClr val="tx2">
                <a:lumMod val="40000"/>
                <a:lumOff val="60000"/>
              </a:schemeClr>
            </a:solidFill>
            <a:miter lim="800000"/>
            <a:headEnd/>
            <a:tailEnd/>
          </a:ln>
          <a:effectLst>
            <a:outerShdw blurRad="50800" dist="38100" dir="5400000" algn="t" rotWithShape="0">
              <a:prstClr val="black">
                <a:alpha val="40000"/>
              </a:prstClr>
            </a:outerShdw>
          </a:effectLst>
        </p:spPr>
      </p:pic>
      <p:pic>
        <p:nvPicPr>
          <p:cNvPr id="7" name="图片 6"/>
          <p:cNvPicPr/>
          <p:nvPr/>
        </p:nvPicPr>
        <p:blipFill>
          <a:blip r:embed="rId3" cstate="print"/>
          <a:srcRect/>
          <a:stretch>
            <a:fillRect/>
          </a:stretch>
        </p:blipFill>
        <p:spPr bwMode="auto">
          <a:xfrm>
            <a:off x="2555776" y="1181312"/>
            <a:ext cx="5714730" cy="2376264"/>
          </a:xfrm>
          <a:prstGeom prst="rect">
            <a:avLst/>
          </a:prstGeom>
          <a:noFill/>
          <a:ln w="9525">
            <a:solidFill>
              <a:schemeClr val="tx2">
                <a:lumMod val="40000"/>
                <a:lumOff val="60000"/>
              </a:schemeClr>
            </a:solidFill>
            <a:miter lim="800000"/>
            <a:headEnd/>
            <a:tailEnd/>
          </a:ln>
          <a:effectLst>
            <a:outerShdw blurRad="50800" dist="38100" dir="5400000" algn="t" rotWithShape="0">
              <a:prstClr val="black">
                <a:alpha val="40000"/>
              </a:prstClr>
            </a:outerShdw>
          </a:effectLst>
        </p:spPr>
      </p:pic>
      <p:sp>
        <p:nvSpPr>
          <p:cNvPr id="10" name="等腰三角形 9"/>
          <p:cNvSpPr/>
          <p:nvPr/>
        </p:nvSpPr>
        <p:spPr>
          <a:xfrm flipV="1">
            <a:off x="235672" y="0"/>
            <a:ext cx="864096" cy="89756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flipV="1">
            <a:off x="0" y="0"/>
            <a:ext cx="827584" cy="1091339"/>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27584" y="3795714"/>
            <a:ext cx="375888" cy="281916"/>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79984" y="3910014"/>
            <a:ext cx="375888" cy="2819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3648" y="4037417"/>
            <a:ext cx="6696744" cy="1061829"/>
          </a:xfrm>
          <a:prstGeom prst="rect">
            <a:avLst/>
          </a:prstGeom>
        </p:spPr>
        <p:txBody>
          <a:bodyPr wrap="square">
            <a:spAutoFit/>
          </a:bodyPr>
          <a:lstStyle/>
          <a:p>
            <a:pPr>
              <a:lnSpc>
                <a:spcPct val="150000"/>
              </a:lnSpc>
            </a:pPr>
            <a:r>
              <a:rPr lang="zh-CN" altLang="zh-CN" sz="1400" dirty="0" smtClean="0">
                <a:solidFill>
                  <a:srgbClr val="003366"/>
                </a:solidFill>
                <a:latin typeface="微软雅黑" pitchFamily="34" charset="-122"/>
                <a:ea typeface="微软雅黑" pitchFamily="34" charset="-122"/>
              </a:rPr>
              <a:t>报名</a:t>
            </a:r>
            <a:r>
              <a:rPr lang="zh-CN" altLang="zh-CN" sz="1400" dirty="0">
                <a:solidFill>
                  <a:srgbClr val="003366"/>
                </a:solidFill>
                <a:latin typeface="微软雅黑" pitchFamily="34" charset="-122"/>
                <a:ea typeface="微软雅黑" pitchFamily="34" charset="-122"/>
              </a:rPr>
              <a:t>信息中的用户名和密码非省平台用户需要填写，该用户名和密码为教师用户首次登录平台和参加活动报名使用，填写时可按照要求进行，但一定要牢记自己填写的用户名和密码，后期用来查看自己的报名、排名以及</a:t>
            </a:r>
            <a:r>
              <a:rPr lang="en-US" altLang="zh-CN" sz="1400" dirty="0" err="1">
                <a:solidFill>
                  <a:srgbClr val="003366"/>
                </a:solidFill>
                <a:latin typeface="微软雅黑" pitchFamily="34" charset="-122"/>
                <a:ea typeface="微软雅黑" pitchFamily="34" charset="-122"/>
              </a:rPr>
              <a:t>i</a:t>
            </a:r>
            <a:r>
              <a:rPr lang="zh-CN" altLang="zh-CN" sz="1400" dirty="0">
                <a:solidFill>
                  <a:srgbClr val="003366"/>
                </a:solidFill>
                <a:latin typeface="微软雅黑" pitchFamily="34" charset="-122"/>
                <a:ea typeface="微软雅黑" pitchFamily="34" charset="-122"/>
              </a:rPr>
              <a:t>信手机端登录。</a:t>
            </a:r>
          </a:p>
        </p:txBody>
      </p:sp>
      <p:sp>
        <p:nvSpPr>
          <p:cNvPr id="14" name="矩形 13"/>
          <p:cNvSpPr/>
          <p:nvPr/>
        </p:nvSpPr>
        <p:spPr>
          <a:xfrm>
            <a:off x="1403649" y="3705876"/>
            <a:ext cx="877163" cy="369332"/>
          </a:xfrm>
          <a:prstGeom prst="rect">
            <a:avLst/>
          </a:prstGeom>
        </p:spPr>
        <p:txBody>
          <a:bodyPr wrap="none">
            <a:spAutoFit/>
          </a:bodyPr>
          <a:lstStyle/>
          <a:p>
            <a:r>
              <a:rPr lang="zh-CN" altLang="zh-CN" b="1" dirty="0">
                <a:solidFill>
                  <a:srgbClr val="003366"/>
                </a:solidFill>
                <a:latin typeface="微软雅黑" pitchFamily="34" charset="-122"/>
                <a:ea typeface="微软雅黑" pitchFamily="34" charset="-122"/>
              </a:rPr>
              <a:t>注意：</a:t>
            </a:r>
            <a:endParaRPr lang="zh-CN" altLang="en-US" dirty="0"/>
          </a:p>
        </p:txBody>
      </p:sp>
    </p:spTree>
    <p:extLst>
      <p:ext uri="{BB962C8B-B14F-4D97-AF65-F5344CB8AC3E}">
        <p14:creationId xmlns:p14="http://schemas.microsoft.com/office/powerpoint/2010/main" xmlns="" val="1330745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99768" y="475096"/>
            <a:ext cx="7144640" cy="923330"/>
          </a:xfrm>
          <a:prstGeom prst="rect">
            <a:avLst/>
          </a:prstGeom>
        </p:spPr>
        <p:txBody>
          <a:bodyPr wrap="square">
            <a:spAutoFit/>
          </a:bodyPr>
          <a:lstStyle/>
          <a:p>
            <a:pPr>
              <a:lnSpc>
                <a:spcPct val="150000"/>
              </a:lnSpc>
            </a:pPr>
            <a:r>
              <a:rPr lang="en-US" altLang="zh-CN" dirty="0" smtClean="0">
                <a:solidFill>
                  <a:srgbClr val="003366"/>
                </a:solidFill>
                <a:latin typeface="微软雅黑" pitchFamily="34" charset="-122"/>
                <a:ea typeface="微软雅黑" pitchFamily="34" charset="-122"/>
              </a:rPr>
              <a:t>3</a:t>
            </a:r>
            <a:r>
              <a:rPr lang="zh-CN" altLang="en-US" dirty="0" smtClean="0">
                <a:solidFill>
                  <a:srgbClr val="003366"/>
                </a:solidFill>
                <a:latin typeface="微软雅黑" pitchFamily="34" charset="-122"/>
                <a:ea typeface="微软雅黑" pitchFamily="34" charset="-122"/>
              </a:rPr>
              <a:t>、教师</a:t>
            </a:r>
            <a:r>
              <a:rPr lang="zh-CN" altLang="en-US" dirty="0">
                <a:solidFill>
                  <a:srgbClr val="003366"/>
                </a:solidFill>
                <a:latin typeface="微软雅黑" pitchFamily="34" charset="-122"/>
                <a:ea typeface="微软雅黑" pitchFamily="34" charset="-122"/>
              </a:rPr>
              <a:t>用户选择学校时，如果本地的学校较多，可使用</a:t>
            </a:r>
            <a:r>
              <a:rPr lang="en-US" altLang="zh-CN" dirty="0" err="1">
                <a:solidFill>
                  <a:srgbClr val="003366"/>
                </a:solidFill>
                <a:latin typeface="微软雅黑" pitchFamily="34" charset="-122"/>
                <a:ea typeface="微软雅黑" pitchFamily="34" charset="-122"/>
              </a:rPr>
              <a:t>ctrl+F</a:t>
            </a:r>
            <a:r>
              <a:rPr lang="zh-CN" altLang="en-US" dirty="0">
                <a:solidFill>
                  <a:srgbClr val="003366"/>
                </a:solidFill>
                <a:latin typeface="微软雅黑" pitchFamily="34" charset="-122"/>
                <a:ea typeface="微软雅黑" pitchFamily="34" charset="-122"/>
              </a:rPr>
              <a:t>按键调取本地页面的搜索引擎框，输入学校关键字进行查找学校。</a:t>
            </a:r>
          </a:p>
        </p:txBody>
      </p:sp>
      <p:grpSp>
        <p:nvGrpSpPr>
          <p:cNvPr id="3" name="组合 2"/>
          <p:cNvGrpSpPr/>
          <p:nvPr/>
        </p:nvGrpSpPr>
        <p:grpSpPr>
          <a:xfrm>
            <a:off x="0" y="0"/>
            <a:ext cx="1099768" cy="1091339"/>
            <a:chOff x="0" y="0"/>
            <a:chExt cx="1099768" cy="1455118"/>
          </a:xfrm>
        </p:grpSpPr>
        <p:sp>
          <p:nvSpPr>
            <p:cNvPr id="4" name="等腰三角形 3"/>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descr="C:\Users\lenovo\sanguowei-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3338083"/>
            <a:ext cx="9144000" cy="1805417"/>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5842" y="1297729"/>
            <a:ext cx="5938486" cy="2408147"/>
          </a:xfrm>
          <a:prstGeom prst="rect">
            <a:avLst/>
          </a:prstGeom>
          <a:noFill/>
          <a:ln w="9525">
            <a:solidFill>
              <a:schemeClr val="tx2">
                <a:lumMod val="20000"/>
                <a:lumOff val="80000"/>
              </a:schemeClr>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1745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563014"/>
            <a:ext cx="7344816" cy="1569660"/>
          </a:xfrm>
          <a:prstGeom prst="rect">
            <a:avLst/>
          </a:prstGeom>
          <a:noFill/>
        </p:spPr>
        <p:txBody>
          <a:bodyPr wrap="square" rtlCol="0">
            <a:spAutoFit/>
          </a:bodyPr>
          <a:lstStyle/>
          <a:p>
            <a:pPr lvl="0" algn="just">
              <a:lnSpc>
                <a:spcPct val="150000"/>
              </a:lnSpc>
            </a:pPr>
            <a:r>
              <a:rPr lang="en-US" altLang="zh-CN" sz="1600" dirty="0" smtClean="0">
                <a:solidFill>
                  <a:srgbClr val="003366"/>
                </a:solidFill>
                <a:latin typeface="微软雅黑" pitchFamily="34" charset="-122"/>
                <a:ea typeface="微软雅黑" pitchFamily="34" charset="-122"/>
              </a:rPr>
              <a:t>4</a:t>
            </a:r>
            <a:r>
              <a:rPr lang="zh-CN" altLang="en-US" sz="1600" dirty="0" smtClean="0">
                <a:solidFill>
                  <a:srgbClr val="003366"/>
                </a:solidFill>
                <a:latin typeface="微软雅黑" pitchFamily="34" charset="-122"/>
                <a:ea typeface="微软雅黑" pitchFamily="34" charset="-122"/>
              </a:rPr>
              <a:t>、</a:t>
            </a:r>
            <a:r>
              <a:rPr lang="zh-CN" altLang="zh-CN" sz="1600" dirty="0">
                <a:solidFill>
                  <a:srgbClr val="003366"/>
                </a:solidFill>
                <a:latin typeface="微软雅黑" pitchFamily="34" charset="-122"/>
                <a:ea typeface="微软雅黑" pitchFamily="34" charset="-122"/>
              </a:rPr>
              <a:t>教师填写任教班级信息。教师在填写任教班级信息时，如果出现年级与班级无法选择的情况，请联系本校的校管理员在学校管理后台进行年级与班级添加，学科与版本信息如果对应不到本校科目，可联系平台客服处理，信息填写完成后，最后点击确认并提交作品。</a:t>
            </a:r>
          </a:p>
        </p:txBody>
      </p:sp>
      <p:grpSp>
        <p:nvGrpSpPr>
          <p:cNvPr id="5" name="组合 4"/>
          <p:cNvGrpSpPr/>
          <p:nvPr/>
        </p:nvGrpSpPr>
        <p:grpSpPr>
          <a:xfrm>
            <a:off x="0" y="0"/>
            <a:ext cx="1099768" cy="1091339"/>
            <a:chOff x="0" y="0"/>
            <a:chExt cx="1099768" cy="1455118"/>
          </a:xfrm>
        </p:grpSpPr>
        <p:sp>
          <p:nvSpPr>
            <p:cNvPr id="6" name="等腰三角形 5"/>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2067694"/>
            <a:ext cx="5112567" cy="2350085"/>
          </a:xfrm>
          <a:prstGeom prst="rect">
            <a:avLst/>
          </a:prstGeom>
          <a:noFill/>
          <a:ln w="9525">
            <a:solidFill>
              <a:schemeClr val="tx2">
                <a:lumMod val="20000"/>
                <a:lumOff val="80000"/>
              </a:schemeClr>
            </a:solidFill>
            <a:miter lim="800000"/>
            <a:headEnd/>
            <a:tailEnd/>
          </a:ln>
          <a:effectLst>
            <a:outerShdw blurRad="50800" dist="38100" dir="5400000" algn="t" rotWithShape="0">
              <a:prstClr val="black">
                <a:alpha val="40000"/>
              </a:prstClr>
            </a:outerShdw>
            <a:reflection blurRad="6350" stA="50000" endA="300" endPos="55500" dist="508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9992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99769" y="1027569"/>
            <a:ext cx="7059500" cy="1338828"/>
          </a:xfrm>
          <a:prstGeom prst="rect">
            <a:avLst/>
          </a:prstGeom>
        </p:spPr>
        <p:txBody>
          <a:bodyPr wrap="square">
            <a:spAutoFit/>
          </a:bodyPr>
          <a:lstStyle/>
          <a:p>
            <a:pPr lvl="0" algn="just">
              <a:lnSpc>
                <a:spcPct val="150000"/>
              </a:lnSpc>
            </a:pPr>
            <a:r>
              <a:rPr lang="en-US" altLang="zh-CN" dirty="0" smtClean="0">
                <a:solidFill>
                  <a:srgbClr val="003366"/>
                </a:solidFill>
                <a:latin typeface="微软雅黑" pitchFamily="34" charset="-122"/>
                <a:ea typeface="微软雅黑" pitchFamily="34" charset="-122"/>
              </a:rPr>
              <a:t>1</a:t>
            </a:r>
            <a:r>
              <a:rPr lang="zh-CN" altLang="en-US" dirty="0" smtClean="0">
                <a:solidFill>
                  <a:srgbClr val="003366"/>
                </a:solidFill>
                <a:latin typeface="微软雅黑" pitchFamily="34" charset="-122"/>
                <a:ea typeface="微软雅黑" pitchFamily="34" charset="-122"/>
              </a:rPr>
              <a:t>、</a:t>
            </a:r>
            <a:r>
              <a:rPr lang="zh-CN" altLang="zh-CN" dirty="0" smtClean="0">
                <a:solidFill>
                  <a:srgbClr val="003366"/>
                </a:solidFill>
                <a:latin typeface="微软雅黑" pitchFamily="34" charset="-122"/>
                <a:ea typeface="微软雅黑" pitchFamily="34" charset="-122"/>
              </a:rPr>
              <a:t>省</a:t>
            </a:r>
            <a:r>
              <a:rPr lang="zh-CN" altLang="zh-CN" dirty="0">
                <a:solidFill>
                  <a:srgbClr val="003366"/>
                </a:solidFill>
                <a:latin typeface="微软雅黑" pitchFamily="34" charset="-122"/>
                <a:ea typeface="微软雅黑" pitchFamily="34" charset="-122"/>
              </a:rPr>
              <a:t>平台用户参加活动，首先登陆湖北省教育资源公共服务平台，进入活动页面，只需填写活动信息即可，用户账号和教师信息系统均会直接自动获取。</a:t>
            </a:r>
          </a:p>
        </p:txBody>
      </p:sp>
      <p:grpSp>
        <p:nvGrpSpPr>
          <p:cNvPr id="6" name="组合 5"/>
          <p:cNvGrpSpPr/>
          <p:nvPr/>
        </p:nvGrpSpPr>
        <p:grpSpPr>
          <a:xfrm>
            <a:off x="0" y="0"/>
            <a:ext cx="1099768" cy="1091339"/>
            <a:chOff x="0" y="0"/>
            <a:chExt cx="1099768" cy="1455118"/>
          </a:xfrm>
        </p:grpSpPr>
        <p:sp>
          <p:nvSpPr>
            <p:cNvPr id="7" name="等腰三角形 6"/>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圆角矩形 9"/>
          <p:cNvSpPr/>
          <p:nvPr/>
        </p:nvSpPr>
        <p:spPr>
          <a:xfrm>
            <a:off x="3059832" y="627534"/>
            <a:ext cx="3240360" cy="3462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2938688" y="627534"/>
            <a:ext cx="3528392" cy="461665"/>
          </a:xfrm>
          <a:prstGeom prst="rect">
            <a:avLst/>
          </a:prstGeom>
          <a:noFill/>
        </p:spPr>
        <p:txBody>
          <a:bodyPr wrap="square" rtlCol="0">
            <a:spAutoFit/>
          </a:bodyPr>
          <a:lstStyle/>
          <a:p>
            <a:pPr algn="ctr"/>
            <a:r>
              <a:rPr lang="zh-CN" altLang="zh-CN" sz="2400" b="1" dirty="0" smtClean="0">
                <a:solidFill>
                  <a:schemeClr val="bg1">
                    <a:lumMod val="95000"/>
                  </a:schemeClr>
                </a:solidFill>
                <a:latin typeface="微软雅黑" pitchFamily="34" charset="-122"/>
                <a:ea typeface="微软雅黑" pitchFamily="34" charset="-122"/>
              </a:rPr>
              <a:t>省平台用户</a:t>
            </a:r>
            <a:endParaRPr lang="zh-CN" altLang="en-US" sz="2400" b="1" dirty="0">
              <a:solidFill>
                <a:schemeClr val="bg1">
                  <a:lumMod val="95000"/>
                </a:schemeClr>
              </a:solidFill>
              <a:latin typeface="微软雅黑" pitchFamily="34" charset="-122"/>
              <a:ea typeface="微软雅黑" pitchFamily="34" charset="-122"/>
            </a:endParaRPr>
          </a:p>
        </p:txBody>
      </p:sp>
      <p:grpSp>
        <p:nvGrpSpPr>
          <p:cNvPr id="3" name="组合 2"/>
          <p:cNvGrpSpPr/>
          <p:nvPr/>
        </p:nvGrpSpPr>
        <p:grpSpPr>
          <a:xfrm>
            <a:off x="1187625" y="2283718"/>
            <a:ext cx="6765341" cy="2530797"/>
            <a:chOff x="1102424" y="2753859"/>
            <a:chExt cx="7378732" cy="3925710"/>
          </a:xfrm>
        </p:grpSpPr>
        <p:grpSp>
          <p:nvGrpSpPr>
            <p:cNvPr id="2" name="组合 1"/>
            <p:cNvGrpSpPr/>
            <p:nvPr/>
          </p:nvGrpSpPr>
          <p:grpSpPr>
            <a:xfrm>
              <a:off x="1102424" y="2753859"/>
              <a:ext cx="5544616" cy="3168352"/>
              <a:chOff x="1102424" y="2753859"/>
              <a:chExt cx="5544616" cy="3168352"/>
            </a:xfrm>
          </p:grpSpPr>
          <p:sp>
            <p:nvSpPr>
              <p:cNvPr id="14" name="圆角矩形 13"/>
              <p:cNvSpPr/>
              <p:nvPr/>
            </p:nvSpPr>
            <p:spPr>
              <a:xfrm>
                <a:off x="1102424" y="2753859"/>
                <a:ext cx="5544616" cy="3168352"/>
              </a:xfrm>
              <a:prstGeom prst="roundRect">
                <a:avLst>
                  <a:gd name="adj" fmla="val 3686"/>
                </a:avLst>
              </a:prstGeom>
              <a:solidFill>
                <a:schemeClr val="bg1">
                  <a:lumMod val="95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p:nvPr/>
            </p:nvPicPr>
            <p:blipFill>
              <a:blip r:embed="rId2" cstate="print"/>
              <a:srcRect/>
              <a:stretch>
                <a:fillRect/>
              </a:stretch>
            </p:blipFill>
            <p:spPr bwMode="auto">
              <a:xfrm>
                <a:off x="1237577" y="2874995"/>
                <a:ext cx="5274310" cy="2926080"/>
              </a:xfrm>
              <a:prstGeom prst="rect">
                <a:avLst/>
              </a:prstGeom>
              <a:noFill/>
              <a:ln w="9525">
                <a:solidFill>
                  <a:schemeClr val="accent1"/>
                </a:solidFill>
                <a:miter lim="800000"/>
                <a:headEnd/>
                <a:tailEnd/>
              </a:ln>
            </p:spPr>
          </p:pic>
        </p:grpSp>
        <p:sp>
          <p:nvSpPr>
            <p:cNvPr id="13" name="圆角矩形 12"/>
            <p:cNvSpPr/>
            <p:nvPr/>
          </p:nvSpPr>
          <p:spPr>
            <a:xfrm>
              <a:off x="3211441" y="3799249"/>
              <a:ext cx="5269715" cy="2880320"/>
            </a:xfrm>
            <a:prstGeom prst="roundRect">
              <a:avLst>
                <a:gd name="adj" fmla="val 3686"/>
              </a:avLst>
            </a:prstGeom>
            <a:solidFill>
              <a:schemeClr val="bg1">
                <a:lumMod val="95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26936" y="3934484"/>
              <a:ext cx="5038725" cy="2609850"/>
            </a:xfrm>
            <a:prstGeom prst="rect">
              <a:avLst/>
            </a:prstGeom>
            <a:noFill/>
            <a:ln w="9525">
              <a:solidFill>
                <a:schemeClr val="tx2">
                  <a:lumMod val="20000"/>
                  <a:lumOff val="80000"/>
                </a:schemeClr>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848029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9768" y="535503"/>
            <a:ext cx="5276850" cy="1550194"/>
          </a:xfrm>
          <a:prstGeom prst="rect">
            <a:avLst/>
          </a:prstGeom>
          <a:noFill/>
          <a:ln w="9525">
            <a:solidFill>
              <a:schemeClr val="tx2">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92907" y="1042430"/>
            <a:ext cx="5267325" cy="2107406"/>
          </a:xfrm>
          <a:prstGeom prst="rect">
            <a:avLst/>
          </a:prstGeom>
          <a:noFill/>
          <a:ln w="9525">
            <a:solidFill>
              <a:schemeClr val="tx2">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77083" y="1694501"/>
            <a:ext cx="5267325" cy="2157413"/>
          </a:xfrm>
          <a:prstGeom prst="rect">
            <a:avLst/>
          </a:prstGeom>
          <a:noFill/>
          <a:ln w="9525">
            <a:solidFill>
              <a:schemeClr val="tx2">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nvGrpSpPr>
          <p:cNvPr id="6" name="组合 5"/>
          <p:cNvGrpSpPr/>
          <p:nvPr/>
        </p:nvGrpSpPr>
        <p:grpSpPr>
          <a:xfrm>
            <a:off x="0" y="0"/>
            <a:ext cx="1099768" cy="1091339"/>
            <a:chOff x="0" y="0"/>
            <a:chExt cx="1099768" cy="1455118"/>
          </a:xfrm>
        </p:grpSpPr>
        <p:sp>
          <p:nvSpPr>
            <p:cNvPr id="7" name="等腰三角形 6"/>
            <p:cNvSpPr/>
            <p:nvPr/>
          </p:nvSpPr>
          <p:spPr>
            <a:xfrm flipV="1">
              <a:off x="235672" y="0"/>
              <a:ext cx="864096" cy="11967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V="1">
              <a:off x="0" y="0"/>
              <a:ext cx="827584" cy="1455118"/>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1099768" y="3958491"/>
            <a:ext cx="7170738" cy="1160625"/>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7584" y="3779734"/>
            <a:ext cx="375888" cy="281916"/>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79984" y="3894034"/>
            <a:ext cx="375888" cy="2819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31641" y="3689896"/>
            <a:ext cx="877163" cy="369332"/>
          </a:xfrm>
          <a:prstGeom prst="rect">
            <a:avLst/>
          </a:prstGeom>
        </p:spPr>
        <p:txBody>
          <a:bodyPr wrap="none">
            <a:spAutoFit/>
          </a:bodyPr>
          <a:lstStyle/>
          <a:p>
            <a:r>
              <a:rPr lang="zh-CN" altLang="zh-CN" b="1" dirty="0">
                <a:solidFill>
                  <a:srgbClr val="003366"/>
                </a:solidFill>
                <a:latin typeface="微软雅黑" pitchFamily="34" charset="-122"/>
                <a:ea typeface="微软雅黑" pitchFamily="34" charset="-122"/>
              </a:rPr>
              <a:t>注意：</a:t>
            </a:r>
            <a:endParaRPr lang="zh-CN" altLang="en-US" dirty="0"/>
          </a:p>
        </p:txBody>
      </p:sp>
      <p:sp>
        <p:nvSpPr>
          <p:cNvPr id="4" name="TextBox 3"/>
          <p:cNvSpPr txBox="1"/>
          <p:nvPr/>
        </p:nvSpPr>
        <p:spPr>
          <a:xfrm>
            <a:off x="1331640" y="3993762"/>
            <a:ext cx="6696744" cy="1200329"/>
          </a:xfrm>
          <a:prstGeom prst="rect">
            <a:avLst/>
          </a:prstGeom>
          <a:noFill/>
        </p:spPr>
        <p:txBody>
          <a:bodyPr wrap="square" rtlCol="0">
            <a:spAutoFit/>
          </a:bodyPr>
          <a:lstStyle/>
          <a:p>
            <a:pPr>
              <a:lnSpc>
                <a:spcPct val="150000"/>
              </a:lnSpc>
            </a:pPr>
            <a:r>
              <a:rPr lang="zh-CN" altLang="zh-CN" sz="1600" dirty="0" smtClean="0">
                <a:solidFill>
                  <a:srgbClr val="003366"/>
                </a:solidFill>
                <a:latin typeface="微软雅黑" pitchFamily="34" charset="-122"/>
                <a:ea typeface="微软雅黑" pitchFamily="34" charset="-122"/>
              </a:rPr>
              <a:t>非</a:t>
            </a:r>
            <a:r>
              <a:rPr lang="zh-CN" altLang="zh-CN" sz="1600" dirty="0">
                <a:solidFill>
                  <a:srgbClr val="003366"/>
                </a:solidFill>
                <a:latin typeface="微软雅黑" pitchFamily="34" charset="-122"/>
                <a:ea typeface="微软雅黑" pitchFamily="34" charset="-122"/>
              </a:rPr>
              <a:t>省平台用户也可以直接进入湖北省教育资源公共服务平台用户注册页面，成为平台注册用户后，申请身份认证，由学校管理员审核通过后，登录平台进入活动页面进行报名参赛。</a:t>
            </a:r>
          </a:p>
        </p:txBody>
      </p:sp>
    </p:spTree>
    <p:extLst>
      <p:ext uri="{BB962C8B-B14F-4D97-AF65-F5344CB8AC3E}">
        <p14:creationId xmlns:p14="http://schemas.microsoft.com/office/powerpoint/2010/main" xmlns="" val="1346124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1063</Words>
  <Application>Microsoft Office PowerPoint</Application>
  <PresentationFormat>全屏显示(16:9)</PresentationFormat>
  <Paragraphs>130</Paragraphs>
  <Slides>36</Slides>
  <Notes>3</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55</cp:revision>
  <dcterms:created xsi:type="dcterms:W3CDTF">2017-05-23T13:06:29Z</dcterms:created>
  <dcterms:modified xsi:type="dcterms:W3CDTF">2017-07-07T01:30:10Z</dcterms:modified>
</cp:coreProperties>
</file>