
<file path=[Content_Types].xml><?xml version="1.0" encoding="utf-8"?>
<Types xmlns="http://schemas.openxmlformats.org/package/2006/content-types">
  <Default Extension="jpeg" ContentType="image/jpeg"/>
  <Default Extension="vml" ContentType="application/vnd.openxmlformats-officedocument.vmlDrawing"/>
  <Default Extension="wdp" ContentType="image/vnd.ms-photo"/>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17"/>
  </p:notesMasterIdLst>
  <p:sldIdLst>
    <p:sldId id="362" r:id="rId11"/>
    <p:sldId id="434" r:id="rId12"/>
    <p:sldId id="413" r:id="rId13"/>
    <p:sldId id="433" r:id="rId14"/>
    <p:sldId id="435" r:id="rId15"/>
    <p:sldId id="386" r:id="rId16"/>
    <p:sldId id="436" r:id="rId18"/>
    <p:sldId id="387" r:id="rId19"/>
    <p:sldId id="409" r:id="rId20"/>
    <p:sldId id="410" r:id="rId21"/>
    <p:sldId id="439" r:id="rId22"/>
    <p:sldId id="415" r:id="rId23"/>
    <p:sldId id="440" r:id="rId24"/>
    <p:sldId id="406" r:id="rId25"/>
    <p:sldId id="394" r:id="rId26"/>
    <p:sldId id="395" r:id="rId27"/>
    <p:sldId id="396" r:id="rId28"/>
    <p:sldId id="397" r:id="rId29"/>
    <p:sldId id="441" r:id="rId30"/>
    <p:sldId id="442" r:id="rId31"/>
    <p:sldId id="443" r:id="rId32"/>
    <p:sldId id="444" r:id="rId33"/>
    <p:sldId id="445" r:id="rId34"/>
    <p:sldId id="446" r:id="rId35"/>
    <p:sldId id="447" r:id="rId36"/>
    <p:sldId id="402" r:id="rId37"/>
    <p:sldId id="401" r:id="rId38"/>
    <p:sldId id="403" r:id="rId39"/>
  </p:sldIdLst>
  <p:sldSz cx="9144000" cy="6858000" type="screen4x3"/>
  <p:notesSz cx="6858000" cy="9144000"/>
  <p:defaultTextStyle>
    <a:defPPr>
      <a:defRPr lang="zh-CN"/>
    </a:defPPr>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EEF868"/>
    <a:srgbClr val="FFFFCC"/>
    <a:srgbClr val="CCECFF"/>
    <a:srgbClr val="990000"/>
    <a:srgbClr val="00FFFF"/>
    <a:srgbClr val="F5F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4" d="100"/>
          <a:sy n="44" d="100"/>
        </p:scale>
        <p:origin x="-1349" y="-72"/>
      </p:cViewPr>
      <p:guideLst>
        <p:guide orient="horz" pos="211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notesMaster" Target="notesMasters/notesMaster1.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页眉占位符 11265"/>
          <p:cNvSpPr>
            <a:spLocks noGrp="1"/>
          </p:cNvSpPr>
          <p:nvPr>
            <p:ph type="hdr" sz="quarter"/>
          </p:nvPr>
        </p:nvSpPr>
        <p:spPr>
          <a:xfrm>
            <a:off x="0" y="0"/>
            <a:ext cx="2971800" cy="457200"/>
          </a:xfrm>
          <a:prstGeom prst="rect">
            <a:avLst/>
          </a:prstGeom>
          <a:noFill/>
          <a:ln w="9525">
            <a:noFill/>
            <a:miter/>
          </a:ln>
        </p:spPr>
        <p:txBody>
          <a:bodyPr/>
          <a:p>
            <a:pPr lvl="0" fontAlgn="base"/>
            <a:endParaRPr lang="zh-CN" altLang="en-US" sz="1200" strike="noStrike" noProof="1" dirty="0"/>
          </a:p>
        </p:txBody>
      </p:sp>
      <p:sp>
        <p:nvSpPr>
          <p:cNvPr id="11267" name="日期占位符 11266"/>
          <p:cNvSpPr>
            <a:spLocks noGrp="1"/>
          </p:cNvSpPr>
          <p:nvPr>
            <p:ph type="dt" idx="1"/>
          </p:nvPr>
        </p:nvSpPr>
        <p:spPr>
          <a:xfrm>
            <a:off x="3884613" y="0"/>
            <a:ext cx="2971800" cy="457200"/>
          </a:xfrm>
          <a:prstGeom prst="rect">
            <a:avLst/>
          </a:prstGeom>
          <a:noFill/>
          <a:ln w="9525">
            <a:noFill/>
            <a:miter/>
          </a:ln>
        </p:spPr>
        <p:txBody>
          <a:bodyPr/>
          <a:p>
            <a:pPr lvl="0" algn="r" fontAlgn="base"/>
            <a:endParaRPr lang="en-US" altLang="x-none" sz="1200" strike="noStrike" noProof="1" dirty="0"/>
          </a:p>
        </p:txBody>
      </p:sp>
      <p:sp>
        <p:nvSpPr>
          <p:cNvPr id="11268" name="幻灯片图像占位符 11267"/>
          <p:cNvSpPr>
            <a:spLocks noGrp="1" noRot="1"/>
          </p:cNvSpPr>
          <p:nvPr>
            <p:ph type="sldImg"/>
          </p:nvPr>
        </p:nvSpPr>
        <p:spPr>
          <a:xfrm>
            <a:off x="1143000" y="685800"/>
            <a:ext cx="4572000" cy="3429000"/>
          </a:xfrm>
          <a:prstGeom prst="rect">
            <a:avLst/>
          </a:prstGeom>
          <a:noFill/>
          <a:ln w="9525">
            <a:noFill/>
          </a:ln>
        </p:spPr>
      </p:sp>
      <p:sp>
        <p:nvSpPr>
          <p:cNvPr id="11269" name="文本占位符 11268"/>
          <p:cNvSpPr>
            <a:spLocks noGrp="1" noRot="1"/>
          </p:cNvSpPr>
          <p:nvPr>
            <p:ph type="body" sz="quarter"/>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11270" name="页脚占位符 11269"/>
          <p:cNvSpPr>
            <a:spLocks noGrp="1"/>
          </p:cNvSpPr>
          <p:nvPr>
            <p:ph type="ftr" sz="quarter" idx="4"/>
          </p:nvPr>
        </p:nvSpPr>
        <p:spPr>
          <a:xfrm>
            <a:off x="0" y="8685213"/>
            <a:ext cx="2971800" cy="457200"/>
          </a:xfrm>
          <a:prstGeom prst="rect">
            <a:avLst/>
          </a:prstGeom>
          <a:noFill/>
          <a:ln w="9525">
            <a:noFill/>
            <a:miter/>
          </a:ln>
        </p:spPr>
        <p:txBody>
          <a:bodyPr anchor="b"/>
          <a:p>
            <a:pPr lvl="0" fontAlgn="base"/>
            <a:endParaRPr lang="en-US" altLang="x-none" sz="1200" strike="noStrike" noProof="1" dirty="0"/>
          </a:p>
        </p:txBody>
      </p:sp>
      <p:sp>
        <p:nvSpPr>
          <p:cNvPr id="11271" name="灯片编号占位符 11270"/>
          <p:cNvSpPr>
            <a:spLocks noGrp="1"/>
          </p:cNvSpPr>
          <p:nvPr>
            <p:ph type="sldNum" sz="quarter" idx="5"/>
          </p:nvPr>
        </p:nvSpPr>
        <p:spPr>
          <a:xfrm>
            <a:off x="3884613" y="8685213"/>
            <a:ext cx="2971800" cy="457200"/>
          </a:xfrm>
          <a:prstGeom prst="rect">
            <a:avLst/>
          </a:prstGeom>
          <a:noFill/>
          <a:ln w="9525">
            <a:noFill/>
            <a:miter/>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en-US" altLang="x-none"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17410" name="幻灯片图像占位符 17409"/>
          <p:cNvSpPr>
            <a:spLocks noGrp="1" noRot="1" noTextEdit="1"/>
          </p:cNvSpPr>
          <p:nvPr>
            <p:ph type="sldImg"/>
          </p:nvPr>
        </p:nvSpPr>
        <p:spPr/>
      </p:sp>
      <p:sp>
        <p:nvSpPr>
          <p:cNvPr id="17411" name="文本占位符 17410"/>
          <p:cNvSpPr>
            <a:spLocks noGrp="1" noRot="1"/>
          </p:cNvSpPr>
          <p:nvPr>
            <p:ph type="body"/>
          </p:nvPr>
        </p:nvSpPr>
        <p:spPr/>
        <p:txBody>
          <a:bodyPr anchor="ctr"/>
          <a:p>
            <a:pPr lvl="0">
              <a:spcBef>
                <a:spcPct val="0"/>
              </a:spcBef>
            </a:pPr>
            <a:r>
              <a:rPr lang="zh-CN" altLang="en-US" b="1" dirty="0"/>
              <a:t>两种不同的气团相遇，它们中间的交界面叫做锋面。锋面与地面相交的线叫做锋线，锋面和锋线统称为锋。锋面一般为一个狭窄而又倾斜的过渡地带，在近地面层宽约几十千米，在高空宽达</a:t>
            </a:r>
            <a:r>
              <a:rPr lang="en-US" altLang="x-none" b="1" dirty="0"/>
              <a:t>100</a:t>
            </a:r>
            <a:r>
              <a:rPr lang="zh-CN" altLang="en-US" b="1" dirty="0"/>
              <a:t>千米以上；长度可达几百千米至几千千米。由于冷空气密度大，暖空气密度小，所以当冷暖气团相遇时，冷气团在锋下，暖气团在锋上。当冷暖气团相遇时，因为锋面两侧的温度、湿度、气压、风等都有明显的差别，所以在锋面附近常伴有云、雨、大风等天气现象</a:t>
            </a:r>
            <a:r>
              <a:rPr lang="zh-CN" altLang="en-US" dirty="0"/>
              <a:t>。</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chemeClr val="bg1"/>
        </a:solidFill>
        <a:effectLst/>
      </p:bgPr>
    </p:bg>
    <p:spTree>
      <p:nvGrpSpPr>
        <p:cNvPr id="1" name=""/>
        <p:cNvGrpSpPr/>
        <p:nvPr/>
      </p:nvGrpSpPr>
      <p:grpSpPr/>
      <p:sp>
        <p:nvSpPr>
          <p:cNvPr id="3074" name="标题 3073"/>
          <p:cNvSpPr>
            <a:spLocks noGrp="1"/>
          </p:cNvSpPr>
          <p:nvPr>
            <p:ph type="ctrTitle"/>
          </p:nvPr>
        </p:nvSpPr>
        <p:spPr>
          <a:xfrm>
            <a:off x="685800" y="2130425"/>
            <a:ext cx="7772400" cy="1470025"/>
          </a:xfrm>
          <a:prstGeom prst="rect">
            <a:avLst/>
          </a:prstGeom>
          <a:noFill/>
          <a:ln w="9525">
            <a:noFill/>
            <a:miter/>
          </a:ln>
        </p:spPr>
        <p:txBody>
          <a:bodyPr anchor="ctr"/>
          <a:lstStyle>
            <a:lvl1pPr lvl="0">
              <a:defRPr kern="1200"/>
            </a:lvl1pPr>
          </a:lstStyle>
          <a:p>
            <a:pPr lvl="0" fontAlgn="base"/>
            <a:r>
              <a:rPr lang="zh-CN" altLang="en-US" strike="noStrike" noProof="1"/>
              <a:t>单击此处编辑母版标题样式</a:t>
            </a:r>
            <a:endParaRPr lang="zh-CN" altLang="en-US" strike="noStrike" noProof="1"/>
          </a:p>
        </p:txBody>
      </p:sp>
      <p:sp>
        <p:nvSpPr>
          <p:cNvPr id="3075" name="副标题 3074"/>
          <p:cNvSpPr>
            <a:spLocks noGrp="1"/>
          </p:cNvSpPr>
          <p:nvPr>
            <p:ph type="subTitle" idx="1"/>
          </p:nvPr>
        </p:nvSpPr>
        <p:spPr>
          <a:xfrm>
            <a:off x="1371600" y="3886200"/>
            <a:ext cx="6400800" cy="1752600"/>
          </a:xfrm>
          <a:prstGeom prst="rect">
            <a:avLst/>
          </a:prstGeom>
          <a:noFill/>
          <a:ln w="9525">
            <a:noFill/>
            <a:miter/>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3076" name="日期占位符 3075"/>
          <p:cNvSpPr>
            <a:spLocks noGrp="1"/>
          </p:cNvSpPr>
          <p:nvPr>
            <p:ph type="dt" sz="half" idx="2"/>
          </p:nvPr>
        </p:nvSpPr>
        <p:spPr>
          <a:xfrm>
            <a:off x="457200" y="6245225"/>
            <a:ext cx="2133600" cy="476250"/>
          </a:xfrm>
          <a:prstGeom prst="rect">
            <a:avLst/>
          </a:prstGeom>
          <a:noFill/>
          <a:ln w="9525">
            <a:noFill/>
            <a:miter/>
          </a:ln>
        </p:spPr>
        <p:txBody>
          <a:bodyPr anchor="t"/>
          <a:p>
            <a:pPr fontAlgn="base"/>
            <a:endParaRPr lang="en-US" altLang="x-none" noProof="1"/>
          </a:p>
        </p:txBody>
      </p:sp>
      <p:sp>
        <p:nvSpPr>
          <p:cNvPr id="3077" name="页脚占位符 3076"/>
          <p:cNvSpPr>
            <a:spLocks noGrp="1"/>
          </p:cNvSpPr>
          <p:nvPr>
            <p:ph type="ftr" sz="quarter" idx="3"/>
          </p:nvPr>
        </p:nvSpPr>
        <p:spPr>
          <a:xfrm>
            <a:off x="3124200" y="6245225"/>
            <a:ext cx="2895600" cy="476250"/>
          </a:xfrm>
          <a:prstGeom prst="rect">
            <a:avLst/>
          </a:prstGeom>
          <a:noFill/>
          <a:ln w="9525">
            <a:noFill/>
            <a:miter/>
          </a:ln>
        </p:spPr>
        <p:txBody>
          <a:bodyPr anchor="t"/>
          <a:p>
            <a:pPr fontAlgn="base"/>
            <a:endParaRPr lang="en-US" altLang="x-none" noProof="1"/>
          </a:p>
        </p:txBody>
      </p:sp>
      <p:sp>
        <p:nvSpPr>
          <p:cNvPr id="3078" name="灯片编号占位符 3077"/>
          <p:cNvSpPr>
            <a:spLocks noGrp="1"/>
          </p:cNvSpPr>
          <p:nvPr>
            <p:ph type="sldNum" sz="quarter" idx="4"/>
          </p:nvPr>
        </p:nvSpPr>
        <p:spPr>
          <a:xfrm>
            <a:off x="6553200" y="6245225"/>
            <a:ext cx="2133600" cy="476250"/>
          </a:xfrm>
          <a:prstGeom prst="rect">
            <a:avLst/>
          </a:prstGeom>
          <a:noFill/>
          <a:ln w="9525">
            <a:noFill/>
            <a:miter/>
          </a:ln>
        </p:spPr>
        <p:txBody>
          <a:bodyPr anchor="t"/>
          <a:p>
            <a:pPr fontAlgn="base"/>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en-US" altLang="x-non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chemeClr val="bg1"/>
        </a:solidFill>
        <a:effectLst/>
      </p:bgPr>
    </p:bg>
    <p:spTree>
      <p:nvGrpSpPr>
        <p:cNvPr id="1" name=""/>
        <p:cNvGrpSpPr/>
        <p:nvPr/>
      </p:nvGrpSpPr>
      <p:grpSpPr/>
      <p:sp>
        <p:nvSpPr>
          <p:cNvPr id="7170" name="标题 7169"/>
          <p:cNvSpPr>
            <a:spLocks noGrp="1"/>
          </p:cNvSpPr>
          <p:nvPr>
            <p:ph type="ctrTitle"/>
          </p:nvPr>
        </p:nvSpPr>
        <p:spPr>
          <a:xfrm>
            <a:off x="685800" y="2130425"/>
            <a:ext cx="7772400" cy="1470025"/>
          </a:xfrm>
          <a:prstGeom prst="rect">
            <a:avLst/>
          </a:prstGeom>
          <a:noFill/>
          <a:ln w="9525">
            <a:noFill/>
            <a:miter/>
          </a:ln>
        </p:spPr>
        <p:txBody>
          <a:bodyPr anchor="ctr"/>
          <a:lstStyle>
            <a:lvl1pPr lvl="0">
              <a:defRPr kern="1200"/>
            </a:lvl1pPr>
          </a:lstStyle>
          <a:p>
            <a:pPr lvl="0" fontAlgn="base"/>
            <a:r>
              <a:rPr lang="zh-CN" altLang="en-US" strike="noStrike" noProof="1"/>
              <a:t>单击此处编辑母版标题样式</a:t>
            </a:r>
            <a:endParaRPr lang="zh-CN" altLang="en-US" strike="noStrike" noProof="1"/>
          </a:p>
        </p:txBody>
      </p:sp>
      <p:sp>
        <p:nvSpPr>
          <p:cNvPr id="7171" name="副标题 7170"/>
          <p:cNvSpPr>
            <a:spLocks noGrp="1"/>
          </p:cNvSpPr>
          <p:nvPr>
            <p:ph type="subTitle" idx="1"/>
          </p:nvPr>
        </p:nvSpPr>
        <p:spPr>
          <a:xfrm>
            <a:off x="1371600" y="3886200"/>
            <a:ext cx="6400800" cy="1752600"/>
          </a:xfrm>
          <a:prstGeom prst="rect">
            <a:avLst/>
          </a:prstGeom>
          <a:noFill/>
          <a:ln w="9525">
            <a:noFill/>
            <a:miter/>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7172" name="日期占位符 7171"/>
          <p:cNvSpPr>
            <a:spLocks noGrp="1"/>
          </p:cNvSpPr>
          <p:nvPr>
            <p:ph type="dt" sz="half" idx="2"/>
          </p:nvPr>
        </p:nvSpPr>
        <p:spPr>
          <a:xfrm>
            <a:off x="457200" y="6245225"/>
            <a:ext cx="2133600" cy="476250"/>
          </a:xfrm>
          <a:prstGeom prst="rect">
            <a:avLst/>
          </a:prstGeom>
          <a:noFill/>
          <a:ln w="9525">
            <a:noFill/>
            <a:miter/>
          </a:ln>
        </p:spPr>
        <p:txBody>
          <a:bodyPr anchor="t"/>
          <a:p>
            <a:pPr fontAlgn="base"/>
            <a:endParaRPr lang="en-US" altLang="x-none" noProof="1"/>
          </a:p>
        </p:txBody>
      </p:sp>
      <p:sp>
        <p:nvSpPr>
          <p:cNvPr id="7173" name="页脚占位符 7172"/>
          <p:cNvSpPr>
            <a:spLocks noGrp="1"/>
          </p:cNvSpPr>
          <p:nvPr>
            <p:ph type="ftr" sz="quarter" idx="3"/>
          </p:nvPr>
        </p:nvSpPr>
        <p:spPr>
          <a:xfrm>
            <a:off x="3124200" y="6245225"/>
            <a:ext cx="2895600" cy="476250"/>
          </a:xfrm>
          <a:prstGeom prst="rect">
            <a:avLst/>
          </a:prstGeom>
          <a:noFill/>
          <a:ln w="9525">
            <a:noFill/>
            <a:miter/>
          </a:ln>
        </p:spPr>
        <p:txBody>
          <a:bodyPr anchor="t"/>
          <a:p>
            <a:pPr fontAlgn="base"/>
            <a:endParaRPr lang="en-US" altLang="x-none" noProof="1"/>
          </a:p>
        </p:txBody>
      </p:sp>
      <p:sp>
        <p:nvSpPr>
          <p:cNvPr id="7174" name="灯片编号占位符 7173"/>
          <p:cNvSpPr>
            <a:spLocks noGrp="1"/>
          </p:cNvSpPr>
          <p:nvPr>
            <p:ph type="sldNum" sz="quarter" idx="4"/>
          </p:nvPr>
        </p:nvSpPr>
        <p:spPr>
          <a:xfrm>
            <a:off x="6553200" y="6245225"/>
            <a:ext cx="2133600" cy="476250"/>
          </a:xfrm>
          <a:prstGeom prst="rect">
            <a:avLst/>
          </a:prstGeom>
          <a:noFill/>
          <a:ln w="9525">
            <a:noFill/>
            <a:miter/>
          </a:ln>
        </p:spPr>
        <p:txBody>
          <a:bodyPr anchor="t"/>
          <a:p>
            <a:pPr fontAlgn="base"/>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en-US" altLang="x-non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1628775"/>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274638"/>
            <a:ext cx="2060178" cy="58801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61104" cy="58801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8" descr="C:\Documents and Settings\Administrator\桌面\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3727"/>
            <a:ext cx="91440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Administrator\桌面\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9508"/>
            <a:ext cx="9144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96987" y="946901"/>
            <a:ext cx="5750027" cy="1318306"/>
          </a:xfrm>
          <a:blipFill>
            <a:blip r:embed="rId4"/>
            <a:stretch>
              <a:fillRect/>
            </a:stretch>
          </a:blipFill>
        </p:spPr>
        <p:txBody>
          <a:bodyPr anchor="b">
            <a:normAutofit/>
          </a:bodyPr>
          <a:lstStyle>
            <a:lvl1pPr algn="ctr">
              <a:defRPr sz="315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696987" y="2313217"/>
            <a:ext cx="5750027" cy="634824"/>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pic>
        <p:nvPicPr>
          <p:cNvPr id="9" name="Picture 5" descr="C:\Documents and Settings\Administrator\桌面\3.png"/>
          <p:cNvPicPr>
            <a:picLocks noChangeAspect="1" noChangeArrowheads="1"/>
          </p:cNvPicPr>
          <p:nvPr/>
        </p:nvPicPr>
        <p:blipFill>
          <a:blip r:embed="rId5">
            <a:extLst>
              <a:ext uri="{28A0092B-C50C-407E-A947-70E740481C1C}">
                <a14:useLocalDpi xmlns:a14="http://schemas.microsoft.com/office/drawing/2010/main" val="0"/>
              </a:ext>
            </a:extLst>
          </a:blip>
          <a:srcRect b="-13348"/>
          <a:stretch>
            <a:fillRect/>
          </a:stretch>
        </p:blipFill>
        <p:spPr bwMode="auto">
          <a:xfrm>
            <a:off x="7069738" y="4256280"/>
            <a:ext cx="66198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Documents and Settings\Administrator\桌面\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369" y="4497580"/>
            <a:ext cx="758429"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Documents and Settings\Administrator\桌面\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6325" y="3489518"/>
            <a:ext cx="802481"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Administrator\桌面\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654" y="4697605"/>
            <a:ext cx="12954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任意多边形 9"/>
          <p:cNvSpPr/>
          <p:nvPr/>
        </p:nvSpPr>
        <p:spPr bwMode="auto">
          <a:xfrm>
            <a:off x="1706563" y="4194175"/>
            <a:ext cx="720725" cy="750888"/>
          </a:xfrm>
          <a:custGeom>
            <a:avLst/>
            <a:gdLst>
              <a:gd name="T0" fmla="*/ 0 w 952500"/>
              <a:gd name="T1" fmla="*/ 0 h 1054100"/>
              <a:gd name="T2" fmla="*/ 218139 w 952500"/>
              <a:gd name="T3" fmla="*/ 534895 h 1054100"/>
              <a:gd name="T4" fmla="*/ 545349 w 952500"/>
              <a:gd name="T5" fmla="*/ 451116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chemeClr val="accent1">
              <a:lumMod val="75000"/>
            </a:schemeClr>
          </a:solidFill>
          <a:ln>
            <a:noFill/>
          </a:ln>
        </p:spPr>
        <p:txBody>
          <a:bodyPr anchor="ctr">
            <a:normAutofit/>
          </a:bodyPr>
          <a:lstStyle/>
          <a:p>
            <a:pPr>
              <a:defRPr/>
            </a:pPr>
            <a:endParaRPr lang="zh-CN" altLang="en-US" sz="1350"/>
          </a:p>
        </p:txBody>
      </p:sp>
      <p:sp>
        <p:nvSpPr>
          <p:cNvPr id="16" name="任意多边形 10"/>
          <p:cNvSpPr/>
          <p:nvPr/>
        </p:nvSpPr>
        <p:spPr bwMode="auto">
          <a:xfrm>
            <a:off x="1670050" y="1901825"/>
            <a:ext cx="5397500" cy="2908300"/>
          </a:xfrm>
          <a:custGeom>
            <a:avLst/>
            <a:gdLst>
              <a:gd name="T0" fmla="*/ 0 w 5397138"/>
              <a:gd name="T1" fmla="*/ 0 h 2908300"/>
              <a:gd name="T2" fmla="*/ 5397862 w 5397138"/>
              <a:gd name="T3" fmla="*/ 540657 h 2908300"/>
              <a:gd name="T4" fmla="*/ 4852050 w 5397138"/>
              <a:gd name="T5" fmla="*/ 2654300 h 2908300"/>
              <a:gd name="T6" fmla="*/ 83831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chemeClr val="accent1">
              <a:lumMod val="40000"/>
              <a:lumOff val="60000"/>
              <a:alpha val="76077"/>
            </a:schemeClr>
          </a:solidFill>
          <a:ln>
            <a:noFill/>
          </a:ln>
        </p:spPr>
        <p:txBody>
          <a:bodyPr anchor="ctr">
            <a:normAutofit/>
          </a:bodyPr>
          <a:lstStyle/>
          <a:p>
            <a:pPr>
              <a:defRPr/>
            </a:pPr>
            <a:endParaRPr lang="zh-CN" altLang="en-US" sz="1350"/>
          </a:p>
        </p:txBody>
      </p:sp>
      <p:sp>
        <p:nvSpPr>
          <p:cNvPr id="17" name="任意多边形 11"/>
          <p:cNvSpPr/>
          <p:nvPr/>
        </p:nvSpPr>
        <p:spPr bwMode="auto">
          <a:xfrm>
            <a:off x="2114550" y="1825625"/>
            <a:ext cx="5202238" cy="2806700"/>
          </a:xfrm>
          <a:custGeom>
            <a:avLst/>
            <a:gdLst>
              <a:gd name="T0" fmla="*/ 0 w 5202646"/>
              <a:gd name="T1" fmla="*/ 622178 h 2806338"/>
              <a:gd name="T2" fmla="*/ 5201422 w 5202646"/>
              <a:gd name="T3" fmla="*/ 0 h 2806338"/>
              <a:gd name="T4" fmla="*/ 4101134 w 5202646"/>
              <a:gd name="T5" fmla="*/ 2693079 h 2806338"/>
              <a:gd name="T6" fmla="*/ 368213 w 5202646"/>
              <a:gd name="T7" fmla="*/ 2807424 h 2806338"/>
              <a:gd name="T8" fmla="*/ 0 w 5202646"/>
              <a:gd name="T9" fmla="*/ 62217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a:bodyPr>
          <a:lstStyle/>
          <a:p>
            <a:endParaRPr lang="zh-CN" altLang="en-US" sz="1350"/>
          </a:p>
        </p:txBody>
      </p:sp>
      <p:sp>
        <p:nvSpPr>
          <p:cNvPr id="18" name="任意多边形 12"/>
          <p:cNvSpPr/>
          <p:nvPr/>
        </p:nvSpPr>
        <p:spPr bwMode="auto">
          <a:xfrm>
            <a:off x="6873875" y="4010025"/>
            <a:ext cx="442913" cy="558800"/>
          </a:xfrm>
          <a:custGeom>
            <a:avLst/>
            <a:gdLst>
              <a:gd name="T0" fmla="*/ 0 w 292100"/>
              <a:gd name="T1" fmla="*/ 29236 h 368300"/>
              <a:gd name="T2" fmla="*/ 671592 w 292100"/>
              <a:gd name="T3" fmla="*/ 0 h 368300"/>
              <a:gd name="T4" fmla="*/ 175199 w 292100"/>
              <a:gd name="T5" fmla="*/ 847834 h 368300"/>
              <a:gd name="T6" fmla="*/ 0 w 292100"/>
              <a:gd name="T7" fmla="*/ 2923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chemeClr val="accent1">
              <a:lumMod val="75000"/>
            </a:schemeClr>
          </a:solidFill>
          <a:ln>
            <a:noFill/>
          </a:ln>
        </p:spPr>
        <p:txBody>
          <a:bodyPr anchor="ctr">
            <a:normAutofit/>
          </a:bodyPr>
          <a:lstStyle/>
          <a:p>
            <a:pPr>
              <a:defRPr/>
            </a:pPr>
            <a:endParaRPr lang="zh-CN" altLang="en-US" sz="1350"/>
          </a:p>
        </p:txBody>
      </p:sp>
      <p:sp>
        <p:nvSpPr>
          <p:cNvPr id="19" name="任意多边形 13"/>
          <p:cNvSpPr/>
          <p:nvPr/>
        </p:nvSpPr>
        <p:spPr bwMode="auto">
          <a:xfrm>
            <a:off x="6153150" y="4670425"/>
            <a:ext cx="809625" cy="285750"/>
          </a:xfrm>
          <a:custGeom>
            <a:avLst/>
            <a:gdLst>
              <a:gd name="T0" fmla="*/ 0 w 647700"/>
              <a:gd name="T1" fmla="*/ 79375 h 228600"/>
              <a:gd name="T2" fmla="*/ 1012031 w 647700"/>
              <a:gd name="T3" fmla="*/ 0 h 228600"/>
              <a:gd name="T4" fmla="*/ 99219 w 647700"/>
              <a:gd name="T5" fmla="*/ 357188 h 228600"/>
              <a:gd name="T6" fmla="*/ 0 w 647700"/>
              <a:gd name="T7" fmla="*/ 7937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chemeClr val="accent1">
              <a:lumMod val="75000"/>
            </a:schemeClr>
          </a:solidFill>
          <a:ln>
            <a:noFill/>
          </a:ln>
        </p:spPr>
        <p:txBody>
          <a:bodyPr anchor="ctr">
            <a:normAutofit fontScale="85000"/>
          </a:bodyPr>
          <a:lstStyle/>
          <a:p>
            <a:pPr>
              <a:defRPr/>
            </a:pPr>
            <a:endParaRPr lang="zh-CN" altLang="en-US" sz="1350"/>
          </a:p>
        </p:txBody>
      </p:sp>
      <p:sp>
        <p:nvSpPr>
          <p:cNvPr id="21" name="任意多边形 15"/>
          <p:cNvSpPr/>
          <p:nvPr/>
        </p:nvSpPr>
        <p:spPr bwMode="auto">
          <a:xfrm>
            <a:off x="2786063" y="2931161"/>
            <a:ext cx="3571875" cy="421684"/>
          </a:xfrm>
          <a:custGeom>
            <a:avLst/>
            <a:gdLst>
              <a:gd name="T0" fmla="*/ 0 w 3456384"/>
              <a:gd name="T1" fmla="*/ 952 h 3882329"/>
              <a:gd name="T2" fmla="*/ 3942022 w 3456384"/>
              <a:gd name="T3" fmla="*/ 952 h 3882329"/>
              <a:gd name="T4" fmla="*/ 0 w 3456384"/>
              <a:gd name="T5" fmla="*/ 952 h 3882329"/>
              <a:gd name="T6" fmla="*/ 0 w 3456384"/>
              <a:gd name="T7" fmla="*/ 0 h 3882329"/>
              <a:gd name="T8" fmla="*/ 3942022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None/>
            </a:pPr>
            <a:endParaRPr lang="en-US" altLang="zh-CN" sz="1350" dirty="0">
              <a:solidFill>
                <a:srgbClr val="FFFFFF"/>
              </a:solidFill>
              <a:latin typeface="+mn-lt"/>
            </a:endParaRPr>
          </a:p>
        </p:txBody>
      </p:sp>
      <p:sp>
        <p:nvSpPr>
          <p:cNvPr id="2" name="KSO_ST1"/>
          <p:cNvSpPr>
            <a:spLocks noGrp="1"/>
          </p:cNvSpPr>
          <p:nvPr>
            <p:ph type="title" hasCustomPrompt="1"/>
          </p:nvPr>
        </p:nvSpPr>
        <p:spPr>
          <a:xfrm>
            <a:off x="2786400" y="2871216"/>
            <a:ext cx="3571200" cy="540000"/>
          </a:xfrm>
        </p:spPr>
        <p:txBody>
          <a:bodyPr lIns="0" tIns="72000" rIns="0" bIns="36000" anchor="ctr" anchorCtr="0">
            <a:normAutofit/>
          </a:bodyPr>
          <a:lstStyle>
            <a:lvl1pPr algn="ctr">
              <a:defRPr sz="1500" b="0" i="0">
                <a:solidFill>
                  <a:schemeClr val="bg1"/>
                </a:solidFill>
                <a:effectLst/>
              </a:defRPr>
            </a:lvl1pPr>
          </a:lstStyle>
          <a:p>
            <a:r>
              <a:rPr lang="zh-CN" altLang="en-US" dirty="0" smtClean="0"/>
              <a:t>此处添加您的标题</a:t>
            </a:r>
            <a:endParaRPr lang="en-US" dirty="0"/>
          </a:p>
        </p:txBody>
      </p:sp>
      <p:sp>
        <p:nvSpPr>
          <p:cNvPr id="7" name="KSO_CT2"/>
          <p:cNvSpPr>
            <a:spLocks noGrp="1"/>
          </p:cNvSpPr>
          <p:nvPr>
            <p:ph type="subTitle" idx="1" hasCustomPrompt="1"/>
          </p:nvPr>
        </p:nvSpPr>
        <p:spPr>
          <a:xfrm>
            <a:off x="2786064" y="3474000"/>
            <a:ext cx="3571537" cy="432000"/>
          </a:xfrm>
          <a:noFill/>
        </p:spPr>
        <p:txBody>
          <a:bodyPr lIns="0">
            <a:normAutofit/>
          </a:bodyPr>
          <a:lstStyle>
            <a:lvl1pPr marL="0" indent="0" algn="ctr">
              <a:buNone/>
              <a:defRPr sz="135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此处添加您的副标题</a:t>
            </a:r>
            <a:endParaRPr lang="zh-CN" altLang="en-US" dirty="0" smtClean="0"/>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86840"/>
            <a:ext cx="3886200" cy="479012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1386840"/>
            <a:ext cx="3886200" cy="479012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975995"/>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8983C1-6B23-488B-A794-44AB17C87A1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99CA08-9DFB-41B3-93F8-5F06AC5DB8EF}" type="slidenum">
              <a:rPr lang="zh-CN" altLang="en-US" smtClean="0"/>
            </a:fld>
            <a:endParaRPr lang="zh-CN" altLang="en-US"/>
          </a:p>
        </p:txBody>
      </p:sp>
      <p:sp>
        <p:nvSpPr>
          <p:cNvPr id="10" name="椭圆 9"/>
          <p:cNvSpPr/>
          <p:nvPr/>
        </p:nvSpPr>
        <p:spPr>
          <a:xfrm>
            <a:off x="2892624" y="2936875"/>
            <a:ext cx="1734740" cy="2311400"/>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350"/>
          </a:p>
        </p:txBody>
      </p:sp>
      <p:sp>
        <p:nvSpPr>
          <p:cNvPr id="11" name="椭圆 10"/>
          <p:cNvSpPr/>
          <p:nvPr/>
        </p:nvSpPr>
        <p:spPr>
          <a:xfrm>
            <a:off x="5084564" y="3906838"/>
            <a:ext cx="988219" cy="1317625"/>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350"/>
          </a:p>
        </p:txBody>
      </p:sp>
      <p:sp>
        <p:nvSpPr>
          <p:cNvPr id="12" name="椭圆 11"/>
          <p:cNvSpPr/>
          <p:nvPr/>
        </p:nvSpPr>
        <p:spPr>
          <a:xfrm>
            <a:off x="5585818" y="3624263"/>
            <a:ext cx="665559" cy="889000"/>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350"/>
          </a:p>
        </p:txBody>
      </p:sp>
      <p:sp>
        <p:nvSpPr>
          <p:cNvPr id="13" name="椭圆 12"/>
          <p:cNvSpPr/>
          <p:nvPr/>
        </p:nvSpPr>
        <p:spPr>
          <a:xfrm>
            <a:off x="3134321" y="1268413"/>
            <a:ext cx="3039666" cy="4052887"/>
          </a:xfrm>
          <a:prstGeom prst="ellips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en-US" altLang="zh-CN" sz="3600"/>
          </a:p>
        </p:txBody>
      </p:sp>
      <p:sp>
        <p:nvSpPr>
          <p:cNvPr id="2" name="Title 1"/>
          <p:cNvSpPr>
            <a:spLocks noGrp="1"/>
          </p:cNvSpPr>
          <p:nvPr>
            <p:ph type="title" hasCustomPrompt="1"/>
          </p:nvPr>
        </p:nvSpPr>
        <p:spPr>
          <a:xfrm>
            <a:off x="3465910" y="2103120"/>
            <a:ext cx="2431970" cy="2364423"/>
          </a:xfrm>
        </p:spPr>
        <p:txBody>
          <a:bodyPr>
            <a:noAutofit/>
          </a:bodyPr>
          <a:lstStyle>
            <a:lvl1pPr algn="ctr">
              <a:defRPr sz="4500" b="0">
                <a:solidFill>
                  <a:schemeClr val="bg1"/>
                </a:solidFill>
              </a:defRPr>
            </a:lvl1pPr>
          </a:lstStyle>
          <a:p>
            <a:r>
              <a:rPr lang="zh-CN" altLang="en-US" dirty="0" smtClean="0"/>
              <a:t>编辑标题</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59036" y="348342"/>
            <a:ext cx="6625928" cy="776062"/>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411980" y="1613979"/>
            <a:ext cx="3339193" cy="402431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51173" y="1613979"/>
            <a:ext cx="2988571" cy="4024312"/>
          </a:xfrm>
          <a:solidFill>
            <a:schemeClr val="accent1"/>
          </a:solid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1515" y="365125"/>
            <a:ext cx="753835" cy="5811838"/>
          </a:xfrm>
        </p:spPr>
        <p:txBody>
          <a:bodyPr vert="eaVert" anchor="b"/>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49" y="365125"/>
            <a:ext cx="7045778"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1800"/>
            </a:lvl1pPr>
            <a:lvl2pPr>
              <a:defRPr sz="1500"/>
            </a:lvl2pPr>
            <a:lvl3pPr>
              <a:defRPr sz="1350"/>
            </a:lvl3pPr>
            <a:lvl4pPr>
              <a:defRPr sz="1350"/>
            </a:lvl4pPr>
            <a:lvl5pPr>
              <a:defRPr sz="135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a:xfrm>
            <a:off x="628650" y="6356353"/>
            <a:ext cx="2057400" cy="365125"/>
          </a:xfrm>
          <a:prstGeom prst="rect">
            <a:avLst/>
          </a:prstGeom>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a:xfrm>
            <a:off x="3028950" y="6356353"/>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3"/>
            <a:ext cx="2057400" cy="365125"/>
          </a:xfrm>
          <a:prstGeom prst="rect">
            <a:avLst/>
          </a:prstGeom>
        </p:spPr>
        <p:txBody>
          <a:bodyPr/>
          <a:lstStyle/>
          <a:p>
            <a:fld id="{A7AAEAA2-D029-4D23-B6D5-DE004B8B3ED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4" Type="http://schemas.openxmlformats.org/officeDocument/2006/relationships/theme" Target="../theme/theme7.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7" Type="http://schemas.openxmlformats.org/officeDocument/2006/relationships/theme" Target="../theme/theme9.xml"/><Relationship Id="rId16" Type="http://schemas.openxmlformats.org/officeDocument/2006/relationships/image" Target="../media/image12.png"/><Relationship Id="rId15" Type="http://schemas.microsoft.com/office/2007/relationships/hdphoto" Target="../media/hdphoto1.wdp"/><Relationship Id="rId14" Type="http://schemas.openxmlformats.org/officeDocument/2006/relationships/image" Target="../media/image11.png"/><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0.png"/><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图片 1025"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1030" name="页脚占位符 1029"/>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2053" name="页脚占位符 2052"/>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 4097"/>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4098"/>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100" name="日期占位符 4099"/>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4101" name="页脚占位符 4100"/>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4102" name="灯片编号占位符 4101"/>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4098" name="图片 5121"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4099" name="标题 512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4100" name="文本占位符 5123"/>
          <p:cNvSpPr>
            <a:spLocks noGrp="1"/>
          </p:cNvSpPr>
          <p:nvPr>
            <p:ph type="body"/>
          </p:nvPr>
        </p:nvSpPr>
        <p:spPr>
          <a:xfrm>
            <a:off x="468313" y="1628775"/>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5125" name="日期占位符 512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5126" name="页脚占位符 512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5127" name="灯片编号占位符 512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pic>
        <p:nvPicPr>
          <p:cNvPr id="4104" name="图片 5127" descr="2012123109231130383"/>
          <p:cNvPicPr>
            <a:picLocks noChangeAspect="1"/>
          </p:cNvPicPr>
          <p:nvPr/>
        </p:nvPicPr>
        <p:blipFill>
          <a:blip r:embed="rId13"/>
          <a:stretch>
            <a:fillRect/>
          </a:stretch>
        </p:blipFill>
        <p:spPr>
          <a:xfrm>
            <a:off x="8243888" y="0"/>
            <a:ext cx="900112" cy="836613"/>
          </a:xfrm>
          <a:prstGeom prst="rect">
            <a:avLst/>
          </a:prstGeom>
          <a:noFill/>
          <a:ln w="9525">
            <a:noFill/>
          </a:ln>
        </p:spPr>
      </p:pic>
      <p:pic>
        <p:nvPicPr>
          <p:cNvPr id="4105" name="图片 5128"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 614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5123" name="文本占位符 614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6148" name="日期占位符 6147"/>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6149" name="页脚占位符 6148"/>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6150" name="灯片编号占位符 6149"/>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6146" name="标题 8193"/>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6147" name="文本占位符 8194"/>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8196" name="日期占位符 8195"/>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8197" name="页脚占位符 8196"/>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8198" name="灯片编号占位符 8197"/>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7170" name="图片 9217"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7171" name="标题 9218"/>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7172" name="文本占位符 9219"/>
          <p:cNvSpPr>
            <a:spLocks noGrp="1"/>
          </p:cNvSpPr>
          <p:nvPr>
            <p:ph type="body"/>
          </p:nvPr>
        </p:nvSpPr>
        <p:spPr>
          <a:xfrm>
            <a:off x="468313" y="1628775"/>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9221" name="日期占位符 9220"/>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9222" name="页脚占位符 9221"/>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9223" name="灯片编号占位符 9222"/>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pic>
        <p:nvPicPr>
          <p:cNvPr id="7176" name="图片 9223" descr="2012123109231130383"/>
          <p:cNvPicPr>
            <a:picLocks noChangeAspect="1"/>
          </p:cNvPicPr>
          <p:nvPr/>
        </p:nvPicPr>
        <p:blipFill>
          <a:blip r:embed="rId13"/>
          <a:stretch>
            <a:fillRect/>
          </a:stretch>
        </p:blipFill>
        <p:spPr>
          <a:xfrm>
            <a:off x="8243888" y="0"/>
            <a:ext cx="900112" cy="836613"/>
          </a:xfrm>
          <a:prstGeom prst="rect">
            <a:avLst/>
          </a:prstGeom>
          <a:noFill/>
          <a:ln w="9525">
            <a:noFill/>
          </a:ln>
        </p:spPr>
      </p:pic>
      <p:pic>
        <p:nvPicPr>
          <p:cNvPr id="7177" name="图片 9224"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194" name="图片 10241" descr="2011235150229"/>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8195" name="标题 10242"/>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8196" name="文本占位符 10243"/>
          <p:cNvSpPr>
            <a:spLocks noGrp="1"/>
          </p:cNvSpPr>
          <p:nvPr>
            <p:ph type="body"/>
          </p:nvPr>
        </p:nvSpPr>
        <p:spPr>
          <a:xfrm>
            <a:off x="468313" y="1628775"/>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45" name="日期占位符 1024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10246" name="页脚占位符 1024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10247" name="灯片编号占位符 1024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pic>
        <p:nvPicPr>
          <p:cNvPr id="8200" name="图片 10247" descr="2012123109231130383"/>
          <p:cNvPicPr>
            <a:picLocks noChangeAspect="1"/>
          </p:cNvPicPr>
          <p:nvPr/>
        </p:nvPicPr>
        <p:blipFill>
          <a:blip r:embed="rId13"/>
          <a:stretch>
            <a:fillRect/>
          </a:stretch>
        </p:blipFill>
        <p:spPr>
          <a:xfrm>
            <a:off x="8243888" y="0"/>
            <a:ext cx="900112" cy="8366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9" descr="C:\Documents and Settings\Administrator\桌面\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 y="5706533"/>
            <a:ext cx="9144002" cy="13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custDataLst>
              <p:tags r:id="rId12"/>
            </p:custDataLst>
          </p:nvPr>
        </p:nvSpPr>
        <p:spPr>
          <a:xfrm>
            <a:off x="628650" y="365125"/>
            <a:ext cx="7886700" cy="85407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628650" y="1371600"/>
            <a:ext cx="7886700" cy="48053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pic>
        <p:nvPicPr>
          <p:cNvPr id="8" name="内容占位符 3"/>
          <p:cNvPicPr>
            <a:picLocks noChangeAspect="1"/>
          </p:cNvPicPr>
          <p:nvPr/>
        </p:nvPicPr>
        <p:blipFill>
          <a:blip r:embed="rId14" cstate="print">
            <a:extLst>
              <a:ext uri="{BEBA8EAE-BF5A-486C-A8C5-ECC9F3942E4B}">
                <a14:imgProps xmlns:a14="http://schemas.microsoft.com/office/drawing/2010/main">
                  <a14:imgLayer r:embed="rId15">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0" y="6282267"/>
            <a:ext cx="419205" cy="575733"/>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l" defTabSz="685800" rtl="0" eaLnBrk="1" latinLnBrk="0" hangingPunct="1">
        <a:lnSpc>
          <a:spcPct val="90000"/>
        </a:lnSpc>
        <a:spcBef>
          <a:spcPct val="0"/>
        </a:spcBef>
        <a:buNone/>
        <a:defRPr sz="2400" b="1" kern="1200">
          <a:solidFill>
            <a:schemeClr val="accent1"/>
          </a:solidFill>
          <a:latin typeface="黑体" panose="02010609060101010101" pitchFamily="49" charset="-122"/>
          <a:ea typeface="黑体" panose="02010609060101010101" pitchFamily="49" charset="-122"/>
          <a:cs typeface="+mj-cs"/>
        </a:defRPr>
      </a:lvl1pPr>
    </p:titleStyle>
    <p:bodyStyle>
      <a:lvl1pPr marL="171450" indent="-170815" algn="l" defTabSz="685800" rtl="0" eaLnBrk="1" latinLnBrk="0" hangingPunct="1">
        <a:lnSpc>
          <a:spcPct val="90000"/>
        </a:lnSpc>
        <a:spcBef>
          <a:spcPts val="750"/>
        </a:spcBef>
        <a:buFontTx/>
        <a:buBlip>
          <a:blip r:embed="rId16"/>
        </a:buBlip>
        <a:defRPr sz="1800" kern="1200">
          <a:solidFill>
            <a:schemeClr val="tx1"/>
          </a:solidFill>
          <a:latin typeface="黑体" panose="02010609060101010101" pitchFamily="49" charset="-122"/>
          <a:ea typeface="黑体" panose="02010609060101010101" pitchFamily="49" charset="-122"/>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pitchFamily="49" charset="-122"/>
          <a:ea typeface="黑体" panose="02010609060101010101" pitchFamily="49" charset="-122"/>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pitchFamily="49" charset="-122"/>
          <a:ea typeface="黑体" panose="02010609060101010101" pitchFamily="49" charset="-122"/>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pitchFamily="49" charset="-122"/>
          <a:ea typeface="黑体" panose="02010609060101010101" pitchFamily="49" charset="-122"/>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pitchFamily="49" charset="-122"/>
          <a:ea typeface="黑体" panose="02010609060101010101" pitchFamily="49" charset="-122"/>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5.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1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13.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95.xml"/><Relationship Id="rId3" Type="http://schemas.openxmlformats.org/officeDocument/2006/relationships/tags" Target="../tags/tag14.xml"/><Relationship Id="rId2" Type="http://schemas.openxmlformats.org/officeDocument/2006/relationships/image" Target="../media/image21.wmf"/><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15.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95.xml"/><Relationship Id="rId3" Type="http://schemas.openxmlformats.org/officeDocument/2006/relationships/tags" Target="../tags/tag16.xml"/><Relationship Id="rId2" Type="http://schemas.openxmlformats.org/officeDocument/2006/relationships/image" Target="../media/image23.wmf"/><Relationship Id="rId1" Type="http://schemas.openxmlformats.org/officeDocument/2006/relationships/control" Target="../activeX/activeX3.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90.xml"/><Relationship Id="rId6" Type="http://schemas.openxmlformats.org/officeDocument/2006/relationships/tags" Target="../tags/tag17.xml"/><Relationship Id="rId5" Type="http://schemas.openxmlformats.org/officeDocument/2006/relationships/image" Target="../media/image26.png"/><Relationship Id="rId4" Type="http://schemas.openxmlformats.org/officeDocument/2006/relationships/image" Target="E:/&#29579;&#24198;&#30922;/2012&#21516;&#27493;/&#22823;&#26679;/&#26032;&#35838;&#26631;/&#19977;&#32500;/&#22320;&#29702;/&#20154;&#25945;&#22320;&#29702;&#24517;&#20462;1&#65288;&#24050;&#25335;&#65289;/2-102.tif" TargetMode="External"/><Relationship Id="rId3" Type="http://schemas.openxmlformats.org/officeDocument/2006/relationships/image" Target="../media/image25.png"/><Relationship Id="rId2" Type="http://schemas.openxmlformats.org/officeDocument/2006/relationships/image" Target="E:/&#29579;&#24198;&#30922;/2012&#21516;&#27493;/&#22823;&#26679;/&#26032;&#35838;&#26631;/&#19977;&#32500;/&#22320;&#29702;/&#20154;&#25945;&#22320;&#29702;&#24517;&#20462;1&#65288;&#24050;&#25335;&#65289;/2-101.tif" TargetMode="Externa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95.xml"/><Relationship Id="rId5" Type="http://schemas.openxmlformats.org/officeDocument/2006/relationships/tags" Target="../tags/tag18.xml"/><Relationship Id="rId4" Type="http://schemas.openxmlformats.org/officeDocument/2006/relationships/image" Target="C:/Users/Administrator/Desktop/14R2-81.TIF" TargetMode="Externa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95.xml"/><Relationship Id="rId5" Type="http://schemas.openxmlformats.org/officeDocument/2006/relationships/tags" Target="../tags/tag19.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tags" Target="../tags/tag20.xml"/><Relationship Id="rId2" Type="http://schemas.openxmlformats.org/officeDocument/2006/relationships/image" Target="E:/&#21150;&#20844;/&#35838;&#20214;/2015&#19968;&#36718;&#22320;&#29702;/&#20154;&#25945;&#29256;/zt-538.EPS" TargetMode="External"/><Relationship Id="rId1"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1.xml"/><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4.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2.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4.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25.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tags" Target="../tags/tag28.xml"/><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tags" Target="../tags/tag29.xml"/><Relationship Id="rId2" Type="http://schemas.openxmlformats.org/officeDocument/2006/relationships/image" Target="../media/image40.png"/><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95.xml"/><Relationship Id="rId3" Type="http://schemas.openxmlformats.org/officeDocument/2006/relationships/tags" Target="../tags/tag5.xml"/><Relationship Id="rId2" Type="http://schemas.openxmlformats.org/officeDocument/2006/relationships/image" Target="../media/image15.png"/><Relationship Id="rId1"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tags" Target="../tags/tag6.xml"/><Relationship Id="rId1" Type="http://schemas.openxmlformats.org/officeDocument/2006/relationships/image" Target="../media/image16.w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0.xml"/><Relationship Id="rId2" Type="http://schemas.openxmlformats.org/officeDocument/2006/relationships/tags" Target="../tags/tag8.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tags" Target="../tags/tag10.xml"/><Relationship Id="rId1" Type="http://schemas.openxmlformats.org/officeDocument/2006/relationships/slide" Target="slide1.xml"/></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95.xml"/><Relationship Id="rId3" Type="http://schemas.openxmlformats.org/officeDocument/2006/relationships/tags" Target="../tags/tag11.xml"/><Relationship Id="rId2" Type="http://schemas.openxmlformats.org/officeDocument/2006/relationships/image" Target="../media/image18.wmf"/><Relationship Id="rId1" Type="http://schemas.openxmlformats.org/officeDocument/2006/relationships/control" Target="../activeX/activeX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Box 2"/>
          <p:cNvSpPr txBox="1"/>
          <p:nvPr/>
        </p:nvSpPr>
        <p:spPr>
          <a:xfrm>
            <a:off x="682625" y="1628775"/>
            <a:ext cx="7489825" cy="3749675"/>
          </a:xfrm>
          <a:prstGeom prst="rect">
            <a:avLst/>
          </a:prstGeom>
          <a:noFill/>
          <a:ln w="9525">
            <a:noFill/>
          </a:ln>
        </p:spPr>
        <p:txBody>
          <a:bodyPr anchor="t">
            <a:spAutoFit/>
          </a:bodyPr>
          <a:p>
            <a:pPr lvl="0"/>
            <a:r>
              <a:rPr lang="zh-CN" altLang="en-US" sz="3200" b="1" dirty="0">
                <a:latin typeface="方正姚体" pitchFamily="2" charset="-122"/>
                <a:ea typeface="方正姚体" pitchFamily="2" charset="-122"/>
              </a:rPr>
              <a:t>   </a:t>
            </a:r>
            <a:endParaRPr lang="en-US" altLang="x-none" sz="3200" b="1">
              <a:latin typeface="方正姚体" pitchFamily="2" charset="-122"/>
              <a:ea typeface="方正姚体" pitchFamily="2" charset="-122"/>
            </a:endParaRPr>
          </a:p>
          <a:p>
            <a:pPr lvl="0"/>
            <a:r>
              <a:rPr lang="zh-CN" altLang="en-US" sz="4400" b="1" dirty="0">
                <a:solidFill>
                  <a:srgbClr val="FF0000"/>
                </a:solidFill>
                <a:latin typeface="黑体" panose="02010609060101010101" pitchFamily="49" charset="-122"/>
                <a:ea typeface="黑体" panose="02010609060101010101" pitchFamily="49" charset="-122"/>
              </a:rPr>
              <a:t>常见的天气系统</a:t>
            </a:r>
            <a:r>
              <a:rPr lang="en-US" altLang="x-none" sz="4400" b="1">
                <a:solidFill>
                  <a:srgbClr val="FF0000"/>
                </a:solidFill>
                <a:latin typeface="黑体" panose="02010609060101010101" pitchFamily="49" charset="-122"/>
                <a:ea typeface="黑体" panose="02010609060101010101" pitchFamily="49" charset="-122"/>
              </a:rPr>
              <a:t>——</a:t>
            </a:r>
            <a:endParaRPr lang="en-US" altLang="x-none" sz="4400" b="1">
              <a:solidFill>
                <a:srgbClr val="FF0000"/>
              </a:solidFill>
              <a:latin typeface="黑体" panose="02010609060101010101" pitchFamily="49" charset="-122"/>
              <a:ea typeface="黑体" panose="02010609060101010101" pitchFamily="49" charset="-122"/>
            </a:endParaRPr>
          </a:p>
          <a:p>
            <a:pPr lvl="0"/>
            <a:r>
              <a:rPr lang="en-US" altLang="x-none" sz="4400" b="1">
                <a:solidFill>
                  <a:srgbClr val="FF0000"/>
                </a:solidFill>
                <a:latin typeface="黑体" panose="02010609060101010101" pitchFamily="49" charset="-122"/>
                <a:ea typeface="黑体" panose="02010609060101010101" pitchFamily="49" charset="-122"/>
              </a:rPr>
              <a:t>             </a:t>
            </a:r>
            <a:r>
              <a:rPr lang="en-US" altLang="zh-CN" sz="4400" b="1">
                <a:solidFill>
                  <a:srgbClr val="FF0000"/>
                </a:solidFill>
                <a:latin typeface="黑体" panose="02010609060101010101" pitchFamily="49" charset="-122"/>
                <a:ea typeface="黑体" panose="02010609060101010101" pitchFamily="49" charset="-122"/>
              </a:rPr>
              <a:t>  </a:t>
            </a:r>
            <a:r>
              <a:rPr lang="en-US" altLang="x-none" sz="4400" b="1">
                <a:solidFill>
                  <a:srgbClr val="FF0000"/>
                </a:solidFill>
                <a:latin typeface="黑体" panose="02010609060101010101" pitchFamily="49" charset="-122"/>
                <a:ea typeface="黑体" panose="02010609060101010101" pitchFamily="49" charset="-122"/>
              </a:rPr>
              <a:t> </a:t>
            </a:r>
            <a:r>
              <a:rPr lang="zh-CN" altLang="en-US" sz="4400" b="1" dirty="0">
                <a:solidFill>
                  <a:srgbClr val="FF0000"/>
                </a:solidFill>
                <a:latin typeface="黑体" panose="02010609060101010101" pitchFamily="49" charset="-122"/>
                <a:ea typeface="黑体" panose="02010609060101010101" pitchFamily="49" charset="-122"/>
              </a:rPr>
              <a:t>锋面系统</a:t>
            </a:r>
            <a:endParaRPr lang="zh-CN" altLang="en-US" sz="4400" b="1" dirty="0">
              <a:latin typeface="黑体" panose="02010609060101010101" pitchFamily="49" charset="-122"/>
              <a:ea typeface="黑体" panose="02010609060101010101" pitchFamily="49" charset="-122"/>
            </a:endParaRPr>
          </a:p>
          <a:p>
            <a:pPr lvl="0"/>
            <a:endParaRPr lang="en-US" altLang="x-none" sz="4400" b="1">
              <a:latin typeface="黑体" panose="02010609060101010101" pitchFamily="49" charset="-122"/>
              <a:ea typeface="黑体" panose="02010609060101010101" pitchFamily="49" charset="-122"/>
            </a:endParaRPr>
          </a:p>
          <a:p>
            <a:pPr lvl="0"/>
            <a:endParaRPr lang="en-US" altLang="x-none" sz="4400" b="1">
              <a:solidFill>
                <a:srgbClr val="FF0000"/>
              </a:solidFill>
              <a:latin typeface="黑体" panose="02010609060101010101" pitchFamily="49" charset="-122"/>
              <a:ea typeface="黑体" panose="02010609060101010101" pitchFamily="49" charset="-122"/>
            </a:endParaRPr>
          </a:p>
          <a:p>
            <a:pPr lvl="0"/>
            <a:r>
              <a:rPr lang="zh-CN" altLang="en-US" sz="3200" b="1" dirty="0">
                <a:latin typeface="黑体" panose="02010609060101010101" pitchFamily="49" charset="-122"/>
                <a:ea typeface="黑体" panose="02010609060101010101" pitchFamily="49" charset="-122"/>
              </a:rPr>
              <a:t>             </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endParaRPr lang="zh-CN" altLang="en-US"/>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37891" descr="20080306101303689"/>
          <p:cNvPicPr>
            <a:picLocks noChangeAspect="1"/>
          </p:cNvPicPr>
          <p:nvPr/>
        </p:nvPicPr>
        <p:blipFill>
          <a:blip r:embed="rId1"/>
          <a:stretch>
            <a:fillRect/>
          </a:stretch>
        </p:blipFill>
        <p:spPr>
          <a:xfrm>
            <a:off x="1403350" y="1412875"/>
            <a:ext cx="6337300" cy="3671888"/>
          </a:xfrm>
          <a:prstGeom prst="rect">
            <a:avLst/>
          </a:prstGeom>
          <a:noFill/>
          <a:ln w="9525">
            <a:noFill/>
          </a:ln>
        </p:spPr>
      </p:pic>
      <p:sp>
        <p:nvSpPr>
          <p:cNvPr id="20482" name="矩形 37895"/>
          <p:cNvSpPr/>
          <p:nvPr/>
        </p:nvSpPr>
        <p:spPr>
          <a:xfrm>
            <a:off x="2195513" y="188913"/>
            <a:ext cx="3384550" cy="503237"/>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昆明准静止锋</a:t>
            </a:r>
            <a:endParaRPr lang="zh-CN" altLang="en-US" sz="36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37897" name="文本框 37896"/>
          <p:cNvSpPr txBox="1"/>
          <p:nvPr/>
        </p:nvSpPr>
        <p:spPr>
          <a:xfrm>
            <a:off x="1979613" y="5229225"/>
            <a:ext cx="4767262" cy="1190625"/>
          </a:xfrm>
          <a:prstGeom prst="rect">
            <a:avLst/>
          </a:prstGeom>
          <a:noFill/>
          <a:ln w="9525">
            <a:noFill/>
          </a:ln>
        </p:spPr>
        <p:txBody>
          <a:bodyPr wrap="none" anchor="t">
            <a:spAutoFit/>
          </a:bodyPr>
          <a:p>
            <a:pPr lvl="0"/>
            <a:r>
              <a:rPr lang="zh-CN" altLang="en-US" sz="3600" b="1" dirty="0">
                <a:latin typeface="Arial" panose="020B0604020202020204" pitchFamily="34" charset="0"/>
                <a:ea typeface="宋体" panose="02010600030101010101" pitchFamily="2" charset="-122"/>
              </a:rPr>
              <a:t>贵阳</a:t>
            </a:r>
            <a:r>
              <a:rPr lang="en-US" altLang="zh-CN" sz="3600" b="1">
                <a:latin typeface="Arial" panose="020B0604020202020204" pitchFamily="34" charset="0"/>
                <a:ea typeface="宋体" panose="02010600030101010101" pitchFamily="2" charset="-122"/>
              </a:rPr>
              <a:t>——</a:t>
            </a:r>
            <a:r>
              <a:rPr lang="en-US" altLang="zh-CN" sz="3600" b="1">
                <a:solidFill>
                  <a:srgbClr val="FF0000"/>
                </a:solidFill>
                <a:latin typeface="Arial" panose="020B0604020202020204" pitchFamily="34" charset="0"/>
                <a:ea typeface="宋体" panose="02010600030101010101" pitchFamily="2" charset="-122"/>
              </a:rPr>
              <a:t>“</a:t>
            </a:r>
            <a:r>
              <a:rPr lang="zh-CN" altLang="en-US" sz="3600" b="1" dirty="0">
                <a:solidFill>
                  <a:srgbClr val="FF0000"/>
                </a:solidFill>
                <a:latin typeface="Arial" panose="020B0604020202020204" pitchFamily="34" charset="0"/>
                <a:ea typeface="宋体" panose="02010600030101010101" pitchFamily="2" charset="-122"/>
              </a:rPr>
              <a:t>天无三日晴”</a:t>
            </a:r>
            <a:endParaRPr lang="zh-CN" altLang="en-US" sz="3600" b="1" dirty="0">
              <a:solidFill>
                <a:srgbClr val="FF0000"/>
              </a:solidFill>
              <a:latin typeface="Arial" panose="020B0604020202020204" pitchFamily="34" charset="0"/>
              <a:ea typeface="宋体" panose="02010600030101010101" pitchFamily="2" charset="-122"/>
            </a:endParaRPr>
          </a:p>
          <a:p>
            <a:pPr lvl="0"/>
            <a:r>
              <a:rPr lang="zh-CN" altLang="en-US" sz="3600" b="1" dirty="0">
                <a:latin typeface="Arial" panose="020B0604020202020204" pitchFamily="34" charset="0"/>
                <a:ea typeface="宋体" panose="02010600030101010101" pitchFamily="2" charset="-122"/>
              </a:rPr>
              <a:t>昆明</a:t>
            </a:r>
            <a:r>
              <a:rPr lang="en-US" altLang="zh-CN" sz="3600" b="1">
                <a:latin typeface="Arial" panose="020B0604020202020204" pitchFamily="34" charset="0"/>
                <a:ea typeface="宋体" panose="02010600030101010101" pitchFamily="2" charset="-122"/>
              </a:rPr>
              <a:t>——</a:t>
            </a:r>
            <a:r>
              <a:rPr lang="en-US" altLang="zh-CN" sz="3600" b="1">
                <a:solidFill>
                  <a:srgbClr val="FF0000"/>
                </a:solidFill>
                <a:latin typeface="Arial" panose="020B0604020202020204" pitchFamily="34" charset="0"/>
                <a:ea typeface="宋体" panose="02010600030101010101" pitchFamily="2" charset="-122"/>
              </a:rPr>
              <a:t>“</a:t>
            </a:r>
            <a:r>
              <a:rPr lang="zh-CN" altLang="en-US" sz="3600" b="1" dirty="0">
                <a:solidFill>
                  <a:srgbClr val="FF0000"/>
                </a:solidFill>
                <a:latin typeface="Arial" panose="020B0604020202020204" pitchFamily="34" charset="0"/>
                <a:ea typeface="宋体" panose="02010600030101010101" pitchFamily="2" charset="-122"/>
              </a:rPr>
              <a:t>晴 朗 温 暖”</a:t>
            </a:r>
            <a:endParaRPr lang="zh-CN" altLang="en-US" sz="3600" b="1" dirty="0">
              <a:solidFill>
                <a:srgbClr val="FF0000"/>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7">
                                            <p:txEl>
                                              <p:charRg st="0" end="12"/>
                                            </p:txEl>
                                          </p:spTgt>
                                        </p:tgtEl>
                                        <p:attrNameLst>
                                          <p:attrName>style.visibility</p:attrName>
                                        </p:attrNameLst>
                                      </p:cBhvr>
                                      <p:to>
                                        <p:strVal val="visible"/>
                                      </p:to>
                                    </p:set>
                                    <p:animEffect transition="in" filter="diamond(in)">
                                      <p:cBhvr>
                                        <p:cTn id="7" dur="2000"/>
                                        <p:tgtEl>
                                          <p:spTgt spid="37897">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7897">
                                            <p:txEl>
                                              <p:charRg st="12" end="26"/>
                                            </p:txEl>
                                          </p:spTgt>
                                        </p:tgtEl>
                                        <p:attrNameLst>
                                          <p:attrName>style.visibility</p:attrName>
                                        </p:attrNameLst>
                                      </p:cBhvr>
                                      <p:to>
                                        <p:strVal val="visible"/>
                                      </p:to>
                                    </p:set>
                                    <p:animEffect transition="in" filter="diamond(in)">
                                      <p:cBhvr>
                                        <p:cTn id="12" dur="2000"/>
                                        <p:tgtEl>
                                          <p:spTgt spid="37897">
                                            <p:txEl>
                                              <p:charRg st="12"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7950" y="44450"/>
            <a:ext cx="8909050" cy="2308225"/>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2700020" algn="l"/>
              </a:tabLst>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黑体" panose="02010609060101010101" pitchFamily="49" charset="-122"/>
                <a:cs typeface="+mn-cs"/>
              </a:rPr>
              <a:t>3</a:t>
            </a: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t>
            </a: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黑体" panose="02010609060101010101" pitchFamily="49" charset="-122"/>
                <a:cs typeface="+mn-cs"/>
              </a:rPr>
              <a:t>锋与天气</a:t>
            </a:r>
            <a:endParaRPr kumimoji="0" lang="zh-CN" altLang="zh-CN" sz="10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252095" marR="0" lvl="0" indent="0" algn="just" defTabSz="914400" rtl="0" eaLnBrk="1" fontAlgn="base" latinLnBrk="0" hangingPunct="1">
              <a:lnSpc>
                <a:spcPct val="150000"/>
              </a:lnSpc>
              <a:spcBef>
                <a:spcPct val="0"/>
              </a:spcBef>
              <a:spcAft>
                <a:spcPct val="0"/>
              </a:spcAft>
              <a:buClrTx/>
              <a:buSzTx/>
              <a:buFontTx/>
              <a:buNone/>
              <a:tabLst>
                <a:tab pos="2700020" algn="l"/>
              </a:tabLst>
              <a:defRPr/>
            </a:pP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在锋面移动过程中，根据冷暖气团所处的主次地位的不同，可以将锋分为冷锋、暖锋、准静止锋等类型。</a:t>
            </a:r>
            <a:endPar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252095" marR="0" lvl="0" indent="0" algn="just" defTabSz="914400" rtl="0" eaLnBrk="1" fontAlgn="base" latinLnBrk="0" hangingPunct="1">
              <a:lnSpc>
                <a:spcPct val="150000"/>
              </a:lnSpc>
              <a:spcBef>
                <a:spcPct val="0"/>
              </a:spcBef>
              <a:spcAft>
                <a:spcPct val="0"/>
              </a:spcAft>
              <a:buClrTx/>
              <a:buSzTx/>
              <a:buFontTx/>
              <a:buNone/>
              <a:tabLst>
                <a:tab pos="2700020" algn="l"/>
              </a:tabLst>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读某城市冷锋过境前后天气变化示意图，回答问题。</a:t>
            </a:r>
            <a:endPar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171" name="Picture 2" descr="Q219"/>
          <p:cNvPicPr>
            <a:picLocks noChangeAspect="1"/>
          </p:cNvPicPr>
          <p:nvPr/>
        </p:nvPicPr>
        <p:blipFill>
          <a:blip r:embed="rId1"/>
          <a:stretch>
            <a:fillRect/>
          </a:stretch>
        </p:blipFill>
        <p:spPr>
          <a:xfrm>
            <a:off x="2339975" y="2428875"/>
            <a:ext cx="3816350" cy="2368550"/>
          </a:xfrm>
          <a:prstGeom prst="rect">
            <a:avLst/>
          </a:prstGeom>
          <a:noFill/>
          <a:ln w="9525">
            <a:noFill/>
          </a:ln>
        </p:spPr>
      </p:pic>
      <p:sp>
        <p:nvSpPr>
          <p:cNvPr id="3" name="矩形 2"/>
          <p:cNvSpPr/>
          <p:nvPr/>
        </p:nvSpPr>
        <p:spPr>
          <a:xfrm>
            <a:off x="468313" y="4784725"/>
            <a:ext cx="7362825" cy="1737360"/>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①</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冷锋过境前：气温</a:t>
            </a:r>
            <a:r>
              <a:rPr lang="en-US" altLang="zh-CN" sz="2400" b="1" kern="100" noProof="0" dirty="0">
                <a:ln>
                  <a:noFill/>
                </a:ln>
                <a:effectLst/>
                <a:uLnTx/>
                <a:uFillTx/>
                <a:latin typeface="Times New Roman" panose="02020603050405020304"/>
                <a:cs typeface="Times New Roman" panose="02020603050405020304"/>
                <a:sym typeface="+mn-ea"/>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、气压</a:t>
            </a:r>
            <a:r>
              <a:rPr lang="en-US" altLang="zh-CN" sz="2400" b="1" kern="100" noProof="0" dirty="0">
                <a:ln>
                  <a:noFill/>
                </a:ln>
                <a:effectLst/>
                <a:uLnTx/>
                <a:uFillTx/>
                <a:latin typeface="Times New Roman" panose="02020603050405020304"/>
                <a:cs typeface="Times New Roman" panose="02020603050405020304"/>
                <a:sym typeface="+mn-ea"/>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、天气</a:t>
            </a:r>
            <a:r>
              <a:rPr lang="en-US" altLang="zh-CN" sz="2400" b="1" kern="100" noProof="0" dirty="0">
                <a:ln>
                  <a:noFill/>
                </a:ln>
                <a:effectLst/>
                <a:uLnTx/>
                <a:uFillTx/>
                <a:latin typeface="Times New Roman" panose="02020603050405020304"/>
                <a:cs typeface="Times New Roman" panose="02020603050405020304"/>
                <a:sym typeface="+mn-ea"/>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②</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冷锋过境时：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_______________________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等天气。</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③</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冷锋过境后：气温</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、气压</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、天气</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4" name="矩形 3"/>
          <p:cNvSpPr/>
          <p:nvPr/>
        </p:nvSpPr>
        <p:spPr>
          <a:xfrm>
            <a:off x="2724150" y="5360988"/>
            <a:ext cx="3587750"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常出现多云、大风、阴雨</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 name="矩形 4"/>
          <p:cNvSpPr/>
          <p:nvPr/>
        </p:nvSpPr>
        <p:spPr>
          <a:xfrm>
            <a:off x="3479800" y="5913438"/>
            <a:ext cx="804863" cy="460375"/>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降低</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5208588" y="5919788"/>
            <a:ext cx="803275"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rPr>
              <a:t>升高</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6937375" y="5943600"/>
            <a:ext cx="803275"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转晴</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8" name="文本框 7"/>
          <p:cNvSpPr txBox="1"/>
          <p:nvPr/>
        </p:nvSpPr>
        <p:spPr>
          <a:xfrm>
            <a:off x="3368675" y="4933315"/>
            <a:ext cx="1082675" cy="457200"/>
          </a:xfrm>
          <a:prstGeom prst="rect">
            <a:avLst/>
          </a:prstGeom>
          <a:noFill/>
        </p:spPr>
        <p:txBody>
          <a:bodyPr wrap="square" rtlCol="0">
            <a:spAutoFit/>
          </a:bodyPr>
          <a:p>
            <a:r>
              <a:rPr lang="zh-CN" altLang="zh-CN" sz="2400" b="1" kern="100" noProof="0">
                <a:ln>
                  <a:noFill/>
                </a:ln>
                <a:solidFill>
                  <a:srgbClr val="FF0000"/>
                </a:solidFill>
                <a:effectLst/>
                <a:uLnTx/>
                <a:uFillTx/>
                <a:latin typeface="Times New Roman" panose="02020603050405020304"/>
                <a:cs typeface="Times New Roman" panose="02020603050405020304"/>
              </a:rPr>
              <a:t>较高</a:t>
            </a:r>
            <a:endParaRPr lang="zh-CN" altLang="en-US"/>
          </a:p>
        </p:txBody>
      </p:sp>
      <p:sp>
        <p:nvSpPr>
          <p:cNvPr id="9" name="文本框 8"/>
          <p:cNvSpPr txBox="1"/>
          <p:nvPr/>
        </p:nvSpPr>
        <p:spPr>
          <a:xfrm>
            <a:off x="5031740" y="4903470"/>
            <a:ext cx="980440" cy="457200"/>
          </a:xfrm>
          <a:prstGeom prst="rect">
            <a:avLst/>
          </a:prstGeom>
          <a:noFill/>
        </p:spPr>
        <p:txBody>
          <a:bodyPr wrap="square" rtlCol="0">
            <a:spAutoFit/>
          </a:bodyPr>
          <a:p>
            <a:r>
              <a:rPr lang="zh-CN" altLang="zh-CN" sz="2400" b="1" kern="100" noProof="0">
                <a:ln>
                  <a:noFill/>
                </a:ln>
                <a:solidFill>
                  <a:srgbClr val="FF0000"/>
                </a:solidFill>
                <a:effectLst/>
                <a:uLnTx/>
                <a:uFillTx/>
                <a:latin typeface="Times New Roman" panose="02020603050405020304"/>
                <a:cs typeface="Times New Roman" panose="02020603050405020304"/>
              </a:rPr>
              <a:t>较低</a:t>
            </a:r>
            <a:endParaRPr lang="zh-CN" altLang="en-US"/>
          </a:p>
        </p:txBody>
      </p:sp>
      <p:sp>
        <p:nvSpPr>
          <p:cNvPr id="10" name="文本框 9"/>
          <p:cNvSpPr txBox="1"/>
          <p:nvPr/>
        </p:nvSpPr>
        <p:spPr>
          <a:xfrm>
            <a:off x="6642100" y="4940935"/>
            <a:ext cx="1098550" cy="457200"/>
          </a:xfrm>
          <a:prstGeom prst="rect">
            <a:avLst/>
          </a:prstGeom>
          <a:noFill/>
        </p:spPr>
        <p:txBody>
          <a:bodyPr wrap="square" rtlCol="0">
            <a:spAutoFit/>
          </a:bodyPr>
          <a:p>
            <a:pPr lvl="0" algn="l"/>
            <a:r>
              <a:rPr lang="zh-CN" altLang="zh-CN" sz="2400" b="1" kern="100" noProof="0">
                <a:ln>
                  <a:noFill/>
                </a:ln>
                <a:solidFill>
                  <a:srgbClr val="FF0000"/>
                </a:solidFill>
                <a:effectLst/>
                <a:uLnTx/>
                <a:uFillTx/>
                <a:latin typeface="Times New Roman" panose="02020603050405020304"/>
                <a:cs typeface="Times New Roman" panose="02020603050405020304"/>
                <a:sym typeface="+mn-ea"/>
              </a:rPr>
              <a:t>晴朗</a:t>
            </a:r>
            <a:r>
              <a:rPr lang="en-US" altLang="zh-CN" sz="2400" b="1" kern="100" noProof="0" dirty="0">
                <a:ln>
                  <a:noFill/>
                </a:ln>
                <a:effectLst/>
                <a:uLnTx/>
                <a:uFillTx/>
                <a:latin typeface="Times New Roman" panose="02020603050405020304"/>
                <a:cs typeface="Times New Roman" panose="02020603050405020304"/>
                <a:sym typeface="+mn-ea"/>
              </a:rPr>
              <a:t>_</a:t>
            </a:r>
            <a:endParaRPr lang="zh-CN" altLang="zh-CN" sz="2400" b="1" kern="100" noProof="0">
              <a:ln>
                <a:noFill/>
              </a:ln>
              <a:solidFill>
                <a:srgbClr val="FF0000"/>
              </a:solidFill>
              <a:effectLst/>
              <a:uLnTx/>
              <a:uFillTx/>
              <a:latin typeface="Times New Roman" panose="02020603050405020304"/>
              <a:cs typeface="Times New Roman" panose="02020603050405020304"/>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87042"/>
          <p:cNvSpPr txBox="1"/>
          <p:nvPr/>
        </p:nvSpPr>
        <p:spPr>
          <a:xfrm>
            <a:off x="2843213" y="471488"/>
            <a:ext cx="4105275" cy="823912"/>
          </a:xfrm>
          <a:prstGeom prst="rect">
            <a:avLst/>
          </a:prstGeom>
          <a:noFill/>
          <a:ln w="9525">
            <a:noFill/>
          </a:ln>
        </p:spPr>
        <p:txBody>
          <a:bodyPr anchor="t">
            <a:spAutoFit/>
          </a:bodyPr>
          <a:p>
            <a:pPr lvl="0">
              <a:buClr>
                <a:srgbClr val="000000"/>
              </a:buClr>
            </a:pPr>
            <a:r>
              <a:rPr lang="zh-CN" altLang="en-US" sz="4800" dirty="0">
                <a:solidFill>
                  <a:srgbClr val="000099"/>
                </a:solidFill>
                <a:latin typeface="Times New Roman" panose="02020603050405020304" pitchFamily="18" charset="0"/>
                <a:ea typeface="宋体" panose="02010600030101010101" pitchFamily="2" charset="-122"/>
              </a:rPr>
              <a:t>冷锋演示</a:t>
            </a:r>
            <a:endParaRPr lang="zh-CN" altLang="en-US" sz="4800">
              <a:solidFill>
                <a:srgbClr val="000099"/>
              </a:solidFill>
              <a:latin typeface="Times New Roman" panose="02020603050405020304" pitchFamily="18" charset="0"/>
              <a:ea typeface="宋体" panose="02010600030101010101" pitchFamily="2" charset="-122"/>
            </a:endParaRPr>
          </a:p>
        </p:txBody>
      </p:sp>
    </p:spTree>
    <p:controls>
      <mc:AlternateContent xmlns:mc="http://schemas.openxmlformats.org/markup-compatibility/2006">
        <mc:Choice xmlns:v="urn:schemas-microsoft-com:vml" Requires="v">
          <p:control spid="22529" name="" r:id="rId1" imgW="9145270" imgH="4953000"/>
        </mc:Choice>
        <mc:Fallback>
          <p:control name="" r:id="rId1" imgW="9145270" imgH="4953000">
            <p:pic>
              <p:nvPicPr>
                <p:cNvPr id="0" name="Host Control  22528"/>
                <p:cNvPicPr/>
                <p:nvPr/>
              </p:nvPicPr>
              <p:blipFill>
                <a:blip r:embed="rId2"/>
                <a:stretch>
                  <a:fillRect/>
                </a:stretch>
              </p:blipFill>
              <p:spPr>
                <a:xfrm>
                  <a:off x="0" y="1219200"/>
                  <a:ext cx="9145270" cy="4953000"/>
                </a:xfrm>
                <a:prstGeom prst="rect">
                  <a:avLst/>
                </a:prstGeom>
              </p:spPr>
            </p:pic>
          </p:control>
        </mc:Fallback>
      </mc:AlternateContent>
    </p:controls>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33363" y="188913"/>
            <a:ext cx="7362825" cy="744538"/>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读某城市暖锋过境前后天气变化示意图，回答问题。</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pic>
        <p:nvPicPr>
          <p:cNvPr id="8195" name="Picture 2" descr="Q220"/>
          <p:cNvPicPr>
            <a:picLocks noChangeAspect="1"/>
          </p:cNvPicPr>
          <p:nvPr/>
        </p:nvPicPr>
        <p:blipFill>
          <a:blip r:embed="rId1"/>
          <a:stretch>
            <a:fillRect/>
          </a:stretch>
        </p:blipFill>
        <p:spPr>
          <a:xfrm>
            <a:off x="2552700" y="908050"/>
            <a:ext cx="4259263" cy="3529013"/>
          </a:xfrm>
          <a:prstGeom prst="rect">
            <a:avLst/>
          </a:prstGeom>
          <a:noFill/>
          <a:ln w="9525">
            <a:noFill/>
          </a:ln>
        </p:spPr>
      </p:pic>
      <p:sp>
        <p:nvSpPr>
          <p:cNvPr id="3" name="矩形 2"/>
          <p:cNvSpPr/>
          <p:nvPr/>
        </p:nvSpPr>
        <p:spPr>
          <a:xfrm>
            <a:off x="395288" y="4437063"/>
            <a:ext cx="7848600" cy="1737360"/>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①</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暖锋过境前：</a:t>
            </a:r>
            <a:r>
              <a:rPr lang="zh-CN" altLang="zh-CN" sz="2400" b="1" kern="100" noProof="0" dirty="0">
                <a:ln>
                  <a:noFill/>
                </a:ln>
                <a:effectLst/>
                <a:uLnTx/>
                <a:uFillTx/>
                <a:latin typeface="Times New Roman" panose="02020603050405020304"/>
                <a:cs typeface="Times New Roman" panose="02020603050405020304"/>
                <a:sym typeface="+mn-ea"/>
              </a:rPr>
              <a:t>气温</a:t>
            </a:r>
            <a:r>
              <a:rPr lang="en-US" altLang="zh-CN" sz="2400" b="1" kern="100" noProof="0" dirty="0">
                <a:ln>
                  <a:noFill/>
                </a:ln>
                <a:effectLst/>
                <a:uLnTx/>
                <a:uFillTx/>
                <a:latin typeface="Times New Roman" panose="02020603050405020304"/>
                <a:cs typeface="Times New Roman" panose="02020603050405020304"/>
                <a:sym typeface="+mn-ea"/>
              </a:rPr>
              <a:t>_____</a:t>
            </a:r>
            <a:r>
              <a:rPr lang="zh-CN" altLang="zh-CN" sz="2400" b="1" kern="100" noProof="0" dirty="0">
                <a:ln>
                  <a:noFill/>
                </a:ln>
                <a:effectLst/>
                <a:uLnTx/>
                <a:uFillTx/>
                <a:latin typeface="Times New Roman" panose="02020603050405020304"/>
                <a:cs typeface="Times New Roman" panose="02020603050405020304"/>
                <a:sym typeface="+mn-ea"/>
              </a:rPr>
              <a:t>、气压</a:t>
            </a:r>
            <a:r>
              <a:rPr lang="en-US" altLang="zh-CN" sz="2400" b="1" kern="100" noProof="0" dirty="0">
                <a:ln>
                  <a:noFill/>
                </a:ln>
                <a:effectLst/>
                <a:uLnTx/>
                <a:uFillTx/>
                <a:latin typeface="Times New Roman" panose="02020603050405020304"/>
                <a:cs typeface="Times New Roman" panose="02020603050405020304"/>
                <a:sym typeface="+mn-ea"/>
              </a:rPr>
              <a:t>_____</a:t>
            </a:r>
            <a:r>
              <a:rPr lang="zh-CN" altLang="zh-CN" sz="2400" b="1" kern="100" noProof="0" dirty="0">
                <a:ln>
                  <a:noFill/>
                </a:ln>
                <a:effectLst/>
                <a:uLnTx/>
                <a:uFillTx/>
                <a:latin typeface="Times New Roman" panose="02020603050405020304"/>
                <a:cs typeface="Times New Roman" panose="02020603050405020304"/>
                <a:sym typeface="+mn-ea"/>
              </a:rPr>
              <a:t>、天气</a:t>
            </a:r>
            <a:r>
              <a:rPr lang="en-US" altLang="zh-CN" sz="2400" b="1" kern="100" noProof="0" dirty="0">
                <a:ln>
                  <a:noFill/>
                </a:ln>
                <a:effectLst/>
                <a:uLnTx/>
                <a:uFillTx/>
                <a:latin typeface="Times New Roman" panose="02020603050405020304"/>
                <a:cs typeface="Times New Roman" panose="02020603050405020304"/>
                <a:sym typeface="+mn-ea"/>
              </a:rPr>
              <a:t>_____</a:t>
            </a:r>
            <a:r>
              <a:rPr lang="zh-CN" altLang="zh-CN" sz="2400" b="1" kern="100" noProof="0" dirty="0">
                <a:ln>
                  <a:noFill/>
                </a:ln>
                <a:effectLst/>
                <a:uLnTx/>
                <a:uFillTx/>
                <a:latin typeface="Times New Roman" panose="02020603050405020304"/>
                <a:cs typeface="Times New Roman" panose="02020603050405020304"/>
                <a:sym typeface="+mn-ea"/>
              </a:rPr>
              <a:t>。</a:t>
            </a:r>
            <a:endParaRPr lang="zh-CN" altLang="zh-CN" sz="2400" b="1" kern="100" noProof="0" dirty="0">
              <a:ln>
                <a:noFill/>
              </a:ln>
              <a:effectLst/>
              <a:uLnTx/>
              <a:uFillTx/>
              <a:latin typeface="Times New Roman" panose="02020603050405020304"/>
              <a:cs typeface="Times New Roman" panose="02020603050405020304"/>
              <a:sym typeface="+mn-ea"/>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②</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暖锋过境时：可能形成</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________________</a:t>
            </a:r>
            <a:endPar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③</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暖锋过境后：气温</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、气压</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、天气</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______</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4" name="矩形 3"/>
          <p:cNvSpPr/>
          <p:nvPr/>
        </p:nvSpPr>
        <p:spPr>
          <a:xfrm>
            <a:off x="3984625" y="4919663"/>
            <a:ext cx="2349500" cy="558800"/>
          </a:xfrm>
          <a:prstGeom prst="rect">
            <a:avLst/>
          </a:prstGeom>
        </p:spPr>
        <p:txBody>
          <a:bodyPr wrap="none">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连续性降水或雾</a:t>
            </a:r>
            <a:endParaRPr kumimoji="0" lang="zh-CN" altLang="zh-CN" sz="1050" b="0" i="0" u="none" strike="noStrike" kern="1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5" name="矩形 4"/>
          <p:cNvSpPr/>
          <p:nvPr/>
        </p:nvSpPr>
        <p:spPr>
          <a:xfrm>
            <a:off x="3276600" y="5559425"/>
            <a:ext cx="803275"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rPr>
              <a:t>上升</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5268913" y="5535613"/>
            <a:ext cx="803275"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下降</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7008813" y="5559425"/>
            <a:ext cx="803275" cy="46196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转晴</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8" name="文本框 7"/>
          <p:cNvSpPr txBox="1"/>
          <p:nvPr/>
        </p:nvSpPr>
        <p:spPr>
          <a:xfrm>
            <a:off x="3225165" y="4574540"/>
            <a:ext cx="1082675" cy="457200"/>
          </a:xfrm>
          <a:prstGeom prst="rect">
            <a:avLst/>
          </a:prstGeom>
          <a:noFill/>
        </p:spPr>
        <p:txBody>
          <a:bodyPr wrap="square" rtlCol="0">
            <a:spAutoFit/>
          </a:bodyPr>
          <a:p>
            <a:r>
              <a:rPr lang="zh-CN" altLang="zh-CN" sz="2400" b="1" kern="100" noProof="0">
                <a:ln>
                  <a:noFill/>
                </a:ln>
                <a:solidFill>
                  <a:srgbClr val="FF0000"/>
                </a:solidFill>
                <a:effectLst/>
                <a:uLnTx/>
                <a:uFillTx/>
                <a:latin typeface="Times New Roman" panose="02020603050405020304"/>
                <a:cs typeface="Times New Roman" panose="02020603050405020304"/>
              </a:rPr>
              <a:t>较低</a:t>
            </a:r>
            <a:endParaRPr lang="zh-CN" altLang="en-US"/>
          </a:p>
        </p:txBody>
      </p:sp>
      <p:sp>
        <p:nvSpPr>
          <p:cNvPr id="9" name="文本框 8"/>
          <p:cNvSpPr txBox="1"/>
          <p:nvPr/>
        </p:nvSpPr>
        <p:spPr>
          <a:xfrm>
            <a:off x="4947285" y="4574540"/>
            <a:ext cx="1082675" cy="457200"/>
          </a:xfrm>
          <a:prstGeom prst="rect">
            <a:avLst/>
          </a:prstGeom>
          <a:noFill/>
        </p:spPr>
        <p:txBody>
          <a:bodyPr wrap="square" rtlCol="0">
            <a:spAutoFit/>
          </a:bodyPr>
          <a:p>
            <a:r>
              <a:rPr lang="zh-CN" altLang="zh-CN" sz="2400" b="1" kern="100" noProof="0">
                <a:ln>
                  <a:noFill/>
                </a:ln>
                <a:solidFill>
                  <a:srgbClr val="FF0000"/>
                </a:solidFill>
                <a:effectLst/>
                <a:uLnTx/>
                <a:uFillTx/>
                <a:latin typeface="Times New Roman" panose="02020603050405020304"/>
                <a:cs typeface="Times New Roman" panose="02020603050405020304"/>
              </a:rPr>
              <a:t>较高</a:t>
            </a:r>
            <a:endParaRPr lang="zh-CN" altLang="en-US"/>
          </a:p>
        </p:txBody>
      </p:sp>
      <p:sp>
        <p:nvSpPr>
          <p:cNvPr id="10" name="文本框 9"/>
          <p:cNvSpPr txBox="1"/>
          <p:nvPr/>
        </p:nvSpPr>
        <p:spPr>
          <a:xfrm>
            <a:off x="6676390" y="4340225"/>
            <a:ext cx="1136015" cy="731520"/>
          </a:xfrm>
          <a:prstGeom prst="rect">
            <a:avLst/>
          </a:prstGeom>
          <a:noFill/>
        </p:spPr>
        <p:txBody>
          <a:bodyPr wrap="square" rtlCol="0">
            <a:spAutoFit/>
          </a:bodyPr>
          <a:p>
            <a:r>
              <a:rPr lang="en-US" altLang="zh-CN"/>
              <a:t>	</a:t>
            </a:r>
            <a:r>
              <a:rPr lang="zh-CN" altLang="zh-CN" sz="2400" b="1" kern="100" noProof="0">
                <a:ln>
                  <a:noFill/>
                </a:ln>
                <a:solidFill>
                  <a:srgbClr val="FF0000"/>
                </a:solidFill>
                <a:effectLst/>
                <a:uLnTx/>
                <a:uFillTx/>
                <a:latin typeface="Times New Roman" panose="02020603050405020304"/>
                <a:cs typeface="Times New Roman" panose="02020603050405020304"/>
              </a:rPr>
              <a:t>晴朗</a:t>
            </a:r>
            <a:r>
              <a:rPr lang="en-US" altLang="zh-CN"/>
              <a:t>	</a:t>
            </a: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22530"/>
          <p:cNvSpPr txBox="1"/>
          <p:nvPr/>
        </p:nvSpPr>
        <p:spPr>
          <a:xfrm>
            <a:off x="3232150" y="395288"/>
            <a:ext cx="2622550" cy="823912"/>
          </a:xfrm>
          <a:prstGeom prst="rect">
            <a:avLst/>
          </a:prstGeom>
          <a:noFill/>
          <a:ln w="9525">
            <a:noFill/>
          </a:ln>
        </p:spPr>
        <p:txBody>
          <a:bodyPr wrap="none" anchor="t">
            <a:spAutoFit/>
          </a:bodyPr>
          <a:p>
            <a:pPr lvl="0"/>
            <a:r>
              <a:rPr lang="zh-CN" altLang="en-US" sz="4800" dirty="0">
                <a:solidFill>
                  <a:srgbClr val="FF3300"/>
                </a:solidFill>
                <a:latin typeface="Times New Roman" panose="02020603050405020304" pitchFamily="18" charset="0"/>
                <a:ea typeface="宋体" panose="02010600030101010101" pitchFamily="2" charset="-122"/>
              </a:rPr>
              <a:t>暖锋演示</a:t>
            </a:r>
            <a:endParaRPr lang="zh-CN" altLang="en-US" sz="4800" dirty="0">
              <a:solidFill>
                <a:srgbClr val="FF3300"/>
              </a:solidFill>
              <a:latin typeface="Times New Roman" panose="02020603050405020304" pitchFamily="18" charset="0"/>
              <a:ea typeface="宋体" panose="02010600030101010101" pitchFamily="2" charset="-122"/>
            </a:endParaRPr>
          </a:p>
        </p:txBody>
      </p:sp>
    </p:spTree>
    <p:controls>
      <mc:AlternateContent xmlns:mc="http://schemas.openxmlformats.org/markup-compatibility/2006">
        <mc:Choice xmlns:v="urn:schemas-microsoft-com:vml" Requires="v">
          <p:control spid="24577" name="" r:id="rId1" imgW="9142412" imgH="4800600"/>
        </mc:Choice>
        <mc:Fallback>
          <p:control name="" r:id="rId1" imgW="9142412" imgH="4800600">
            <p:pic>
              <p:nvPicPr>
                <p:cNvPr id="0" name="Host Control  24576"/>
                <p:cNvPicPr>
                  <a:picLocks noChangeAspect="1"/>
                </p:cNvPicPr>
                <p:nvPr/>
              </p:nvPicPr>
              <p:blipFill>
                <a:blip r:embed="rId2"/>
                <a:stretch>
                  <a:fillRect/>
                </a:stretch>
              </p:blipFill>
              <p:spPr>
                <a:xfrm>
                  <a:off x="1588" y="1219200"/>
                  <a:ext cx="9142412" cy="4800600"/>
                </a:xfrm>
                <a:prstGeom prst="rect">
                  <a:avLst/>
                </a:prstGeom>
              </p:spPr>
            </p:pic>
          </p:control>
        </mc:Fallback>
      </mc:AlternateContent>
    </p:controls>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24577"/>
          <p:cNvSpPr/>
          <p:nvPr/>
        </p:nvSpPr>
        <p:spPr>
          <a:xfrm>
            <a:off x="468313" y="1052513"/>
            <a:ext cx="8351837" cy="1655762"/>
          </a:xfrm>
          <a:prstGeom prst="rect">
            <a:avLst/>
          </a:prstGeom>
          <a:noFill/>
          <a:ln w="38100" cap="flat" cmpd="sng">
            <a:solidFill>
              <a:srgbClr val="FF33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6626" name="文本框 24578"/>
          <p:cNvSpPr txBox="1"/>
          <p:nvPr/>
        </p:nvSpPr>
        <p:spPr>
          <a:xfrm>
            <a:off x="250825" y="1125538"/>
            <a:ext cx="8893175" cy="918210"/>
          </a:xfrm>
          <a:prstGeom prst="rect">
            <a:avLst/>
          </a:prstGeom>
          <a:noFill/>
          <a:ln w="9525">
            <a:noFill/>
          </a:ln>
        </p:spPr>
        <p:txBody>
          <a:bodyPr anchor="t">
            <a:spAutoFit/>
          </a:bodyPr>
          <a:p>
            <a:pPr marL="342900" lvl="0" indent="-342900">
              <a:lnSpc>
                <a:spcPct val="80000"/>
              </a:lnSpc>
              <a:spcBef>
                <a:spcPct val="20000"/>
              </a:spcBef>
            </a:pPr>
            <a:r>
              <a:rPr lang="en-US" altLang="x-none"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探究一</a:t>
            </a:r>
            <a:r>
              <a:rPr lang="en-US" altLang="x-none"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仔细观察</a:t>
            </a:r>
            <a:r>
              <a:rPr lang="zh-CN" sz="3200" b="1" dirty="0">
                <a:latin typeface="黑体" panose="02010609060101010101" pitchFamily="49" charset="-122"/>
                <a:ea typeface="黑体" panose="02010609060101010101" pitchFamily="49" charset="-122"/>
              </a:rPr>
              <a:t>下图</a:t>
            </a:r>
            <a:r>
              <a:rPr lang="en-US" altLang="x-none" sz="3200" b="1">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结合冷暖锋的概念和形成过程，归纳总结区分冷锋和暖锋的方法。</a:t>
            </a:r>
            <a:endParaRPr lang="zh-CN" altLang="en-US" sz="3200" b="1" dirty="0">
              <a:latin typeface="黑体" panose="02010609060101010101" pitchFamily="49" charset="-122"/>
              <a:ea typeface="黑体" panose="02010609060101010101" pitchFamily="49" charset="-122"/>
            </a:endParaRPr>
          </a:p>
        </p:txBody>
      </p:sp>
      <p:sp>
        <p:nvSpPr>
          <p:cNvPr id="24580" name="AutoShape 4"/>
          <p:cNvSpPr/>
          <p:nvPr>
            <p:ph type="title"/>
          </p:nvPr>
        </p:nvSpPr>
        <p:spPr>
          <a:xfrm>
            <a:off x="611188" y="188913"/>
            <a:ext cx="2808288" cy="647700"/>
          </a:xfrm>
          <a:prstGeom prst="roundRect">
            <a:avLst>
              <a:gd name="adj" fmla="val 50000"/>
            </a:avLst>
          </a:prstGeom>
          <a:gradFill rotWithShape="1">
            <a:gsLst>
              <a:gs pos="0">
                <a:srgbClr val="009900"/>
              </a:gs>
              <a:gs pos="100000">
                <a:srgbClr val="CCFF99"/>
              </a:gs>
            </a:gsLst>
            <a:lin ang="5400000" scaled="1"/>
            <a:tileRect/>
          </a:gradFill>
          <a:ln w="28575">
            <a:solidFill>
              <a:srgbClr val="006600">
                <a:alpha val="70000"/>
              </a:srgbClr>
            </a:solidFill>
            <a:miter/>
          </a:ln>
          <a:effectLst>
            <a:outerShdw dist="35921" dir="2699999" algn="ctr" rotWithShape="0">
              <a:schemeClr val="bg2">
                <a:alpha val="50000"/>
              </a:schemeClr>
            </a:outerShdw>
          </a:effectLst>
        </p:spPr>
        <p:txBody>
          <a:bodyPr vert="horz" wrap="square" anchor="ctr"/>
          <a:p>
            <a:pPr fontAlgn="base"/>
            <a:r>
              <a:rPr lang="zh-CN" altLang="en-US" b="1" strike="noStrike" noProof="1">
                <a:effectLst>
                  <a:outerShdw blurRad="38100" dist="38100" dir="2700000">
                    <a:srgbClr val="C0C0C0"/>
                  </a:outerShdw>
                </a:effectLst>
              </a:rPr>
              <a:t>合作探究</a:t>
            </a:r>
            <a:endParaRPr lang="zh-CN" altLang="en-US" b="1" strike="noStrike" noProof="1">
              <a:effectLst>
                <a:outerShdw blurRad="38100" dist="38100" dir="2700000">
                  <a:srgbClr val="C0C0C0"/>
                </a:outerShdw>
              </a:effectLst>
            </a:endParaRPr>
          </a:p>
        </p:txBody>
      </p:sp>
      <p:grpSp>
        <p:nvGrpSpPr>
          <p:cNvPr id="26628" name="组合 24583"/>
          <p:cNvGrpSpPr/>
          <p:nvPr/>
        </p:nvGrpSpPr>
        <p:grpSpPr>
          <a:xfrm>
            <a:off x="539750" y="2924175"/>
            <a:ext cx="7777163" cy="2952750"/>
            <a:chOff x="340" y="1842"/>
            <a:chExt cx="4899" cy="1860"/>
          </a:xfrm>
        </p:grpSpPr>
        <p:pic>
          <p:nvPicPr>
            <p:cNvPr id="26629" name="Picture 6" descr="E:\王庆磊\2012同步\大样\新课标\三维\地理\人教地理必修1（已拷）\2-101.tif"/>
            <p:cNvPicPr>
              <a:picLocks noChangeAspect="1"/>
            </p:cNvPicPr>
            <p:nvPr/>
          </p:nvPicPr>
          <p:blipFill>
            <a:blip r:embed="rId1" r:link="rId2"/>
            <a:stretch>
              <a:fillRect/>
            </a:stretch>
          </p:blipFill>
          <p:spPr>
            <a:xfrm>
              <a:off x="340" y="1842"/>
              <a:ext cx="2540" cy="1860"/>
            </a:xfrm>
            <a:prstGeom prst="rect">
              <a:avLst/>
            </a:prstGeom>
            <a:noFill/>
            <a:ln w="9525">
              <a:noFill/>
            </a:ln>
          </p:spPr>
        </p:pic>
        <p:pic>
          <p:nvPicPr>
            <p:cNvPr id="26630" name="Picture 5" descr="E:\王庆磊\2012同步\大样\新课标\三维\地理\人教地理必修1（已拷）\2-102.tif"/>
            <p:cNvPicPr>
              <a:picLocks noChangeAspect="1"/>
            </p:cNvPicPr>
            <p:nvPr/>
          </p:nvPicPr>
          <p:blipFill>
            <a:blip r:embed="rId3" r:link="rId4"/>
            <a:stretch>
              <a:fillRect/>
            </a:stretch>
          </p:blipFill>
          <p:spPr>
            <a:xfrm>
              <a:off x="2971" y="1933"/>
              <a:ext cx="2268" cy="1678"/>
            </a:xfrm>
            <a:prstGeom prst="rect">
              <a:avLst/>
            </a:prstGeom>
            <a:noFill/>
            <a:ln w="9525">
              <a:noFill/>
            </a:ln>
          </p:spPr>
        </p:pic>
      </p:grpSp>
      <p:pic>
        <p:nvPicPr>
          <p:cNvPr id="26631" name="图片 24582"/>
          <p:cNvPicPr>
            <a:picLocks noChangeAspect="1"/>
          </p:cNvPicPr>
          <p:nvPr/>
        </p:nvPicPr>
        <p:blipFill>
          <a:blip r:embed="rId5"/>
          <a:stretch>
            <a:fillRect/>
          </a:stretch>
        </p:blipFill>
        <p:spPr>
          <a:xfrm>
            <a:off x="1042988" y="5949950"/>
            <a:ext cx="6985000" cy="647700"/>
          </a:xfrm>
          <a:prstGeom prst="rect">
            <a:avLst/>
          </a:prstGeom>
          <a:noFill/>
          <a:ln w="9525">
            <a:noFill/>
          </a:ln>
        </p:spPr>
      </p:pic>
    </p:spTree>
    <p:custDataLst>
      <p:tags r:id="rId6"/>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25601"/>
          <p:cNvGrpSpPr>
            <a:grpSpLocks noChangeAspect="1"/>
          </p:cNvGrpSpPr>
          <p:nvPr/>
        </p:nvGrpSpPr>
        <p:grpSpPr>
          <a:xfrm>
            <a:off x="990600" y="1143000"/>
            <a:ext cx="6934200" cy="2209800"/>
            <a:chOff x="0" y="0"/>
            <a:chExt cx="4368" cy="1392"/>
          </a:xfrm>
        </p:grpSpPr>
        <p:pic>
          <p:nvPicPr>
            <p:cNvPr id="27650" name="图片 25602"/>
            <p:cNvPicPr>
              <a:picLocks noChangeAspect="1"/>
            </p:cNvPicPr>
            <p:nvPr/>
          </p:nvPicPr>
          <p:blipFill>
            <a:blip r:embed="rId1"/>
            <a:stretch>
              <a:fillRect/>
            </a:stretch>
          </p:blipFill>
          <p:spPr>
            <a:xfrm>
              <a:off x="0" y="0"/>
              <a:ext cx="1584" cy="1374"/>
            </a:xfrm>
            <a:prstGeom prst="rect">
              <a:avLst/>
            </a:prstGeom>
            <a:noFill/>
            <a:ln w="9525">
              <a:noFill/>
            </a:ln>
          </p:spPr>
        </p:pic>
        <p:pic>
          <p:nvPicPr>
            <p:cNvPr id="27651" name="图片 25603"/>
            <p:cNvPicPr>
              <a:picLocks noChangeAspect="1"/>
            </p:cNvPicPr>
            <p:nvPr/>
          </p:nvPicPr>
          <p:blipFill>
            <a:blip r:embed="rId2"/>
            <a:stretch>
              <a:fillRect/>
            </a:stretch>
          </p:blipFill>
          <p:spPr>
            <a:xfrm>
              <a:off x="2784" y="369"/>
              <a:ext cx="1584" cy="1023"/>
            </a:xfrm>
            <a:prstGeom prst="rect">
              <a:avLst/>
            </a:prstGeom>
            <a:noFill/>
            <a:ln w="9525">
              <a:noFill/>
            </a:ln>
          </p:spPr>
        </p:pic>
      </p:grpSp>
      <p:sp>
        <p:nvSpPr>
          <p:cNvPr id="25605" name="文本框 25604"/>
          <p:cNvSpPr txBox="1"/>
          <p:nvPr/>
        </p:nvSpPr>
        <p:spPr>
          <a:xfrm>
            <a:off x="468313" y="3352800"/>
            <a:ext cx="5832475" cy="641350"/>
          </a:xfrm>
          <a:prstGeom prst="rect">
            <a:avLst/>
          </a:prstGeom>
          <a:solidFill>
            <a:schemeClr val="bg1"/>
          </a:solidFill>
          <a:ln w="9525">
            <a:noFill/>
          </a:ln>
        </p:spPr>
        <p:txBody>
          <a:bodyPr anchor="t">
            <a:spAutoFit/>
          </a:bodyPr>
          <a:p>
            <a:pPr lvl="0"/>
            <a:r>
              <a:rPr lang="zh-CN" altLang="en-US" sz="3600" b="1" dirty="0">
                <a:solidFill>
                  <a:srgbClr val="FF0000"/>
                </a:solidFill>
                <a:latin typeface="Arial" panose="020B0604020202020204" pitchFamily="34" charset="0"/>
                <a:ea typeface="宋体" panose="02010600030101010101" pitchFamily="2" charset="-122"/>
              </a:rPr>
              <a:t>方法</a:t>
            </a:r>
            <a:r>
              <a:rPr lang="en-US" altLang="x-none" sz="3600" b="1">
                <a:solidFill>
                  <a:srgbClr val="FF0000"/>
                </a:solidFill>
                <a:latin typeface="Arial" panose="020B0604020202020204" pitchFamily="34" charset="0"/>
                <a:ea typeface="宋体" panose="02010600030101010101" pitchFamily="2" charset="-122"/>
              </a:rPr>
              <a:t>2:</a:t>
            </a:r>
            <a:r>
              <a:rPr lang="zh-CN" altLang="en-US" sz="3600" b="1" dirty="0">
                <a:solidFill>
                  <a:srgbClr val="FF0000"/>
                </a:solidFill>
                <a:latin typeface="Arial" panose="020B0604020202020204" pitchFamily="34" charset="0"/>
                <a:ea typeface="宋体" panose="02010600030101010101" pitchFamily="2" charset="-122"/>
              </a:rPr>
              <a:t>看雨区的范围和位置</a:t>
            </a:r>
            <a:endParaRPr lang="zh-CN" altLang="en-US" sz="3600" b="1" dirty="0">
              <a:solidFill>
                <a:srgbClr val="FF0000"/>
              </a:solidFill>
              <a:latin typeface="Arial" panose="020B0604020202020204" pitchFamily="34" charset="0"/>
              <a:ea typeface="宋体" panose="02010600030101010101" pitchFamily="2" charset="-122"/>
            </a:endParaRPr>
          </a:p>
        </p:txBody>
      </p:sp>
      <p:sp>
        <p:nvSpPr>
          <p:cNvPr id="25606" name="文本框 25605"/>
          <p:cNvSpPr txBox="1"/>
          <p:nvPr/>
        </p:nvSpPr>
        <p:spPr>
          <a:xfrm>
            <a:off x="395288" y="1125538"/>
            <a:ext cx="3567112" cy="641350"/>
          </a:xfrm>
          <a:prstGeom prst="rect">
            <a:avLst/>
          </a:prstGeom>
          <a:solidFill>
            <a:schemeClr val="bg1"/>
          </a:solidFill>
          <a:ln w="9525">
            <a:noFill/>
          </a:ln>
        </p:spPr>
        <p:txBody>
          <a:bodyPr anchor="t">
            <a:spAutoFit/>
          </a:bodyPr>
          <a:p>
            <a:pPr lvl="0"/>
            <a:r>
              <a:rPr lang="zh-CN" altLang="en-US" sz="3600" b="1" dirty="0">
                <a:solidFill>
                  <a:srgbClr val="FF0000"/>
                </a:solidFill>
                <a:latin typeface="Arial" panose="020B0604020202020204" pitchFamily="34" charset="0"/>
                <a:ea typeface="宋体" panose="02010600030101010101" pitchFamily="2" charset="-122"/>
              </a:rPr>
              <a:t>方法</a:t>
            </a:r>
            <a:r>
              <a:rPr lang="en-US" altLang="x-none" sz="3600" b="1">
                <a:solidFill>
                  <a:srgbClr val="FF0000"/>
                </a:solidFill>
                <a:latin typeface="Arial" panose="020B0604020202020204" pitchFamily="34" charset="0"/>
                <a:ea typeface="宋体" panose="02010600030101010101" pitchFamily="2" charset="-122"/>
              </a:rPr>
              <a:t>1:</a:t>
            </a:r>
            <a:r>
              <a:rPr lang="zh-CN" altLang="en-US" sz="3600" b="1" dirty="0">
                <a:solidFill>
                  <a:srgbClr val="FF0000"/>
                </a:solidFill>
                <a:latin typeface="Arial" panose="020B0604020202020204" pitchFamily="34" charset="0"/>
                <a:ea typeface="宋体" panose="02010600030101010101" pitchFamily="2" charset="-122"/>
              </a:rPr>
              <a:t>看符号</a:t>
            </a:r>
            <a:endParaRPr lang="zh-CN" altLang="en-US" sz="3600" b="1" dirty="0">
              <a:solidFill>
                <a:srgbClr val="FF0000"/>
              </a:solidFill>
              <a:latin typeface="Arial" panose="020B0604020202020204" pitchFamily="34" charset="0"/>
              <a:ea typeface="宋体" panose="02010600030101010101" pitchFamily="2" charset="-122"/>
            </a:endParaRPr>
          </a:p>
        </p:txBody>
      </p:sp>
      <p:sp>
        <p:nvSpPr>
          <p:cNvPr id="25607" name="文本框 25606"/>
          <p:cNvSpPr txBox="1"/>
          <p:nvPr/>
        </p:nvSpPr>
        <p:spPr>
          <a:xfrm>
            <a:off x="1752600" y="2895600"/>
            <a:ext cx="1371600" cy="579438"/>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冷锋</a:t>
            </a:r>
            <a:endParaRPr lang="zh-CN" altLang="en-US" sz="3200" b="1" dirty="0">
              <a:solidFill>
                <a:srgbClr val="3333FF"/>
              </a:solidFill>
              <a:latin typeface="Arial" panose="020B0604020202020204" pitchFamily="34" charset="0"/>
              <a:ea typeface="宋体" panose="02010600030101010101" pitchFamily="2" charset="-122"/>
            </a:endParaRPr>
          </a:p>
        </p:txBody>
      </p:sp>
      <p:sp>
        <p:nvSpPr>
          <p:cNvPr id="25608" name="文本框 25607"/>
          <p:cNvSpPr txBox="1"/>
          <p:nvPr/>
        </p:nvSpPr>
        <p:spPr>
          <a:xfrm>
            <a:off x="6172200" y="3124200"/>
            <a:ext cx="1295400" cy="579438"/>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暖锋</a:t>
            </a:r>
            <a:endParaRPr lang="zh-CN" altLang="en-US" sz="3200" b="1" dirty="0">
              <a:solidFill>
                <a:srgbClr val="3333FF"/>
              </a:solidFill>
              <a:latin typeface="Arial" panose="020B0604020202020204" pitchFamily="34" charset="0"/>
              <a:ea typeface="宋体" panose="02010600030101010101" pitchFamily="2" charset="-122"/>
            </a:endParaRPr>
          </a:p>
        </p:txBody>
      </p:sp>
      <p:sp>
        <p:nvSpPr>
          <p:cNvPr id="27656" name="矩形 25608"/>
          <p:cNvSpPr/>
          <p:nvPr/>
        </p:nvSpPr>
        <p:spPr>
          <a:xfrm>
            <a:off x="250825" y="404813"/>
            <a:ext cx="5834063" cy="641350"/>
          </a:xfrm>
          <a:prstGeom prst="rect">
            <a:avLst/>
          </a:prstGeom>
          <a:noFill/>
          <a:ln w="9525">
            <a:noFill/>
          </a:ln>
        </p:spPr>
        <p:txBody>
          <a:bodyPr anchor="t">
            <a:spAutoFit/>
          </a:bodyPr>
          <a:p>
            <a:pPr lvl="0" eaLnBrk="0" hangingPunct="0"/>
            <a:r>
              <a:rPr lang="zh-CN" altLang="en-US" sz="3600" b="1" dirty="0">
                <a:latin typeface="Arial" panose="020B0604020202020204" pitchFamily="34" charset="0"/>
                <a:ea typeface="宋体" panose="02010600030101010101" pitchFamily="2" charset="-122"/>
              </a:rPr>
              <a:t>区别冷锋和暖锋的方法</a:t>
            </a:r>
            <a:endParaRPr lang="zh-CN" altLang="en-US" sz="3600" b="1" dirty="0">
              <a:latin typeface="Arial" panose="020B0604020202020204" pitchFamily="34" charset="0"/>
              <a:ea typeface="宋体" panose="02010600030101010101" pitchFamily="2" charset="-122"/>
            </a:endParaRPr>
          </a:p>
        </p:txBody>
      </p:sp>
      <p:pic>
        <p:nvPicPr>
          <p:cNvPr id="25610" name="Picture 2" descr="14R2-81.TIF"/>
          <p:cNvPicPr>
            <a:picLocks noChangeAspect="1"/>
          </p:cNvPicPr>
          <p:nvPr/>
        </p:nvPicPr>
        <p:blipFill>
          <a:blip r:embed="rId3" r:link="rId4"/>
          <a:stretch>
            <a:fillRect/>
          </a:stretch>
        </p:blipFill>
        <p:spPr>
          <a:xfrm>
            <a:off x="900113" y="4076700"/>
            <a:ext cx="6842125" cy="2346325"/>
          </a:xfrm>
          <a:prstGeom prst="rect">
            <a:avLst/>
          </a:prstGeom>
          <a:noFill/>
          <a:ln w="9525">
            <a:noFill/>
          </a:ln>
        </p:spPr>
      </p:pic>
      <p:sp>
        <p:nvSpPr>
          <p:cNvPr id="25611" name="椭圆 25610"/>
          <p:cNvSpPr/>
          <p:nvPr/>
        </p:nvSpPr>
        <p:spPr>
          <a:xfrm>
            <a:off x="3419475" y="6021388"/>
            <a:ext cx="144463" cy="215900"/>
          </a:xfrm>
          <a:prstGeom prst="ellipse">
            <a:avLst/>
          </a:prstGeom>
          <a:solidFill>
            <a:srgbClr val="FF0000"/>
          </a:solidFill>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613" name="椭圆 25612"/>
          <p:cNvSpPr/>
          <p:nvPr/>
        </p:nvSpPr>
        <p:spPr>
          <a:xfrm>
            <a:off x="5003800" y="6021388"/>
            <a:ext cx="144463" cy="215900"/>
          </a:xfrm>
          <a:prstGeom prst="ellipse">
            <a:avLst/>
          </a:prstGeom>
          <a:solidFill>
            <a:srgbClr val="FF0000"/>
          </a:solidFill>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614" name="右箭头 25613"/>
          <p:cNvSpPr/>
          <p:nvPr/>
        </p:nvSpPr>
        <p:spPr>
          <a:xfrm>
            <a:off x="1692275" y="6453188"/>
            <a:ext cx="1655763" cy="144462"/>
          </a:xfrm>
          <a:prstGeom prst="rightArrow">
            <a:avLst>
              <a:gd name="adj1" fmla="val 50000"/>
              <a:gd name="adj2" fmla="val 286486"/>
            </a:avLst>
          </a:prstGeom>
          <a:solidFill>
            <a:srgbClr val="FF0000"/>
          </a:solid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615" name="右箭头 25614"/>
          <p:cNvSpPr/>
          <p:nvPr/>
        </p:nvSpPr>
        <p:spPr>
          <a:xfrm>
            <a:off x="5076825" y="6453188"/>
            <a:ext cx="1655763" cy="144462"/>
          </a:xfrm>
          <a:prstGeom prst="rightArrow">
            <a:avLst>
              <a:gd name="adj1" fmla="val 50000"/>
              <a:gd name="adj2" fmla="val 286486"/>
            </a:avLst>
          </a:prstGeom>
          <a:solidFill>
            <a:srgbClr val="FF0000"/>
          </a:solid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ox(in)">
                                      <p:cBhvr>
                                        <p:cTn id="7" dur="500"/>
                                        <p:tgtEl>
                                          <p:spTgt spid="256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box(in)">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box(in)">
                                      <p:cBhvr>
                                        <p:cTn id="17" dur="500"/>
                                        <p:tgtEl>
                                          <p:spTgt spid="2560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8"/>
                                        </p:tgtEl>
                                        <p:attrNameLst>
                                          <p:attrName>style.visibility</p:attrName>
                                        </p:attrNameLst>
                                      </p:cBhvr>
                                      <p:to>
                                        <p:strVal val="visible"/>
                                      </p:to>
                                    </p:set>
                                    <p:animEffect transition="in" filter="box(in)">
                                      <p:cBhvr>
                                        <p:cTn id="22" dur="500"/>
                                        <p:tgtEl>
                                          <p:spTgt spid="2560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5"/>
                                        </p:tgtEl>
                                        <p:attrNameLst>
                                          <p:attrName>style.visibility</p:attrName>
                                        </p:attrNameLst>
                                      </p:cBhvr>
                                      <p:to>
                                        <p:strVal val="visible"/>
                                      </p:to>
                                    </p:set>
                                    <p:animEffect transition="in" filter="box(in)">
                                      <p:cBhvr>
                                        <p:cTn id="27" dur="500"/>
                                        <p:tgtEl>
                                          <p:spTgt spid="2560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5610"/>
                                        </p:tgtEl>
                                        <p:attrNameLst>
                                          <p:attrName>style.visibility</p:attrName>
                                        </p:attrNameLst>
                                      </p:cBhvr>
                                      <p:to>
                                        <p:strVal val="visible"/>
                                      </p:to>
                                    </p:set>
                                    <p:animEffect transition="in" filter="diamond(in)">
                                      <p:cBhvr>
                                        <p:cTn id="32" dur="2000"/>
                                        <p:tgtEl>
                                          <p:spTgt spid="256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5611"/>
                                        </p:tgtEl>
                                        <p:attrNameLst>
                                          <p:attrName>style.visibility</p:attrName>
                                        </p:attrNameLst>
                                      </p:cBhvr>
                                      <p:to>
                                        <p:strVal val="visible"/>
                                      </p:to>
                                    </p:set>
                                    <p:animEffect transition="in" filter="diamond(in)">
                                      <p:cBhvr>
                                        <p:cTn id="37" dur="2000"/>
                                        <p:tgtEl>
                                          <p:spTgt spid="256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5613"/>
                                        </p:tgtEl>
                                        <p:attrNameLst>
                                          <p:attrName>style.visibility</p:attrName>
                                        </p:attrNameLst>
                                      </p:cBhvr>
                                      <p:to>
                                        <p:strVal val="visible"/>
                                      </p:to>
                                    </p:set>
                                    <p:animEffect transition="in" filter="diamond(in)">
                                      <p:cBhvr>
                                        <p:cTn id="42" dur="2000"/>
                                        <p:tgtEl>
                                          <p:spTgt spid="256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25614"/>
                                        </p:tgtEl>
                                        <p:attrNameLst>
                                          <p:attrName>style.visibility</p:attrName>
                                        </p:attrNameLst>
                                      </p:cBhvr>
                                      <p:to>
                                        <p:strVal val="visible"/>
                                      </p:to>
                                    </p:set>
                                    <p:animEffect transition="in" filter="barn(inHorizontal)">
                                      <p:cBhvr>
                                        <p:cTn id="47" dur="500"/>
                                        <p:tgtEl>
                                          <p:spTgt spid="256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25615"/>
                                        </p:tgtEl>
                                        <p:attrNameLst>
                                          <p:attrName>style.visibility</p:attrName>
                                        </p:attrNameLst>
                                      </p:cBhvr>
                                      <p:to>
                                        <p:strVal val="visible"/>
                                      </p:to>
                                    </p:set>
                                    <p:animEffect transition="in" filter="barn(inHorizontal)">
                                      <p:cBhvr>
                                        <p:cTn id="52"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25607" grpId="0"/>
      <p:bldP spid="256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框 26625"/>
          <p:cNvSpPr txBox="1"/>
          <p:nvPr/>
        </p:nvSpPr>
        <p:spPr>
          <a:xfrm>
            <a:off x="611188" y="2852738"/>
            <a:ext cx="3798887" cy="579437"/>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冷锋</a:t>
            </a:r>
            <a:r>
              <a:rPr lang="en-US" altLang="x-none" sz="3200" b="1">
                <a:solidFill>
                  <a:srgbClr val="3333FF"/>
                </a:solidFill>
                <a:latin typeface="Arial" panose="020B0604020202020204" pitchFamily="34" charset="0"/>
                <a:ea typeface="宋体" panose="02010600030101010101" pitchFamily="2" charset="-122"/>
              </a:rPr>
              <a:t>:</a:t>
            </a:r>
            <a:r>
              <a:rPr lang="zh-CN" altLang="en-US" sz="3200" b="1" dirty="0">
                <a:solidFill>
                  <a:srgbClr val="3333FF"/>
                </a:solidFill>
                <a:latin typeface="Arial" panose="020B0604020202020204" pitchFamily="34" charset="0"/>
                <a:ea typeface="宋体" panose="02010600030101010101" pitchFamily="2" charset="-122"/>
              </a:rPr>
              <a:t>箭头大致相对</a:t>
            </a:r>
            <a:endParaRPr lang="zh-CN" altLang="en-US" sz="3200" b="1" dirty="0">
              <a:solidFill>
                <a:srgbClr val="3333FF"/>
              </a:solidFill>
              <a:latin typeface="Arial" panose="020B0604020202020204" pitchFamily="34" charset="0"/>
              <a:ea typeface="宋体" panose="02010600030101010101" pitchFamily="2" charset="-122"/>
            </a:endParaRPr>
          </a:p>
        </p:txBody>
      </p:sp>
      <p:sp>
        <p:nvSpPr>
          <p:cNvPr id="26627" name="文本框 26626"/>
          <p:cNvSpPr txBox="1"/>
          <p:nvPr/>
        </p:nvSpPr>
        <p:spPr>
          <a:xfrm>
            <a:off x="4787900" y="2852738"/>
            <a:ext cx="3975100" cy="579437"/>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暖锋</a:t>
            </a:r>
            <a:r>
              <a:rPr lang="en-US" altLang="x-none" sz="3200" b="1">
                <a:solidFill>
                  <a:srgbClr val="3333FF"/>
                </a:solidFill>
                <a:latin typeface="Arial" panose="020B0604020202020204" pitchFamily="34" charset="0"/>
                <a:ea typeface="宋体" panose="02010600030101010101" pitchFamily="2" charset="-122"/>
              </a:rPr>
              <a:t>:</a:t>
            </a:r>
            <a:r>
              <a:rPr lang="zh-CN" altLang="en-US" sz="3200" b="1" dirty="0">
                <a:solidFill>
                  <a:srgbClr val="3333FF"/>
                </a:solidFill>
                <a:latin typeface="Arial" panose="020B0604020202020204" pitchFamily="34" charset="0"/>
                <a:ea typeface="宋体" panose="02010600030101010101" pitchFamily="2" charset="-122"/>
              </a:rPr>
              <a:t>箭头大致同向</a:t>
            </a:r>
            <a:endParaRPr lang="zh-CN" altLang="en-US" sz="3200" b="1" dirty="0">
              <a:solidFill>
                <a:srgbClr val="3333FF"/>
              </a:solidFill>
              <a:latin typeface="Arial" panose="020B0604020202020204" pitchFamily="34" charset="0"/>
              <a:ea typeface="宋体" panose="02010600030101010101" pitchFamily="2" charset="-122"/>
            </a:endParaRPr>
          </a:p>
        </p:txBody>
      </p:sp>
      <p:grpSp>
        <p:nvGrpSpPr>
          <p:cNvPr id="26628" name="组合 26627"/>
          <p:cNvGrpSpPr/>
          <p:nvPr/>
        </p:nvGrpSpPr>
        <p:grpSpPr>
          <a:xfrm>
            <a:off x="468313" y="549275"/>
            <a:ext cx="8002587" cy="2232025"/>
            <a:chOff x="0" y="0"/>
            <a:chExt cx="5290" cy="1605"/>
          </a:xfrm>
        </p:grpSpPr>
        <p:grpSp>
          <p:nvGrpSpPr>
            <p:cNvPr id="28676" name="组合 26628"/>
            <p:cNvGrpSpPr>
              <a:grpSpLocks noChangeAspect="1"/>
            </p:cNvGrpSpPr>
            <p:nvPr/>
          </p:nvGrpSpPr>
          <p:grpSpPr>
            <a:xfrm>
              <a:off x="10" y="21"/>
              <a:ext cx="5280" cy="1584"/>
              <a:chOff x="0" y="0"/>
              <a:chExt cx="5280" cy="1584"/>
            </a:xfrm>
          </p:grpSpPr>
          <p:pic>
            <p:nvPicPr>
              <p:cNvPr id="28677" name="图片 26629"/>
              <p:cNvPicPr>
                <a:picLocks noChangeAspect="1"/>
              </p:cNvPicPr>
              <p:nvPr/>
            </p:nvPicPr>
            <p:blipFill>
              <a:blip r:embed="rId1"/>
              <a:stretch>
                <a:fillRect/>
              </a:stretch>
            </p:blipFill>
            <p:spPr>
              <a:xfrm>
                <a:off x="0" y="0"/>
                <a:ext cx="2832" cy="1584"/>
              </a:xfrm>
              <a:prstGeom prst="rect">
                <a:avLst/>
              </a:prstGeom>
              <a:noFill/>
              <a:ln w="9525">
                <a:noFill/>
              </a:ln>
            </p:spPr>
          </p:pic>
          <p:pic>
            <p:nvPicPr>
              <p:cNvPr id="28678" name="图片 26630"/>
              <p:cNvPicPr>
                <a:picLocks noChangeAspect="1"/>
              </p:cNvPicPr>
              <p:nvPr/>
            </p:nvPicPr>
            <p:blipFill>
              <a:blip r:embed="rId2"/>
              <a:stretch>
                <a:fillRect/>
              </a:stretch>
            </p:blipFill>
            <p:spPr>
              <a:xfrm>
                <a:off x="2832" y="288"/>
                <a:ext cx="2448" cy="1296"/>
              </a:xfrm>
              <a:prstGeom prst="rect">
                <a:avLst/>
              </a:prstGeom>
              <a:noFill/>
              <a:ln w="9525">
                <a:noFill/>
              </a:ln>
            </p:spPr>
          </p:pic>
        </p:grpSp>
        <p:sp>
          <p:nvSpPr>
            <p:cNvPr id="28679" name="文本框 26631"/>
            <p:cNvSpPr txBox="1"/>
            <p:nvPr/>
          </p:nvSpPr>
          <p:spPr>
            <a:xfrm>
              <a:off x="0" y="0"/>
              <a:ext cx="2513" cy="461"/>
            </a:xfrm>
            <a:prstGeom prst="rect">
              <a:avLst/>
            </a:prstGeom>
            <a:solidFill>
              <a:schemeClr val="bg1"/>
            </a:solidFill>
            <a:ln w="9525">
              <a:noFill/>
            </a:ln>
          </p:spPr>
          <p:txBody>
            <a:bodyPr wrap="none" anchor="t">
              <a:spAutoFit/>
            </a:bodyPr>
            <a:p>
              <a:pPr lvl="0"/>
              <a:r>
                <a:rPr lang="zh-CN" altLang="en-US" sz="3600" b="1" dirty="0">
                  <a:solidFill>
                    <a:srgbClr val="FF0000"/>
                  </a:solidFill>
                  <a:latin typeface="Arial" panose="020B0604020202020204" pitchFamily="34" charset="0"/>
                  <a:ea typeface="宋体" panose="02010600030101010101" pitchFamily="2" charset="-122"/>
                </a:rPr>
                <a:t>方法</a:t>
              </a:r>
              <a:r>
                <a:rPr lang="en-US" altLang="x-none" sz="3600" b="1">
                  <a:solidFill>
                    <a:srgbClr val="FF0000"/>
                  </a:solidFill>
                  <a:latin typeface="Arial" panose="020B0604020202020204" pitchFamily="34" charset="0"/>
                  <a:ea typeface="宋体" panose="02010600030101010101" pitchFamily="2" charset="-122"/>
                </a:rPr>
                <a:t>3:</a:t>
              </a:r>
              <a:r>
                <a:rPr lang="zh-CN" altLang="en-US" sz="3600" b="1" dirty="0">
                  <a:solidFill>
                    <a:srgbClr val="FF0000"/>
                  </a:solidFill>
                  <a:latin typeface="Arial" panose="020B0604020202020204" pitchFamily="34" charset="0"/>
                  <a:ea typeface="宋体" panose="02010600030101010101" pitchFamily="2" charset="-122"/>
                </a:rPr>
                <a:t>看箭头方向</a:t>
              </a:r>
              <a:endParaRPr lang="zh-CN" altLang="en-US" sz="3600" b="1" dirty="0">
                <a:solidFill>
                  <a:srgbClr val="FF0000"/>
                </a:solidFill>
                <a:latin typeface="Arial" panose="020B0604020202020204" pitchFamily="34" charset="0"/>
                <a:ea typeface="宋体" panose="02010600030101010101" pitchFamily="2" charset="-122"/>
              </a:endParaRPr>
            </a:p>
          </p:txBody>
        </p:sp>
      </p:grpSp>
      <p:grpSp>
        <p:nvGrpSpPr>
          <p:cNvPr id="26633" name="组合 26632"/>
          <p:cNvGrpSpPr/>
          <p:nvPr/>
        </p:nvGrpSpPr>
        <p:grpSpPr>
          <a:xfrm>
            <a:off x="395288" y="3573463"/>
            <a:ext cx="8353425" cy="2592387"/>
            <a:chOff x="0" y="0"/>
            <a:chExt cx="5136" cy="1893"/>
          </a:xfrm>
        </p:grpSpPr>
        <p:grpSp>
          <p:nvGrpSpPr>
            <p:cNvPr id="28681" name="组合 26633"/>
            <p:cNvGrpSpPr>
              <a:grpSpLocks noChangeAspect="1"/>
            </p:cNvGrpSpPr>
            <p:nvPr/>
          </p:nvGrpSpPr>
          <p:grpSpPr>
            <a:xfrm>
              <a:off x="48" y="21"/>
              <a:ext cx="5088" cy="1872"/>
              <a:chOff x="0" y="0"/>
              <a:chExt cx="5088" cy="1872"/>
            </a:xfrm>
          </p:grpSpPr>
          <p:pic>
            <p:nvPicPr>
              <p:cNvPr id="28682" name="图片 26634"/>
              <p:cNvPicPr>
                <a:picLocks noChangeAspect="1"/>
              </p:cNvPicPr>
              <p:nvPr/>
            </p:nvPicPr>
            <p:blipFill>
              <a:blip r:embed="rId3"/>
              <a:stretch>
                <a:fillRect/>
              </a:stretch>
            </p:blipFill>
            <p:spPr>
              <a:xfrm>
                <a:off x="0" y="0"/>
                <a:ext cx="2880" cy="1872"/>
              </a:xfrm>
              <a:prstGeom prst="rect">
                <a:avLst/>
              </a:prstGeom>
              <a:noFill/>
              <a:ln w="9525">
                <a:noFill/>
              </a:ln>
            </p:spPr>
          </p:pic>
          <p:pic>
            <p:nvPicPr>
              <p:cNvPr id="28683" name="图片 26635"/>
              <p:cNvPicPr>
                <a:picLocks noChangeAspect="1"/>
              </p:cNvPicPr>
              <p:nvPr/>
            </p:nvPicPr>
            <p:blipFill>
              <a:blip r:embed="rId4"/>
              <a:stretch>
                <a:fillRect/>
              </a:stretch>
            </p:blipFill>
            <p:spPr>
              <a:xfrm>
                <a:off x="2832" y="432"/>
                <a:ext cx="2256" cy="1440"/>
              </a:xfrm>
              <a:prstGeom prst="rect">
                <a:avLst/>
              </a:prstGeom>
              <a:noFill/>
              <a:ln w="9525">
                <a:noFill/>
              </a:ln>
            </p:spPr>
          </p:pic>
        </p:grpSp>
        <p:sp>
          <p:nvSpPr>
            <p:cNvPr id="28684" name="文本框 26636"/>
            <p:cNvSpPr txBox="1"/>
            <p:nvPr/>
          </p:nvSpPr>
          <p:spPr>
            <a:xfrm>
              <a:off x="0" y="0"/>
              <a:ext cx="2395" cy="468"/>
            </a:xfrm>
            <a:prstGeom prst="rect">
              <a:avLst/>
            </a:prstGeom>
            <a:solidFill>
              <a:schemeClr val="bg1"/>
            </a:solidFill>
            <a:ln w="9525">
              <a:noFill/>
            </a:ln>
          </p:spPr>
          <p:txBody>
            <a:bodyPr anchor="t">
              <a:spAutoFit/>
            </a:bodyPr>
            <a:p>
              <a:pPr lvl="0"/>
              <a:r>
                <a:rPr lang="zh-CN" altLang="en-US" sz="3600" b="1" dirty="0">
                  <a:solidFill>
                    <a:srgbClr val="FF0000"/>
                  </a:solidFill>
                  <a:latin typeface="Arial" panose="020B0604020202020204" pitchFamily="34" charset="0"/>
                  <a:ea typeface="宋体" panose="02010600030101010101" pitchFamily="2" charset="-122"/>
                </a:rPr>
                <a:t>方法</a:t>
              </a:r>
              <a:r>
                <a:rPr lang="en-US" altLang="x-none" sz="3600" b="1">
                  <a:solidFill>
                    <a:srgbClr val="FF0000"/>
                  </a:solidFill>
                  <a:latin typeface="Arial" panose="020B0604020202020204" pitchFamily="34" charset="0"/>
                  <a:ea typeface="宋体" panose="02010600030101010101" pitchFamily="2" charset="-122"/>
                </a:rPr>
                <a:t>4:</a:t>
              </a:r>
              <a:r>
                <a:rPr lang="zh-CN" altLang="en-US" sz="3600" b="1" dirty="0">
                  <a:solidFill>
                    <a:srgbClr val="FF0000"/>
                  </a:solidFill>
                  <a:latin typeface="Arial" panose="020B0604020202020204" pitchFamily="34" charset="0"/>
                  <a:ea typeface="宋体" panose="02010600030101010101" pitchFamily="2" charset="-122"/>
                </a:rPr>
                <a:t>看锋面坡度</a:t>
              </a:r>
              <a:endParaRPr lang="zh-CN" altLang="en-US" sz="3600" b="1" dirty="0">
                <a:solidFill>
                  <a:srgbClr val="FF0000"/>
                </a:solidFill>
                <a:latin typeface="Arial" panose="020B0604020202020204" pitchFamily="34" charset="0"/>
                <a:ea typeface="宋体" panose="02010600030101010101" pitchFamily="2" charset="-122"/>
              </a:endParaRPr>
            </a:p>
          </p:txBody>
        </p:sp>
      </p:grpSp>
      <p:sp>
        <p:nvSpPr>
          <p:cNvPr id="26638" name="文本框 26637"/>
          <p:cNvSpPr txBox="1"/>
          <p:nvPr/>
        </p:nvSpPr>
        <p:spPr>
          <a:xfrm>
            <a:off x="1547813" y="5876925"/>
            <a:ext cx="2317750" cy="579438"/>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冷锋</a:t>
            </a:r>
            <a:r>
              <a:rPr lang="en-US" altLang="x-none" sz="3200" b="1">
                <a:solidFill>
                  <a:srgbClr val="3333FF"/>
                </a:solidFill>
                <a:latin typeface="Arial" panose="020B0604020202020204" pitchFamily="34" charset="0"/>
                <a:ea typeface="宋体" panose="02010600030101010101" pitchFamily="2" charset="-122"/>
              </a:rPr>
              <a:t>:</a:t>
            </a:r>
            <a:r>
              <a:rPr lang="zh-CN" altLang="en-US" sz="3200" b="1" dirty="0">
                <a:solidFill>
                  <a:srgbClr val="3333FF"/>
                </a:solidFill>
                <a:latin typeface="Arial" panose="020B0604020202020204" pitchFamily="34" charset="0"/>
                <a:ea typeface="宋体" panose="02010600030101010101" pitchFamily="2" charset="-122"/>
              </a:rPr>
              <a:t>坡陡</a:t>
            </a:r>
            <a:endParaRPr lang="zh-CN" altLang="en-US" sz="3200" b="1" dirty="0">
              <a:solidFill>
                <a:srgbClr val="3333FF"/>
              </a:solidFill>
              <a:latin typeface="Arial" panose="020B0604020202020204" pitchFamily="34" charset="0"/>
              <a:ea typeface="宋体" panose="02010600030101010101" pitchFamily="2" charset="-122"/>
            </a:endParaRPr>
          </a:p>
        </p:txBody>
      </p:sp>
      <p:sp>
        <p:nvSpPr>
          <p:cNvPr id="26639" name="文本框 26638"/>
          <p:cNvSpPr txBox="1"/>
          <p:nvPr/>
        </p:nvSpPr>
        <p:spPr>
          <a:xfrm>
            <a:off x="5364163" y="5805488"/>
            <a:ext cx="2255837" cy="579437"/>
          </a:xfrm>
          <a:prstGeom prst="rect">
            <a:avLst/>
          </a:prstGeom>
          <a:noFill/>
          <a:ln w="9525">
            <a:noFill/>
          </a:ln>
        </p:spPr>
        <p:txBody>
          <a:bodyPr anchor="t">
            <a:spAutoFit/>
          </a:bodyPr>
          <a:p>
            <a:pPr lvl="0"/>
            <a:r>
              <a:rPr lang="zh-CN" altLang="en-US" sz="3200" b="1" dirty="0">
                <a:solidFill>
                  <a:srgbClr val="3333FF"/>
                </a:solidFill>
                <a:latin typeface="Arial" panose="020B0604020202020204" pitchFamily="34" charset="0"/>
                <a:ea typeface="宋体" panose="02010600030101010101" pitchFamily="2" charset="-122"/>
              </a:rPr>
              <a:t>暖锋</a:t>
            </a:r>
            <a:r>
              <a:rPr lang="en-US" altLang="x-none" sz="3200" b="1">
                <a:solidFill>
                  <a:srgbClr val="3333FF"/>
                </a:solidFill>
                <a:latin typeface="Arial" panose="020B0604020202020204" pitchFamily="34" charset="0"/>
                <a:ea typeface="宋体" panose="02010600030101010101" pitchFamily="2" charset="-122"/>
              </a:rPr>
              <a:t>:</a:t>
            </a:r>
            <a:r>
              <a:rPr lang="zh-CN" altLang="en-US" sz="3200" b="1" dirty="0">
                <a:solidFill>
                  <a:srgbClr val="3333FF"/>
                </a:solidFill>
                <a:latin typeface="Arial" panose="020B0604020202020204" pitchFamily="34" charset="0"/>
                <a:ea typeface="宋体" panose="02010600030101010101" pitchFamily="2" charset="-122"/>
              </a:rPr>
              <a:t>坡缓</a:t>
            </a:r>
            <a:endParaRPr lang="zh-CN" altLang="en-US" sz="3200" b="1" dirty="0">
              <a:solidFill>
                <a:srgbClr val="3333FF"/>
              </a:solidFill>
              <a:latin typeface="Arial" panose="020B0604020202020204" pitchFamily="34" charset="0"/>
              <a:ea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in)">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ox(in)">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ox(in)">
                                      <p:cBhvr>
                                        <p:cTn id="17" dur="500"/>
                                        <p:tgtEl>
                                          <p:spTgt spid="266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box(in)">
                                      <p:cBhvr>
                                        <p:cTn id="22" dur="500"/>
                                        <p:tgtEl>
                                          <p:spTgt spid="2663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638"/>
                                        </p:tgtEl>
                                        <p:attrNameLst>
                                          <p:attrName>style.visibility</p:attrName>
                                        </p:attrNameLst>
                                      </p:cBhvr>
                                      <p:to>
                                        <p:strVal val="visible"/>
                                      </p:to>
                                    </p:set>
                                    <p:animEffect transition="in" filter="box(in)">
                                      <p:cBhvr>
                                        <p:cTn id="27" dur="500"/>
                                        <p:tgtEl>
                                          <p:spTgt spid="266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639"/>
                                        </p:tgtEl>
                                        <p:attrNameLst>
                                          <p:attrName>style.visibility</p:attrName>
                                        </p:attrNameLst>
                                      </p:cBhvr>
                                      <p:to>
                                        <p:strVal val="visible"/>
                                      </p:to>
                                    </p:set>
                                    <p:animEffect transition="in" filter="box(in)">
                                      <p:cBhvr>
                                        <p:cTn id="32"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38" grpId="0"/>
      <p:bldP spid="266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内容占位符 2"/>
          <p:cNvSpPr>
            <a:spLocks noGrp="1"/>
          </p:cNvSpPr>
          <p:nvPr>
            <p:ph idx="4294967295"/>
          </p:nvPr>
        </p:nvSpPr>
        <p:spPr>
          <a:xfrm>
            <a:off x="755650" y="692150"/>
            <a:ext cx="7727950" cy="4527550"/>
          </a:xfrm>
        </p:spPr>
        <p:txBody>
          <a:bodyPr wrap="square" anchor="t"/>
          <a:p>
            <a:pPr lvl="0">
              <a:lnSpc>
                <a:spcPts val="3500"/>
              </a:lnSpc>
              <a:spcBef>
                <a:spcPct val="0"/>
              </a:spcBef>
              <a:buNone/>
            </a:pPr>
            <a:r>
              <a:rPr lang="zh-CN" altLang="en-US" b="1" dirty="0">
                <a:solidFill>
                  <a:srgbClr val="FF0000"/>
                </a:solidFill>
                <a:latin typeface="宋体" panose="02010600030101010101" pitchFamily="2" charset="-122"/>
              </a:rPr>
              <a:t>方法</a:t>
            </a:r>
            <a:r>
              <a:rPr lang="en-US" altLang="x-none" b="1">
                <a:solidFill>
                  <a:srgbClr val="FF0000"/>
                </a:solidFill>
                <a:latin typeface="宋体" panose="02010600030101010101" pitchFamily="2" charset="-122"/>
              </a:rPr>
              <a:t>5</a:t>
            </a:r>
            <a:r>
              <a:rPr lang="zh-CN" altLang="en-US" b="1" dirty="0">
                <a:solidFill>
                  <a:srgbClr val="FF0000"/>
                </a:solidFill>
                <a:latin typeface="宋体" panose="02010600030101010101" pitchFamily="2" charset="-122"/>
              </a:rPr>
              <a:t>：看过境前后气温、气压变化</a:t>
            </a:r>
            <a:endParaRPr lang="zh-CN" altLang="en-US" b="1" dirty="0">
              <a:solidFill>
                <a:srgbClr val="FF0000"/>
              </a:solidFill>
              <a:latin typeface="宋体" panose="02010600030101010101" pitchFamily="2" charset="-122"/>
            </a:endParaRPr>
          </a:p>
          <a:p>
            <a:pPr lvl="0">
              <a:lnSpc>
                <a:spcPts val="3500"/>
              </a:lnSpc>
              <a:spcBef>
                <a:spcPct val="0"/>
              </a:spcBef>
            </a:pPr>
            <a:endParaRPr lang="zh-CN" altLang="en-US" b="1" dirty="0">
              <a:solidFill>
                <a:srgbClr val="FF0000"/>
              </a:solidFill>
              <a:latin typeface="宋体" panose="02010600030101010101" pitchFamily="2" charset="-122"/>
            </a:endParaRPr>
          </a:p>
          <a:p>
            <a:pPr lvl="0">
              <a:lnSpc>
                <a:spcPts val="3500"/>
              </a:lnSpc>
              <a:spcBef>
                <a:spcPct val="0"/>
              </a:spcBef>
            </a:pPr>
            <a:endParaRPr lang="zh-CN" altLang="en-US" b="1" dirty="0">
              <a:solidFill>
                <a:srgbClr val="FF0000"/>
              </a:solidFill>
              <a:latin typeface="宋体" panose="02010600030101010101" pitchFamily="2" charset="-122"/>
            </a:endParaRPr>
          </a:p>
          <a:p>
            <a:pPr lvl="0" algn="ctr">
              <a:lnSpc>
                <a:spcPts val="3500"/>
              </a:lnSpc>
              <a:spcBef>
                <a:spcPct val="0"/>
              </a:spcBef>
              <a:buNone/>
            </a:pPr>
            <a:endParaRPr lang="zh-CN" altLang="en-US" dirty="0">
              <a:latin typeface="宋体" panose="02010600030101010101" pitchFamily="2" charset="-122"/>
            </a:endParaRPr>
          </a:p>
        </p:txBody>
      </p:sp>
      <p:sp>
        <p:nvSpPr>
          <p:cNvPr id="29698" name="标题 1"/>
          <p:cNvSpPr/>
          <p:nvPr/>
        </p:nvSpPr>
        <p:spPr>
          <a:xfrm>
            <a:off x="611188" y="166688"/>
            <a:ext cx="6697662" cy="476250"/>
          </a:xfrm>
          <a:prstGeom prst="rect">
            <a:avLst/>
          </a:prstGeom>
          <a:noFill/>
          <a:ln w="9525">
            <a:noFill/>
          </a:ln>
        </p:spPr>
        <p:txBody>
          <a:bodyPr anchor="ctr"/>
          <a:p>
            <a:pPr lvl="0">
              <a:buClr>
                <a:srgbClr val="000000"/>
              </a:buClr>
            </a:pPr>
            <a:endParaRPr lang="zh-CN" altLang="en-US" sz="2200" b="1" dirty="0">
              <a:solidFill>
                <a:srgbClr val="C00000"/>
              </a:solidFill>
              <a:latin typeface="幼圆" pitchFamily="1" charset="-122"/>
              <a:ea typeface="幼圆" pitchFamily="1" charset="-122"/>
            </a:endParaRPr>
          </a:p>
        </p:txBody>
      </p:sp>
      <p:pic>
        <p:nvPicPr>
          <p:cNvPr id="29699" name="图片 27651" descr="E:/办公/课件/2015一轮地理/人教版/zt-538.EPS"/>
          <p:cNvPicPr>
            <a:picLocks noChangeAspect="1"/>
          </p:cNvPicPr>
          <p:nvPr/>
        </p:nvPicPr>
        <p:blipFill>
          <a:blip r:embed="rId1" r:link="rId2"/>
          <a:stretch>
            <a:fillRect/>
          </a:stretch>
        </p:blipFill>
        <p:spPr>
          <a:xfrm>
            <a:off x="1042988" y="1700213"/>
            <a:ext cx="6985000" cy="2305050"/>
          </a:xfrm>
          <a:prstGeom prst="rect">
            <a:avLst/>
          </a:prstGeom>
          <a:noFill/>
          <a:ln w="9525">
            <a:noFill/>
          </a:ln>
        </p:spPr>
      </p:pic>
      <p:sp>
        <p:nvSpPr>
          <p:cNvPr id="27653" name="文本框 27652"/>
          <p:cNvSpPr txBox="1"/>
          <p:nvPr/>
        </p:nvSpPr>
        <p:spPr>
          <a:xfrm>
            <a:off x="827088" y="4149725"/>
            <a:ext cx="9045575" cy="969963"/>
          </a:xfrm>
          <a:prstGeom prst="rect">
            <a:avLst/>
          </a:prstGeom>
          <a:noFill/>
          <a:ln w="9525">
            <a:noFill/>
          </a:ln>
        </p:spPr>
        <p:txBody>
          <a:bodyPr anchor="t">
            <a:spAutoFit/>
          </a:bodyPr>
          <a:p>
            <a:pPr marL="342900" lvl="0" indent="-342900">
              <a:lnSpc>
                <a:spcPct val="80000"/>
              </a:lnSpc>
              <a:spcBef>
                <a:spcPct val="20000"/>
              </a:spcBef>
            </a:pPr>
            <a:r>
              <a:rPr lang="zh-CN" altLang="en-US" sz="3200" b="1" dirty="0">
                <a:solidFill>
                  <a:srgbClr val="FF0000"/>
                </a:solidFill>
                <a:latin typeface="宋体" panose="02010600030101010101" pitchFamily="2" charset="-122"/>
                <a:ea typeface="宋体" panose="02010600030101010101" pitchFamily="2" charset="-122"/>
              </a:rPr>
              <a:t>方法</a:t>
            </a:r>
            <a:r>
              <a:rPr lang="en-US" altLang="x-none" sz="3200" b="1">
                <a:solidFill>
                  <a:srgbClr val="FF0000"/>
                </a:solidFill>
                <a:latin typeface="宋体" panose="02010600030101010101" pitchFamily="2" charset="-122"/>
                <a:ea typeface="宋体" panose="02010600030101010101" pitchFamily="2" charset="-122"/>
              </a:rPr>
              <a:t>6</a:t>
            </a:r>
            <a:r>
              <a:rPr lang="zh-CN" altLang="en-US" sz="3200" b="1" dirty="0">
                <a:solidFill>
                  <a:srgbClr val="FF0000"/>
                </a:solidFill>
                <a:latin typeface="宋体" panose="02010600030101010101" pitchFamily="2" charset="-122"/>
                <a:ea typeface="宋体" panose="02010600030101010101" pitchFamily="2" charset="-122"/>
              </a:rPr>
              <a:t>：冷气团主动为冷锋，</a:t>
            </a:r>
            <a:endParaRPr lang="zh-CN" altLang="en-US" sz="3200" b="1" dirty="0">
              <a:solidFill>
                <a:srgbClr val="FF0000"/>
              </a:solidFill>
              <a:latin typeface="宋体" panose="02010600030101010101" pitchFamily="2" charset="-122"/>
              <a:ea typeface="宋体" panose="02010600030101010101" pitchFamily="2" charset="-122"/>
            </a:endParaRPr>
          </a:p>
          <a:p>
            <a:pPr marL="342900" lvl="0" indent="-342900">
              <a:lnSpc>
                <a:spcPct val="80000"/>
              </a:lnSpc>
              <a:spcBef>
                <a:spcPct val="20000"/>
              </a:spcBef>
            </a:pPr>
            <a:r>
              <a:rPr lang="zh-CN" altLang="en-US" sz="3200" b="1" dirty="0">
                <a:solidFill>
                  <a:srgbClr val="FF0000"/>
                </a:solidFill>
                <a:latin typeface="宋体" panose="02010600030101010101" pitchFamily="2" charset="-122"/>
                <a:ea typeface="宋体" panose="02010600030101010101" pitchFamily="2" charset="-122"/>
              </a:rPr>
              <a:t>       暖气团主动为暖锋。</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27654" name="文本框 27653"/>
          <p:cNvSpPr txBox="1"/>
          <p:nvPr/>
        </p:nvSpPr>
        <p:spPr>
          <a:xfrm>
            <a:off x="735013" y="5208588"/>
            <a:ext cx="6105525" cy="969962"/>
          </a:xfrm>
          <a:prstGeom prst="rect">
            <a:avLst/>
          </a:prstGeom>
          <a:noFill/>
          <a:ln w="9525">
            <a:noFill/>
          </a:ln>
        </p:spPr>
        <p:txBody>
          <a:bodyPr wrap="none" anchor="t">
            <a:spAutoFit/>
          </a:bodyPr>
          <a:p>
            <a:pPr marL="342900" lvl="0" indent="-342900">
              <a:lnSpc>
                <a:spcPct val="80000"/>
              </a:lnSpc>
              <a:spcBef>
                <a:spcPct val="20000"/>
              </a:spcBef>
            </a:pPr>
            <a:r>
              <a:rPr lang="zh-CN" altLang="en-US" sz="3200" b="1" dirty="0">
                <a:solidFill>
                  <a:srgbClr val="FF0000"/>
                </a:solidFill>
                <a:latin typeface="宋体" panose="02010600030101010101" pitchFamily="2" charset="-122"/>
                <a:ea typeface="宋体" panose="02010600030101010101" pitchFamily="2" charset="-122"/>
              </a:rPr>
              <a:t>方法</a:t>
            </a:r>
            <a:r>
              <a:rPr lang="en-US" altLang="x-none" sz="3200" b="1">
                <a:solidFill>
                  <a:srgbClr val="FF0000"/>
                </a:solidFill>
                <a:latin typeface="宋体" panose="02010600030101010101" pitchFamily="2" charset="-122"/>
                <a:ea typeface="宋体" panose="02010600030101010101" pitchFamily="2" charset="-122"/>
              </a:rPr>
              <a:t>7</a:t>
            </a:r>
            <a:r>
              <a:rPr lang="zh-CN" altLang="en-US" sz="3200" b="1" dirty="0">
                <a:solidFill>
                  <a:srgbClr val="FF0000"/>
                </a:solidFill>
                <a:latin typeface="宋体" panose="02010600030101010101" pitchFamily="2" charset="-122"/>
                <a:ea typeface="宋体" panose="02010600030101010101" pitchFamily="2" charset="-122"/>
              </a:rPr>
              <a:t>：暖气团被迫爬升为冷锋，</a:t>
            </a:r>
            <a:endParaRPr lang="zh-CN" altLang="en-US" sz="3200" b="1" dirty="0">
              <a:solidFill>
                <a:srgbClr val="FF0000"/>
              </a:solidFill>
              <a:latin typeface="宋体" panose="02010600030101010101" pitchFamily="2" charset="-122"/>
              <a:ea typeface="宋体" panose="02010600030101010101" pitchFamily="2" charset="-122"/>
            </a:endParaRPr>
          </a:p>
          <a:p>
            <a:pPr marL="342900" lvl="0" indent="-342900">
              <a:lnSpc>
                <a:spcPct val="80000"/>
              </a:lnSpc>
              <a:spcBef>
                <a:spcPct val="20000"/>
              </a:spcBef>
            </a:pPr>
            <a:r>
              <a:rPr lang="zh-CN" altLang="en-US" sz="3200" b="1" dirty="0">
                <a:solidFill>
                  <a:srgbClr val="FF0000"/>
                </a:solidFill>
                <a:latin typeface="宋体" panose="02010600030101010101" pitchFamily="2" charset="-122"/>
                <a:ea typeface="宋体" panose="02010600030101010101" pitchFamily="2" charset="-122"/>
              </a:rPr>
              <a:t>       暖气团主动爬升为暖锋。</a:t>
            </a:r>
            <a:endParaRPr lang="zh-CN" altLang="en-US" sz="3200" b="1" dirty="0">
              <a:solidFill>
                <a:srgbClr val="FF0000"/>
              </a:soli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xEl>
                                              <p:charRg st="0" end="14"/>
                                            </p:txEl>
                                          </p:spTgt>
                                        </p:tgtEl>
                                        <p:attrNameLst>
                                          <p:attrName>style.visibility</p:attrName>
                                        </p:attrNameLst>
                                      </p:cBhvr>
                                      <p:to>
                                        <p:strVal val="visible"/>
                                      </p:to>
                                    </p:set>
                                    <p:animEffect transition="in" filter="blinds(horizontal)">
                                      <p:cBhvr>
                                        <p:cTn id="7" dur="500"/>
                                        <p:tgtEl>
                                          <p:spTgt spid="27653">
                                            <p:txEl>
                                              <p:charRg st="0" end="1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3">
                                            <p:txEl>
                                              <p:charRg st="14" end="31"/>
                                            </p:txEl>
                                          </p:spTgt>
                                        </p:tgtEl>
                                        <p:attrNameLst>
                                          <p:attrName>style.visibility</p:attrName>
                                        </p:attrNameLst>
                                      </p:cBhvr>
                                      <p:to>
                                        <p:strVal val="visible"/>
                                      </p:to>
                                    </p:set>
                                    <p:animEffect transition="in" filter="blinds(horizontal)">
                                      <p:cBhvr>
                                        <p:cTn id="10" dur="500"/>
                                        <p:tgtEl>
                                          <p:spTgt spid="27653">
                                            <p:txEl>
                                              <p:charRg st="14" end="3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654">
                                            <p:txEl>
                                              <p:charRg st="0" end="16"/>
                                            </p:txEl>
                                          </p:spTgt>
                                        </p:tgtEl>
                                        <p:attrNameLst>
                                          <p:attrName>style.visibility</p:attrName>
                                        </p:attrNameLst>
                                      </p:cBhvr>
                                      <p:to>
                                        <p:strVal val="visible"/>
                                      </p:to>
                                    </p:set>
                                    <p:animEffect transition="in" filter="blinds(horizontal)">
                                      <p:cBhvr>
                                        <p:cTn id="15" dur="500"/>
                                        <p:tgtEl>
                                          <p:spTgt spid="27654">
                                            <p:txEl>
                                              <p:charRg st="0" end="1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654">
                                            <p:txEl>
                                              <p:charRg st="16" end="35"/>
                                            </p:txEl>
                                          </p:spTgt>
                                        </p:tgtEl>
                                        <p:attrNameLst>
                                          <p:attrName>style.visibility</p:attrName>
                                        </p:attrNameLst>
                                      </p:cBhvr>
                                      <p:to>
                                        <p:strVal val="visible"/>
                                      </p:to>
                                    </p:set>
                                    <p:animEffect transition="in" filter="blinds(horizontal)">
                                      <p:cBhvr>
                                        <p:cTn id="18" dur="500"/>
                                        <p:tgtEl>
                                          <p:spTgt spid="27654">
                                            <p:txEl>
                                              <p:charRg st="16"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1"/>
          <p:cNvSpPr/>
          <p:nvPr/>
        </p:nvSpPr>
        <p:spPr>
          <a:xfrm>
            <a:off x="-104140" y="47308"/>
            <a:ext cx="6694488" cy="731520"/>
          </a:xfrm>
          <a:prstGeom prst="rect">
            <a:avLst/>
          </a:prstGeom>
          <a:noFill/>
          <a:ln w="9525">
            <a:noFill/>
          </a:ln>
        </p:spPr>
        <p:txBody>
          <a:bodyPr>
            <a:spAutoFit/>
          </a:bodyPr>
          <a:p>
            <a:pPr lvl="0" algn="just" defTabSz="0" eaLnBrk="1" hangingPunct="1">
              <a:lnSpc>
                <a:spcPct val="150000"/>
              </a:lnSpc>
              <a:tabLst>
                <a:tab pos="2700655" algn="l"/>
              </a:tabLst>
            </a:pPr>
            <a:r>
              <a:rPr lang="zh-CN" altLang="zh-CN" sz="2800" b="1" dirty="0">
                <a:solidFill>
                  <a:schemeClr val="tx1"/>
                </a:solidFill>
                <a:latin typeface="Times New Roman" panose="02020603050405020304" pitchFamily="18" charset="0"/>
                <a:ea typeface="黑体" panose="02010609060101010101" pitchFamily="49" charset="-122"/>
              </a:rPr>
              <a:t>【拓展提升】</a:t>
            </a:r>
            <a:r>
              <a:rPr lang="zh-CN" altLang="zh-CN" b="1" dirty="0">
                <a:latin typeface="宋体" panose="02010600030101010101" pitchFamily="2" charset="-122"/>
                <a:ea typeface="Times New Roman" panose="02020603050405020304" pitchFamily="18" charset="0"/>
              </a:rPr>
              <a:t> </a:t>
            </a:r>
            <a:r>
              <a:rPr lang="zh-CN" altLang="zh-CN" sz="2400" b="1" dirty="0">
                <a:latin typeface="Times New Roman" panose="02020603050405020304" pitchFamily="18" charset="0"/>
                <a:ea typeface="黑体" panose="02010609060101010101" pitchFamily="49" charset="-122"/>
              </a:rPr>
              <a:t>我国东部锋面雨带的推移</a:t>
            </a:r>
            <a:endParaRPr lang="zh-CN" altLang="zh-CN" sz="2400" dirty="0">
              <a:latin typeface="宋体" panose="02010600030101010101" pitchFamily="2" charset="-122"/>
              <a:ea typeface="Courier New" panose="02070309020205020404" pitchFamily="49" charset="0"/>
            </a:endParaRPr>
          </a:p>
        </p:txBody>
      </p:sp>
      <p:pic>
        <p:nvPicPr>
          <p:cNvPr id="12291" name="Picture 2" descr="D429"/>
          <p:cNvPicPr>
            <a:picLocks noChangeAspect="1"/>
          </p:cNvPicPr>
          <p:nvPr/>
        </p:nvPicPr>
        <p:blipFill>
          <a:blip r:embed="rId1"/>
          <a:stretch>
            <a:fillRect/>
          </a:stretch>
        </p:blipFill>
        <p:spPr>
          <a:xfrm>
            <a:off x="3446780" y="725170"/>
            <a:ext cx="5441315" cy="5417185"/>
          </a:xfrm>
          <a:prstGeom prst="rect">
            <a:avLst/>
          </a:prstGeom>
          <a:noFill/>
          <a:ln w="9525">
            <a:noFill/>
          </a:ln>
        </p:spPr>
      </p:pic>
      <p:sp>
        <p:nvSpPr>
          <p:cNvPr id="12292" name="矩形 2"/>
          <p:cNvSpPr/>
          <p:nvPr/>
        </p:nvSpPr>
        <p:spPr>
          <a:xfrm>
            <a:off x="323850" y="1722755"/>
            <a:ext cx="8099425" cy="4879340"/>
          </a:xfrm>
          <a:prstGeom prst="rect">
            <a:avLst/>
          </a:prstGeom>
          <a:noFill/>
          <a:ln w="9525">
            <a:noFill/>
          </a:ln>
        </p:spPr>
        <p:txBody>
          <a:bodyPr>
            <a:spAutoFit/>
          </a:bodyPr>
          <a:p>
            <a:pPr lvl="0" algn="just" defTabSz="0" eaLnBrk="1" hangingPunct="1">
              <a:lnSpc>
                <a:spcPct val="120000"/>
              </a:lnSpc>
              <a:tabLst>
                <a:tab pos="2700655" algn="l"/>
              </a:tabLst>
            </a:pPr>
            <a:r>
              <a:rPr lang="en-US" altLang="zh-CN" b="1" dirty="0">
                <a:latin typeface="Times New Roman" panose="02020603050405020304" pitchFamily="18" charset="0"/>
                <a:ea typeface="Courier New" panose="02070309020205020404" pitchFamily="49" charset="0"/>
              </a:rPr>
              <a:t>1.</a:t>
            </a:r>
            <a:r>
              <a:rPr lang="zh-CN" altLang="zh-CN" b="1" dirty="0">
                <a:latin typeface="Times New Roman" panose="02020603050405020304" pitchFamily="18" charset="0"/>
                <a:ea typeface="黑体" panose="02010609060101010101" pitchFamily="49" charset="-122"/>
              </a:rPr>
              <a:t>锋面类型</a:t>
            </a:r>
            <a:endParaRPr lang="zh-CN" altLang="zh-CN" sz="1000" dirty="0">
              <a:latin typeface="宋体" panose="02010600030101010101" pitchFamily="2" charset="-122"/>
              <a:ea typeface="Courier New" panose="02070309020205020404" pitchFamily="49" charset="0"/>
            </a:endParaRPr>
          </a:p>
          <a:p>
            <a:pPr lvl="0" algn="just" defTabSz="0" eaLnBrk="1" hangingPunct="1">
              <a:lnSpc>
                <a:spcPct val="120000"/>
              </a:lnSpc>
              <a:tabLst>
                <a:tab pos="2700655" algn="l"/>
              </a:tabLst>
            </a:pPr>
            <a:r>
              <a:rPr lang="zh-CN" altLang="zh-CN" b="1" dirty="0">
                <a:solidFill>
                  <a:srgbClr val="FF0000"/>
                </a:solidFill>
                <a:latin typeface="Times New Roman" panose="02020603050405020304" pitchFamily="18" charset="0"/>
                <a:ea typeface="Times New Roman" panose="02020603050405020304" pitchFamily="18" charset="0"/>
              </a:rPr>
              <a:t>北进过程主要是暖锋</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zh-CN" altLang="zh-CN" b="1" dirty="0">
                <a:solidFill>
                  <a:srgbClr val="FF0000"/>
                </a:solidFill>
                <a:latin typeface="Times New Roman" panose="02020603050405020304" pitchFamily="18" charset="0"/>
                <a:ea typeface="Times New Roman" panose="02020603050405020304" pitchFamily="18" charset="0"/>
              </a:rPr>
              <a:t>南退过程主要是冷锋</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6</a:t>
            </a:r>
            <a:r>
              <a:rPr lang="zh-CN" altLang="zh-CN" b="1" dirty="0">
                <a:solidFill>
                  <a:srgbClr val="FF0000"/>
                </a:solidFill>
                <a:latin typeface="Times New Roman" panose="02020603050405020304" pitchFamily="18" charset="0"/>
                <a:ea typeface="Times New Roman" panose="02020603050405020304" pitchFamily="18" charset="0"/>
              </a:rPr>
              <a:t>月江淮流域主要是准静止锋</a:t>
            </a:r>
            <a:r>
              <a:rPr lang="zh-CN" altLang="zh-CN" b="1" dirty="0">
                <a:latin typeface="Times New Roman" panose="02020603050405020304" pitchFamily="18" charset="0"/>
                <a:ea typeface="Times New Roman" panose="02020603050405020304" pitchFamily="18" charset="0"/>
              </a:rPr>
              <a:t>。</a:t>
            </a:r>
            <a:endParaRPr lang="zh-CN" altLang="zh-CN" sz="1000" dirty="0">
              <a:latin typeface="宋体" panose="02010600030101010101" pitchFamily="2" charset="-122"/>
              <a:ea typeface="Courier New" panose="02070309020205020404" pitchFamily="49" charset="0"/>
            </a:endParaRPr>
          </a:p>
          <a:p>
            <a:pPr lvl="0" algn="just" defTabSz="0" eaLnBrk="1" hangingPunct="1">
              <a:lnSpc>
                <a:spcPct val="120000"/>
              </a:lnSpc>
              <a:tabLst>
                <a:tab pos="2700655" algn="l"/>
              </a:tabLst>
            </a:pPr>
            <a:r>
              <a:rPr lang="en-US" altLang="zh-CN" b="1" dirty="0">
                <a:latin typeface="Times New Roman" panose="02020603050405020304" pitchFamily="18" charset="0"/>
                <a:ea typeface="Courier New" panose="02070309020205020404" pitchFamily="49" charset="0"/>
              </a:rPr>
              <a:t>2.</a:t>
            </a:r>
            <a:r>
              <a:rPr lang="zh-CN" altLang="zh-CN" b="1" dirty="0">
                <a:latin typeface="Times New Roman" panose="02020603050405020304" pitchFamily="18" charset="0"/>
                <a:ea typeface="黑体" panose="02010609060101010101" pitchFamily="49" charset="-122"/>
              </a:rPr>
              <a:t>正常年份雨带推移规律</a:t>
            </a:r>
            <a:endParaRPr lang="zh-CN" altLang="zh-CN" sz="1000" dirty="0">
              <a:latin typeface="宋体" panose="02010600030101010101" pitchFamily="2" charset="-122"/>
              <a:ea typeface="Courier New" panose="02070309020205020404" pitchFamily="49"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5</a:t>
            </a:r>
            <a:r>
              <a:rPr lang="zh-CN" altLang="zh-CN" b="1" dirty="0">
                <a:solidFill>
                  <a:srgbClr val="FF0000"/>
                </a:solidFill>
                <a:latin typeface="Times New Roman" panose="02020603050405020304" pitchFamily="18" charset="0"/>
                <a:ea typeface="Times New Roman" panose="02020603050405020304" pitchFamily="18" charset="0"/>
              </a:rPr>
              <a:t>月：南部沿海进入雨季。</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6</a:t>
            </a:r>
            <a:r>
              <a:rPr lang="zh-CN" altLang="zh-CN" b="1" dirty="0">
                <a:solidFill>
                  <a:srgbClr val="FF0000"/>
                </a:solidFill>
                <a:latin typeface="Times New Roman" panose="02020603050405020304" pitchFamily="18" charset="0"/>
                <a:ea typeface="Times New Roman" panose="02020603050405020304" pitchFamily="18" charset="0"/>
              </a:rPr>
              <a:t>月：长江中下游形成梅雨。</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7</a:t>
            </a:r>
            <a:r>
              <a:rPr lang="zh-CN" altLang="zh-CN" b="1" dirty="0">
                <a:solidFill>
                  <a:srgbClr val="FF0000"/>
                </a:solidFill>
                <a:latin typeface="Times New Roman" panose="02020603050405020304" pitchFamily="18" charset="0"/>
                <a:ea typeface="Times New Roman" panose="02020603050405020304" pitchFamily="18" charset="0"/>
              </a:rPr>
              <a:t>～</a:t>
            </a:r>
            <a:r>
              <a:rPr lang="en-US" altLang="zh-CN" b="1" dirty="0">
                <a:solidFill>
                  <a:srgbClr val="FF0000"/>
                </a:solidFill>
                <a:latin typeface="Times New Roman" panose="02020603050405020304" pitchFamily="18" charset="0"/>
                <a:ea typeface="Courier New" panose="02070309020205020404" pitchFamily="49" charset="0"/>
              </a:rPr>
              <a:t>8</a:t>
            </a:r>
            <a:r>
              <a:rPr lang="zh-CN" altLang="zh-CN" b="1" dirty="0">
                <a:solidFill>
                  <a:srgbClr val="FF0000"/>
                </a:solidFill>
                <a:latin typeface="Times New Roman" panose="02020603050405020304" pitchFamily="18" charset="0"/>
                <a:ea typeface="Times New Roman" panose="02020603050405020304" pitchFamily="18" charset="0"/>
              </a:rPr>
              <a:t>月：雨带移至华北、东北。</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9</a:t>
            </a:r>
            <a:r>
              <a:rPr lang="zh-CN" altLang="zh-CN" b="1" dirty="0">
                <a:solidFill>
                  <a:srgbClr val="FF0000"/>
                </a:solidFill>
                <a:latin typeface="Times New Roman" panose="02020603050405020304" pitchFamily="18" charset="0"/>
                <a:ea typeface="Times New Roman" panose="02020603050405020304" pitchFamily="18" charset="0"/>
              </a:rPr>
              <a:t>月：雨带南撤。</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en-US" altLang="zh-CN" b="1" dirty="0">
                <a:solidFill>
                  <a:srgbClr val="FF0000"/>
                </a:solidFill>
                <a:latin typeface="Times New Roman" panose="02020603050405020304" pitchFamily="18" charset="0"/>
                <a:ea typeface="Courier New" panose="02070309020205020404" pitchFamily="49" charset="0"/>
              </a:rPr>
              <a:t>10</a:t>
            </a:r>
            <a:r>
              <a:rPr lang="zh-CN" altLang="zh-CN" b="1" dirty="0">
                <a:solidFill>
                  <a:srgbClr val="FF0000"/>
                </a:solidFill>
                <a:latin typeface="Times New Roman" panose="02020603050405020304" pitchFamily="18" charset="0"/>
                <a:ea typeface="Times New Roman" panose="02020603050405020304" pitchFamily="18" charset="0"/>
              </a:rPr>
              <a:t>月：雨季结束。</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endParaRPr lang="en-US" altLang="zh-CN" b="1" dirty="0">
              <a:latin typeface="Times New Roman" panose="02020603050405020304" pitchFamily="18" charset="0"/>
              <a:ea typeface="Courier New" panose="02070309020205020404" pitchFamily="49" charset="0"/>
            </a:endParaRPr>
          </a:p>
          <a:p>
            <a:pPr lvl="0" algn="just" defTabSz="0" eaLnBrk="1" hangingPunct="1">
              <a:lnSpc>
                <a:spcPct val="120000"/>
              </a:lnSpc>
              <a:tabLst>
                <a:tab pos="2700655" algn="l"/>
              </a:tabLst>
            </a:pPr>
            <a:r>
              <a:rPr lang="en-US" altLang="zh-CN" b="1" dirty="0">
                <a:latin typeface="Times New Roman" panose="02020603050405020304" pitchFamily="18" charset="0"/>
                <a:ea typeface="Courier New" panose="02070309020205020404" pitchFamily="49" charset="0"/>
              </a:rPr>
              <a:t>3.</a:t>
            </a:r>
            <a:r>
              <a:rPr lang="zh-CN" altLang="zh-CN" b="1" dirty="0">
                <a:latin typeface="Times New Roman" panose="02020603050405020304" pitchFamily="18" charset="0"/>
                <a:ea typeface="黑体" panose="02010609060101010101" pitchFamily="49" charset="-122"/>
              </a:rPr>
              <a:t>夏季风强弱对锋面进退影响</a:t>
            </a:r>
            <a:endParaRPr lang="zh-CN" altLang="zh-CN" sz="1000" dirty="0">
              <a:latin typeface="宋体" panose="02010600030101010101" pitchFamily="2" charset="-122"/>
              <a:ea typeface="Courier New" panose="02070309020205020404" pitchFamily="49" charset="0"/>
            </a:endParaRPr>
          </a:p>
          <a:p>
            <a:pPr lvl="0" algn="just" defTabSz="0" eaLnBrk="1" hangingPunct="1">
              <a:lnSpc>
                <a:spcPct val="120000"/>
              </a:lnSpc>
              <a:tabLst>
                <a:tab pos="2700655" algn="l"/>
              </a:tabLst>
            </a:pPr>
            <a:r>
              <a:rPr lang="zh-CN" altLang="zh-CN" b="1" dirty="0">
                <a:solidFill>
                  <a:srgbClr val="FF0000"/>
                </a:solidFill>
                <a:latin typeface="Times New Roman" panose="02020603050405020304" pitchFamily="18" charset="0"/>
                <a:ea typeface="Times New Roman" panose="02020603050405020304" pitchFamily="18" charset="0"/>
              </a:rPr>
              <a:t>夏季风势力强，则锋面运行快，我国易出现北涝南旱。</a:t>
            </a:r>
            <a:endParaRPr lang="zh-CN" altLang="zh-CN" sz="1000" b="1" dirty="0">
              <a:solidFill>
                <a:srgbClr val="FF0000"/>
              </a:solidFill>
              <a:latin typeface="Times New Roman" panose="02020603050405020304" pitchFamily="18" charset="0"/>
              <a:ea typeface="Times New Roman" panose="02020603050405020304" pitchFamily="18" charset="0"/>
            </a:endParaRPr>
          </a:p>
          <a:p>
            <a:pPr lvl="0" algn="just" defTabSz="0" eaLnBrk="1" hangingPunct="1">
              <a:lnSpc>
                <a:spcPct val="120000"/>
              </a:lnSpc>
              <a:tabLst>
                <a:tab pos="2700655" algn="l"/>
              </a:tabLst>
            </a:pPr>
            <a:r>
              <a:rPr lang="zh-CN" altLang="zh-CN" b="1" dirty="0">
                <a:solidFill>
                  <a:srgbClr val="FF0000"/>
                </a:solidFill>
                <a:latin typeface="Times New Roman" panose="02020603050405020304" pitchFamily="18" charset="0"/>
                <a:ea typeface="Times New Roman" panose="02020603050405020304" pitchFamily="18" charset="0"/>
              </a:rPr>
              <a:t>夏季风势力弱，则锋面运行慢，我国易出现北旱南涝</a:t>
            </a:r>
            <a:r>
              <a:rPr lang="zh-CN" altLang="zh-CN" b="1" dirty="0">
                <a:latin typeface="Times New Roman" panose="02020603050405020304" pitchFamily="18" charset="0"/>
                <a:ea typeface="Times New Roman" panose="02020603050405020304" pitchFamily="18" charset="0"/>
              </a:rPr>
              <a:t>。</a:t>
            </a:r>
            <a:endParaRPr lang="zh-CN" altLang="zh-CN" sz="1000" dirty="0">
              <a:latin typeface="宋体" panose="02010600030101010101" pitchFamily="2" charset="-122"/>
              <a:ea typeface="Courier New" panose="02070309020205020404" pitchFamily="49"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50825" y="271463"/>
          <a:ext cx="8642350" cy="5903913"/>
        </p:xfrm>
        <a:graphic>
          <a:graphicData uri="http://schemas.openxmlformats.org/drawingml/2006/table">
            <a:tbl>
              <a:tblPr/>
              <a:tblGrid>
                <a:gridCol w="2881313"/>
                <a:gridCol w="5761037"/>
              </a:tblGrid>
              <a:tr h="36766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020" algn="l"/>
                        </a:tabLst>
                      </a:pPr>
                      <a:r>
                        <a:rPr kumimoji="0" 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学习目标</a:t>
                      </a:r>
                      <a:endParaRPr kumimoji="0" 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29776" marR="297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020" algn="l"/>
                        </a:tabLst>
                      </a:pPr>
                      <a:r>
                        <a:rPr kumimoji="0" lang="zh-CN" sz="20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思维导图</a:t>
                      </a:r>
                      <a:endParaRPr kumimoji="0" 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29776" marR="297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6713">
                <a:tc>
                  <a:txBody>
                    <a:bodyPr/>
                    <a:lstStyle/>
                    <a:p>
                      <a:pPr marL="250825" marR="0" lvl="0" indent="-457200" algn="l" defTabSz="914400" rtl="0" eaLnBrk="1" fontAlgn="base" latinLnBrk="0" hangingPunct="1">
                        <a:lnSpc>
                          <a:spcPct val="150000"/>
                        </a:lnSpc>
                        <a:spcBef>
                          <a:spcPct val="0"/>
                        </a:spcBef>
                        <a:spcAft>
                          <a:spcPct val="0"/>
                        </a:spcAft>
                        <a:buClrTx/>
                        <a:buSzTx/>
                        <a:buFontTx/>
                        <a:buNone/>
                        <a:tabLst>
                          <a:tab pos="2700020" algn="l"/>
                        </a:tabLst>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1.</a:t>
                      </a:r>
                      <a:r>
                        <a:rPr kumimoji="0" 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理解冷、暖气团和冷、暖锋的概念，掌握其成因、分布、运动变化规律及其对天气的影响。</a:t>
                      </a:r>
                      <a:endParaRPr kumimoji="0" 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p>
                      <a:pPr marL="250825" marR="0" lvl="0" indent="-457200" algn="l" defTabSz="914400" rtl="0" eaLnBrk="1" fontAlgn="base" latinLnBrk="0" hangingPunct="1">
                        <a:lnSpc>
                          <a:spcPct val="150000"/>
                        </a:lnSpc>
                        <a:spcBef>
                          <a:spcPct val="0"/>
                        </a:spcBef>
                        <a:spcAft>
                          <a:spcPct val="0"/>
                        </a:spcAft>
                        <a:buClrTx/>
                        <a:buSzTx/>
                        <a:buFontTx/>
                        <a:buNone/>
                        <a:tabLst>
                          <a:tab pos="2700020" algn="l"/>
                        </a:tabLst>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2.</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rPr>
                        <a:t>课标要求：《新课程标准》中的学习要求是使学生能运用图表简单分析各天气系统的特点及对天气的影响，并能最终运用简易天气图分析这些天气系统。</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p>
                      <a:pPr marL="250825" marR="0" lvl="0" indent="-457200" algn="l" defTabSz="914400" rtl="0" eaLnBrk="1" fontAlgn="base" latinLnBrk="0" hangingPunct="1">
                        <a:lnSpc>
                          <a:spcPct val="150000"/>
                        </a:lnSpc>
                        <a:spcBef>
                          <a:spcPct val="0"/>
                        </a:spcBef>
                        <a:spcAft>
                          <a:spcPct val="0"/>
                        </a:spcAft>
                        <a:buClrTx/>
                        <a:buSzTx/>
                        <a:buFontTx/>
                        <a:buNone/>
                        <a:tabLst>
                          <a:tab pos="2700020" algn="l"/>
                        </a:tabLst>
                      </a:pP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endParaRPr>
                    </a:p>
                  </a:txBody>
                  <a:tcPr marL="29776" marR="297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020" algn="l"/>
                        </a:tabLst>
                      </a:pPr>
                      <a:endParaRPr kumimoji="0" lang="zh-CN"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29776" marR="297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085" name="Picture 2"/>
          <p:cNvPicPr>
            <a:picLocks noChangeAspect="1"/>
          </p:cNvPicPr>
          <p:nvPr/>
        </p:nvPicPr>
        <p:blipFill>
          <a:blip r:embed="rId1"/>
          <a:stretch>
            <a:fillRect/>
          </a:stretch>
        </p:blipFill>
        <p:spPr>
          <a:xfrm>
            <a:off x="3270250" y="1890713"/>
            <a:ext cx="5549900" cy="2363787"/>
          </a:xfrm>
          <a:prstGeom prst="rect">
            <a:avLst/>
          </a:prstGeom>
          <a:noFill/>
          <a:ln w="9525">
            <a:noFill/>
          </a:ln>
        </p:spPr>
      </p:pic>
      <p:sp>
        <p:nvSpPr>
          <p:cNvPr id="3" name="矩形 2"/>
          <p:cNvSpPr/>
          <p:nvPr/>
        </p:nvSpPr>
        <p:spPr>
          <a:xfrm>
            <a:off x="4852988" y="1916113"/>
            <a:ext cx="800100" cy="277813"/>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en-US" sz="1200" b="1" i="0" u="none" strike="noStrike" kern="100" cap="none" spc="0" normalizeH="0" baseline="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rPr>
              <a:t>冷暖气团</a:t>
            </a:r>
            <a:endParaRPr kumimoji="0" lang="zh-CN" altLang="en-US" sz="1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6407150" y="2120900"/>
            <a:ext cx="493713" cy="277813"/>
          </a:xfrm>
          <a:prstGeom prst="rect">
            <a:avLst/>
          </a:prstGeom>
          <a:noFill/>
          <a:ln w="9525">
            <a:noFill/>
          </a:ln>
        </p:spPr>
        <p:txBody>
          <a:bodyPr wrap="none">
            <a:spAutoFit/>
          </a:bodyPr>
          <a:p>
            <a:pPr lvl="0" eaLnBrk="1" hangingPunct="1"/>
            <a:r>
              <a:rPr lang="zh-CN" altLang="en-US" sz="1200" b="1" dirty="0">
                <a:solidFill>
                  <a:srgbClr val="FF0000"/>
                </a:solidFill>
                <a:latin typeface="Arial" panose="020B0604020202020204" pitchFamily="34" charset="0"/>
                <a:ea typeface="宋体" panose="02010600030101010101" pitchFamily="2" charset="-122"/>
              </a:rPr>
              <a:t>天气</a:t>
            </a:r>
            <a:endParaRPr lang="zh-CN" altLang="en-US" sz="1200" b="1" dirty="0">
              <a:solidFill>
                <a:srgbClr val="FF0000"/>
              </a:solidFill>
              <a:latin typeface="Arial" panose="020B0604020202020204" pitchFamily="34" charset="0"/>
              <a:ea typeface="宋体" panose="02010600030101010101" pitchFamily="2" charset="-122"/>
            </a:endParaRPr>
          </a:p>
        </p:txBody>
      </p:sp>
      <p:sp>
        <p:nvSpPr>
          <p:cNvPr id="7" name="矩形 6"/>
          <p:cNvSpPr/>
          <p:nvPr/>
        </p:nvSpPr>
        <p:spPr>
          <a:xfrm>
            <a:off x="7564438" y="2695575"/>
            <a:ext cx="800100" cy="277813"/>
          </a:xfrm>
          <a:prstGeom prst="rect">
            <a:avLst/>
          </a:prstGeom>
          <a:noFill/>
          <a:ln w="9525">
            <a:noFill/>
          </a:ln>
        </p:spPr>
        <p:txBody>
          <a:bodyPr wrap="none">
            <a:spAutoFit/>
          </a:bodyPr>
          <a:p>
            <a:pPr lvl="0" eaLnBrk="1" hangingPunct="1"/>
            <a:r>
              <a:rPr lang="zh-CN" altLang="en-US" sz="1200" b="1" dirty="0">
                <a:solidFill>
                  <a:srgbClr val="FF0000"/>
                </a:solidFill>
                <a:latin typeface="Arial" panose="020B0604020202020204" pitchFamily="34" charset="0"/>
                <a:ea typeface="宋体" panose="02010600030101010101" pitchFamily="2" charset="-122"/>
              </a:rPr>
              <a:t>锋面气旋</a:t>
            </a:r>
            <a:endParaRPr lang="zh-CN" altLang="en-US" sz="1200" b="1" dirty="0">
              <a:solidFill>
                <a:srgbClr val="FF0000"/>
              </a:solidFill>
              <a:latin typeface="Arial" panose="020B0604020202020204" pitchFamily="34" charset="0"/>
              <a:ea typeface="宋体" panose="02010600030101010101" pitchFamily="2" charset="-122"/>
            </a:endParaRPr>
          </a:p>
        </p:txBody>
      </p:sp>
      <p:sp>
        <p:nvSpPr>
          <p:cNvPr id="5" name="文本框 4"/>
          <p:cNvSpPr txBox="1"/>
          <p:nvPr/>
        </p:nvSpPr>
        <p:spPr>
          <a:xfrm>
            <a:off x="3204210" y="908685"/>
            <a:ext cx="5300980" cy="914400"/>
          </a:xfrm>
          <a:prstGeom prst="rect">
            <a:avLst/>
          </a:prstGeom>
          <a:noFill/>
        </p:spPr>
        <p:txBody>
          <a:bodyPr wrap="square" rtlCol="0">
            <a:spAutoFit/>
          </a:bodyPr>
          <a:p>
            <a:r>
              <a:rPr lang="zh-CN" altLang="en-US">
                <a:solidFill>
                  <a:srgbClr val="FF0000"/>
                </a:solidFill>
              </a:rPr>
              <a:t>高考频次</a:t>
            </a:r>
            <a:endParaRPr lang="zh-CN" altLang="en-US">
              <a:solidFill>
                <a:srgbClr val="FF0000"/>
              </a:solidFill>
            </a:endParaRPr>
          </a:p>
          <a:p>
            <a:r>
              <a:rPr lang="en-US" altLang="zh-CN">
                <a:solidFill>
                  <a:srgbClr val="FF0000"/>
                </a:solidFill>
              </a:rPr>
              <a:t>      1.</a:t>
            </a:r>
            <a:r>
              <a:rPr lang="zh-CN" altLang="en-US">
                <a:solidFill>
                  <a:srgbClr val="FF0000"/>
                </a:solidFill>
              </a:rPr>
              <a:t>天气系统特点</a:t>
            </a:r>
            <a:r>
              <a:rPr lang="en-US" altLang="zh-CN">
                <a:solidFill>
                  <a:srgbClr val="FF0000"/>
                </a:solidFill>
              </a:rPr>
              <a:t>5</a:t>
            </a:r>
            <a:r>
              <a:rPr lang="zh-CN" altLang="en-US">
                <a:solidFill>
                  <a:srgbClr val="FF0000"/>
                </a:solidFill>
              </a:rPr>
              <a:t>年考</a:t>
            </a:r>
            <a:r>
              <a:rPr lang="en-US" altLang="zh-CN">
                <a:solidFill>
                  <a:srgbClr val="FF0000"/>
                </a:solidFill>
              </a:rPr>
              <a:t>29</a:t>
            </a:r>
            <a:r>
              <a:rPr lang="zh-CN" altLang="en-US">
                <a:solidFill>
                  <a:srgbClr val="FF0000"/>
                </a:solidFill>
              </a:rPr>
              <a:t>次；</a:t>
            </a:r>
            <a:endParaRPr lang="zh-CN" altLang="en-US">
              <a:solidFill>
                <a:srgbClr val="FF0000"/>
              </a:solidFill>
            </a:endParaRPr>
          </a:p>
          <a:p>
            <a:r>
              <a:rPr lang="zh-CN" altLang="en-US">
                <a:solidFill>
                  <a:srgbClr val="FF0000"/>
                </a:solidFill>
              </a:rPr>
              <a:t>       </a:t>
            </a:r>
            <a:r>
              <a:rPr lang="en-US" altLang="zh-CN">
                <a:solidFill>
                  <a:srgbClr val="FF0000"/>
                </a:solidFill>
              </a:rPr>
              <a:t>2</a:t>
            </a:r>
            <a:r>
              <a:rPr lang="zh-CN" altLang="en-US">
                <a:solidFill>
                  <a:srgbClr val="FF0000"/>
                </a:solidFill>
              </a:rPr>
              <a:t>、锋面气旋的判断</a:t>
            </a:r>
            <a:r>
              <a:rPr lang="en-US" altLang="zh-CN">
                <a:solidFill>
                  <a:srgbClr val="FF0000"/>
                </a:solidFill>
              </a:rPr>
              <a:t>5</a:t>
            </a:r>
            <a:r>
              <a:rPr lang="zh-CN" altLang="en-US">
                <a:solidFill>
                  <a:srgbClr val="FF0000"/>
                </a:solidFill>
              </a:rPr>
              <a:t>年</a:t>
            </a:r>
            <a:r>
              <a:rPr lang="en-US" altLang="zh-CN">
                <a:solidFill>
                  <a:srgbClr val="FF0000"/>
                </a:solidFill>
              </a:rPr>
              <a:t>8</a:t>
            </a:r>
            <a:r>
              <a:rPr lang="zh-CN" altLang="en-US">
                <a:solidFill>
                  <a:srgbClr val="FF0000"/>
                </a:solidFill>
              </a:rPr>
              <a:t>次。</a:t>
            </a:r>
            <a:endParaRPr lang="zh-CN" altLang="en-US">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367088" y="260350"/>
            <a:ext cx="2409825" cy="657225"/>
          </a:xfrm>
          <a:prstGeom prst="rect">
            <a:avLst/>
          </a:prstGeom>
        </p:spPr>
        <p:txBody>
          <a:bodyPr wrap="none">
            <a:spAutoFit/>
          </a:bodyPr>
          <a:lstStyle/>
          <a:p>
            <a:pPr marL="0" marR="0" lvl="0" indent="0" algn="ctr"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8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对</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接</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高</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考</a:t>
            </a:r>
            <a:r>
              <a:rPr kumimoji="0" lang="en-US"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13315" name="矩形 2"/>
          <p:cNvSpPr/>
          <p:nvPr/>
        </p:nvSpPr>
        <p:spPr>
          <a:xfrm>
            <a:off x="182563" y="908050"/>
            <a:ext cx="6692900" cy="615950"/>
          </a:xfrm>
          <a:prstGeom prst="rect">
            <a:avLst/>
          </a:prstGeom>
          <a:noFill/>
          <a:ln w="9525">
            <a:noFill/>
          </a:ln>
        </p:spPr>
        <p:txBody>
          <a:bodyPr>
            <a:spAutoFit/>
          </a:bodyPr>
          <a:p>
            <a:pPr lvl="0" algn="just" defTabSz="0" eaLnBrk="1" hangingPunct="1">
              <a:lnSpc>
                <a:spcPct val="150000"/>
              </a:lnSpc>
              <a:tabLst>
                <a:tab pos="2700655" algn="l"/>
              </a:tabLst>
            </a:pPr>
            <a:r>
              <a:rPr lang="zh-CN" altLang="zh-CN" b="1" dirty="0">
                <a:latin typeface="Times New Roman" panose="02020603050405020304" pitchFamily="18" charset="0"/>
                <a:ea typeface="黑体" panose="02010609060101010101" pitchFamily="49" charset="-122"/>
              </a:rPr>
              <a:t>命题角度一　锋面过境前后气温、气压变化</a:t>
            </a:r>
            <a:endParaRPr lang="zh-CN" altLang="zh-CN" sz="1000" dirty="0">
              <a:latin typeface="宋体" panose="02010600030101010101" pitchFamily="2" charset="-122"/>
              <a:ea typeface="Courier New" panose="02070309020205020404" pitchFamily="49" charset="0"/>
            </a:endParaRPr>
          </a:p>
        </p:txBody>
      </p:sp>
      <p:sp>
        <p:nvSpPr>
          <p:cNvPr id="13316" name="矩形 3"/>
          <p:cNvSpPr/>
          <p:nvPr/>
        </p:nvSpPr>
        <p:spPr>
          <a:xfrm>
            <a:off x="117475" y="1484313"/>
            <a:ext cx="8909050" cy="1684337"/>
          </a:xfrm>
          <a:prstGeom prst="rect">
            <a:avLst/>
          </a:prstGeom>
          <a:noFill/>
          <a:ln w="9525">
            <a:noFill/>
          </a:ln>
        </p:spPr>
        <p:txBody>
          <a:bodyPr>
            <a:spAutoFit/>
          </a:bodyPr>
          <a:p>
            <a:pPr marL="250825" lvl="0" indent="-457200" algn="just" defTabSz="0" eaLnBrk="1" hangingPunct="1">
              <a:lnSpc>
                <a:spcPct val="150000"/>
              </a:lnSpc>
              <a:tabLst>
                <a:tab pos="2700655" algn="l"/>
              </a:tabLst>
            </a:pPr>
            <a:r>
              <a:rPr lang="en-US" altLang="zh-CN" b="1" dirty="0">
                <a:latin typeface="Times New Roman" panose="02020603050405020304" pitchFamily="18" charset="0"/>
                <a:ea typeface="Courier New" panose="02070309020205020404" pitchFamily="49" charset="0"/>
              </a:rPr>
              <a:t>1.</a:t>
            </a:r>
            <a:r>
              <a:rPr lang="en-US" altLang="zh-CN" b="1" dirty="0">
                <a:latin typeface="Arial" panose="020B0604020202020204" pitchFamily="34" charset="0"/>
                <a:ea typeface="黑体" panose="02010609060101010101" pitchFamily="49" charset="-122"/>
              </a:rPr>
              <a:t>(2015·</a:t>
            </a:r>
            <a:r>
              <a:rPr lang="zh-CN" altLang="zh-CN" b="1" dirty="0">
                <a:latin typeface="Arial" panose="020B0604020202020204" pitchFamily="34" charset="0"/>
                <a:ea typeface="黑体" panose="02010609060101010101" pitchFamily="49" charset="-122"/>
              </a:rPr>
              <a:t>新课标</a:t>
            </a:r>
            <a:r>
              <a:rPr lang="zh-CN" altLang="zh-CN" b="1" dirty="0">
                <a:latin typeface="宋体" panose="02010600030101010101" pitchFamily="2" charset="-122"/>
                <a:ea typeface="宋体" panose="02010600030101010101" pitchFamily="2" charset="-122"/>
              </a:rPr>
              <a:t>Ⅱ</a:t>
            </a:r>
            <a:r>
              <a:rPr lang="zh-CN" altLang="zh-CN" b="1" dirty="0">
                <a:latin typeface="Arial" panose="020B0604020202020204" pitchFamily="34" charset="0"/>
                <a:ea typeface="黑体" panose="02010609060101010101" pitchFamily="49" charset="-122"/>
              </a:rPr>
              <a:t>，</a:t>
            </a:r>
            <a:r>
              <a:rPr lang="en-US" altLang="zh-CN" b="1" dirty="0">
                <a:latin typeface="Arial" panose="020B0604020202020204" pitchFamily="34" charset="0"/>
                <a:ea typeface="黑体" panose="02010609060101010101" pitchFamily="49" charset="-122"/>
              </a:rPr>
              <a:t>4</a:t>
            </a:r>
            <a:r>
              <a:rPr lang="zh-CN" altLang="zh-CN" b="1" dirty="0">
                <a:latin typeface="Arial" panose="020B0604020202020204" pitchFamily="34" charset="0"/>
                <a:ea typeface="黑体" panose="02010609060101010101" pitchFamily="49" charset="-122"/>
              </a:rPr>
              <a:t>～</a:t>
            </a:r>
            <a:r>
              <a:rPr lang="en-US" altLang="zh-CN" b="1" dirty="0">
                <a:latin typeface="Arial" panose="020B0604020202020204" pitchFamily="34" charset="0"/>
                <a:ea typeface="黑体" panose="02010609060101010101" pitchFamily="49" charset="-122"/>
              </a:rPr>
              <a:t>5)</a:t>
            </a:r>
            <a:r>
              <a:rPr lang="en-US" altLang="zh-CN" b="1" dirty="0">
                <a:latin typeface="Times New Roman" panose="02020603050405020304" pitchFamily="18" charset="0"/>
                <a:ea typeface="楷体_GB2312" pitchFamily="49" charset="-122"/>
              </a:rPr>
              <a:t>2013</a:t>
            </a:r>
            <a:r>
              <a:rPr lang="zh-CN" altLang="zh-CN" b="1" dirty="0">
                <a:latin typeface="Times New Roman" panose="02020603050405020304" pitchFamily="18" charset="0"/>
                <a:ea typeface="楷体_GB2312" pitchFamily="49" charset="-122"/>
              </a:rPr>
              <a:t>年</a:t>
            </a:r>
            <a:r>
              <a:rPr lang="en-US" altLang="zh-CN" b="1" dirty="0">
                <a:latin typeface="Times New Roman" panose="02020603050405020304" pitchFamily="18" charset="0"/>
                <a:ea typeface="楷体_GB2312" pitchFamily="49" charset="-122"/>
              </a:rPr>
              <a:t>7</a:t>
            </a:r>
            <a:r>
              <a:rPr lang="zh-CN" altLang="zh-CN" b="1" dirty="0">
                <a:latin typeface="Times New Roman" panose="02020603050405020304" pitchFamily="18" charset="0"/>
                <a:ea typeface="楷体_GB2312" pitchFamily="49" charset="-122"/>
              </a:rPr>
              <a:t>月</a:t>
            </a:r>
            <a:r>
              <a:rPr lang="en-US" altLang="zh-CN" b="1" dirty="0">
                <a:latin typeface="Times New Roman" panose="02020603050405020304" pitchFamily="18" charset="0"/>
                <a:ea typeface="楷体_GB2312" pitchFamily="49" charset="-122"/>
              </a:rPr>
              <a:t>30</a:t>
            </a:r>
            <a:r>
              <a:rPr lang="zh-CN" altLang="zh-CN" b="1" dirty="0">
                <a:latin typeface="Times New Roman" panose="02020603050405020304" pitchFamily="18" charset="0"/>
                <a:ea typeface="楷体_GB2312" pitchFamily="49" charset="-122"/>
              </a:rPr>
              <a:t>日，我国西北某地出现强沙尘暴，下图示意该地当日</a:t>
            </a:r>
            <a:r>
              <a:rPr lang="en-US" altLang="zh-CN" b="1" dirty="0">
                <a:latin typeface="Times New Roman" panose="02020603050405020304" pitchFamily="18" charset="0"/>
                <a:ea typeface="楷体_GB2312" pitchFamily="49" charset="-122"/>
              </a:rPr>
              <a:t>14</a:t>
            </a:r>
            <a:r>
              <a:rPr lang="zh-CN" altLang="zh-CN" b="1" dirty="0">
                <a:latin typeface="Times New Roman" panose="02020603050405020304" pitchFamily="18" charset="0"/>
                <a:ea typeface="楷体_GB2312" pitchFamily="49" charset="-122"/>
              </a:rPr>
              <a:t>时～</a:t>
            </a:r>
            <a:r>
              <a:rPr lang="en-US" altLang="zh-CN" b="1" dirty="0">
                <a:latin typeface="Times New Roman" panose="02020603050405020304" pitchFamily="18" charset="0"/>
                <a:ea typeface="楷体_GB2312" pitchFamily="49" charset="-122"/>
              </a:rPr>
              <a:t>24</a:t>
            </a:r>
            <a:r>
              <a:rPr lang="zh-CN" altLang="zh-CN" b="1" dirty="0">
                <a:latin typeface="Times New Roman" panose="02020603050405020304" pitchFamily="18" charset="0"/>
                <a:ea typeface="楷体_GB2312" pitchFamily="49" charset="-122"/>
              </a:rPr>
              <a:t>时气温、气压随时间的变化。</a:t>
            </a:r>
            <a:r>
              <a:rPr lang="zh-CN" altLang="zh-CN" b="1" dirty="0">
                <a:latin typeface="Times New Roman" panose="02020603050405020304" pitchFamily="18" charset="0"/>
                <a:ea typeface="Times New Roman" panose="02020603050405020304" pitchFamily="18" charset="0"/>
              </a:rPr>
              <a:t>据此完成</a:t>
            </a:r>
            <a:r>
              <a:rPr lang="en-US" altLang="zh-CN" b="1" dirty="0">
                <a:latin typeface="Times New Roman" panose="02020603050405020304" pitchFamily="18" charset="0"/>
                <a:ea typeface="Courier New" panose="02070309020205020404" pitchFamily="49" charset="0"/>
              </a:rPr>
              <a:t>(1)</a:t>
            </a:r>
            <a:r>
              <a:rPr lang="zh-CN" altLang="zh-CN" b="1" dirty="0">
                <a:latin typeface="Times New Roman" panose="02020603050405020304" pitchFamily="18" charset="0"/>
                <a:ea typeface="Times New Roman" panose="02020603050405020304" pitchFamily="18" charset="0"/>
              </a:rPr>
              <a:t>～</a:t>
            </a:r>
            <a:r>
              <a:rPr lang="en-US" altLang="zh-CN" b="1" dirty="0">
                <a:latin typeface="Times New Roman" panose="02020603050405020304" pitchFamily="18" charset="0"/>
                <a:ea typeface="Courier New" panose="02070309020205020404" pitchFamily="49" charset="0"/>
              </a:rPr>
              <a:t>(2)</a:t>
            </a:r>
            <a:r>
              <a:rPr lang="zh-CN" altLang="zh-CN" b="1" dirty="0">
                <a:latin typeface="Times New Roman" panose="02020603050405020304" pitchFamily="18" charset="0"/>
                <a:ea typeface="Times New Roman" panose="02020603050405020304" pitchFamily="18" charset="0"/>
              </a:rPr>
              <a:t>题。</a:t>
            </a:r>
            <a:endParaRPr lang="zh-CN" altLang="zh-CN" sz="1000" dirty="0">
              <a:latin typeface="宋体" panose="02010600030101010101" pitchFamily="2" charset="-122"/>
              <a:ea typeface="Courier New" panose="02070309020205020404" pitchFamily="49" charset="0"/>
            </a:endParaRPr>
          </a:p>
        </p:txBody>
      </p:sp>
      <p:pic>
        <p:nvPicPr>
          <p:cNvPr id="13317" name="Picture 2" descr="高D1"/>
          <p:cNvPicPr>
            <a:picLocks noChangeAspect="1"/>
          </p:cNvPicPr>
          <p:nvPr/>
        </p:nvPicPr>
        <p:blipFill>
          <a:blip r:embed="rId1"/>
          <a:stretch>
            <a:fillRect/>
          </a:stretch>
        </p:blipFill>
        <p:spPr>
          <a:xfrm>
            <a:off x="1189038" y="3357563"/>
            <a:ext cx="6305550" cy="2741612"/>
          </a:xfrm>
          <a:prstGeom prst="rect">
            <a:avLst/>
          </a:prstGeom>
          <a:noFill/>
          <a:ln w="9525">
            <a:noFill/>
          </a:ln>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20650"/>
            <a:ext cx="8101013" cy="4603750"/>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强沙尘暴经过该地的时间段是</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A.16</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17</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B.17</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18</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C.18</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19</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D.19</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20</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时</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与正常情况相比，强沙尘暴经过时，该地</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气温水平差异减小</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B.</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水平气压梯度增大</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C.</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地面吸收太阳辐射增多</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D.</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大气逆辐射减弱</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3" name="矩形 2"/>
          <p:cNvSpPr/>
          <p:nvPr/>
        </p:nvSpPr>
        <p:spPr>
          <a:xfrm>
            <a:off x="198438" y="4508500"/>
            <a:ext cx="8910637" cy="1754188"/>
          </a:xfrm>
          <a:prstGeom prst="rect">
            <a:avLst/>
          </a:prstGeom>
          <a:noFill/>
          <a:ln w="9525">
            <a:noFill/>
          </a:ln>
        </p:spPr>
        <p:txBody>
          <a:bodyPr>
            <a:spAutoFit/>
          </a:bodyPr>
          <a:p>
            <a:pPr lvl="0" algn="just" defTabSz="0" eaLnBrk="1" hangingPunct="1">
              <a:lnSpc>
                <a:spcPct val="150000"/>
              </a:lnSpc>
              <a:tabLst>
                <a:tab pos="2700655" algn="l"/>
              </a:tabLst>
            </a:pPr>
            <a:r>
              <a:rPr lang="zh-CN" altLang="zh-CN" b="1" dirty="0">
                <a:solidFill>
                  <a:srgbClr val="0000FF"/>
                </a:solidFill>
                <a:latin typeface="Times New Roman" panose="02020603050405020304" pitchFamily="18" charset="0"/>
                <a:ea typeface="黑体" panose="02010609060101010101" pitchFamily="49" charset="-122"/>
              </a:rPr>
              <a:t>【审题突破】</a:t>
            </a:r>
            <a:endParaRPr lang="zh-CN" altLang="zh-CN" sz="1000" dirty="0">
              <a:solidFill>
                <a:srgbClr val="0000FF"/>
              </a:solidFill>
              <a:latin typeface="宋体" panose="02010600030101010101" pitchFamily="2" charset="-122"/>
              <a:ea typeface="Courier New" panose="02070309020205020404" pitchFamily="49" charset="0"/>
            </a:endParaRPr>
          </a:p>
          <a:p>
            <a:pPr lvl="0" algn="just" defTabSz="0" eaLnBrk="1" hangingPunct="1">
              <a:lnSpc>
                <a:spcPct val="150000"/>
              </a:lnSpc>
              <a:tabLst>
                <a:tab pos="2700655" algn="l"/>
              </a:tabLst>
            </a:pPr>
            <a:r>
              <a:rPr lang="en-US" altLang="zh-CN" b="1" dirty="0">
                <a:solidFill>
                  <a:srgbClr val="0000FF"/>
                </a:solidFill>
                <a:latin typeface="Times New Roman" panose="02020603050405020304" pitchFamily="18" charset="0"/>
                <a:ea typeface="黑体" panose="02010609060101010101" pitchFamily="49" charset="-122"/>
              </a:rPr>
              <a:t>1</a:t>
            </a:r>
            <a:r>
              <a:rPr lang="en-US" altLang="zh-CN" b="1" dirty="0">
                <a:solidFill>
                  <a:srgbClr val="0000FF"/>
                </a:solidFill>
                <a:latin typeface="Times New Roman" panose="02020603050405020304" pitchFamily="18" charset="0"/>
                <a:ea typeface="仿宋_GB2312" pitchFamily="49" charset="-122"/>
              </a:rPr>
              <a:t>.</a:t>
            </a:r>
            <a:r>
              <a:rPr lang="zh-CN" altLang="zh-CN" b="1" dirty="0">
                <a:solidFill>
                  <a:srgbClr val="0000FF"/>
                </a:solidFill>
                <a:latin typeface="Times New Roman" panose="02020603050405020304" pitchFamily="18" charset="0"/>
                <a:ea typeface="黑体" panose="02010609060101010101" pitchFamily="49" charset="-122"/>
              </a:rPr>
              <a:t>从题干材料中获取信息</a:t>
            </a:r>
            <a:endParaRPr lang="zh-CN" altLang="zh-CN" sz="1000" dirty="0">
              <a:solidFill>
                <a:srgbClr val="0000FF"/>
              </a:solidFill>
              <a:latin typeface="宋体" panose="02010600030101010101" pitchFamily="2" charset="-122"/>
              <a:ea typeface="Courier New" panose="02070309020205020404" pitchFamily="49" charset="0"/>
            </a:endParaRPr>
          </a:p>
          <a:p>
            <a:pPr lvl="0" algn="just" defTabSz="0" eaLnBrk="1" hangingPunct="1">
              <a:lnSpc>
                <a:spcPct val="150000"/>
              </a:lnSpc>
              <a:tabLst>
                <a:tab pos="2700655" algn="l"/>
              </a:tabLst>
            </a:pPr>
            <a:r>
              <a:rPr lang="en-US" altLang="zh-CN" b="1" dirty="0">
                <a:solidFill>
                  <a:srgbClr val="0000FF"/>
                </a:solidFill>
                <a:latin typeface="宋体" panose="02010600030101010101" pitchFamily="2" charset="-122"/>
                <a:ea typeface="Times New Roman" panose="02020603050405020304" pitchFamily="18" charset="0"/>
              </a:rPr>
              <a:t>“</a:t>
            </a:r>
            <a:r>
              <a:rPr lang="zh-CN" altLang="zh-CN" b="1" dirty="0">
                <a:solidFill>
                  <a:srgbClr val="0000FF"/>
                </a:solidFill>
                <a:latin typeface="Times New Roman" panose="02020603050405020304" pitchFamily="18" charset="0"/>
                <a:ea typeface="仿宋_GB2312" pitchFamily="49" charset="-122"/>
              </a:rPr>
              <a:t>我国西北某地出现强沙尘暴</a:t>
            </a:r>
            <a:r>
              <a:rPr lang="en-US" altLang="zh-CN" b="1" dirty="0">
                <a:solidFill>
                  <a:srgbClr val="0000FF"/>
                </a:solidFill>
                <a:latin typeface="宋体" panose="02010600030101010101" pitchFamily="2" charset="-122"/>
                <a:ea typeface="Times New Roman" panose="02020603050405020304" pitchFamily="18" charset="0"/>
              </a:rPr>
              <a:t>”</a:t>
            </a:r>
            <a:r>
              <a:rPr lang="zh-CN" altLang="zh-CN" b="1" dirty="0">
                <a:solidFill>
                  <a:srgbClr val="0000FF"/>
                </a:solidFill>
                <a:latin typeface="Times New Roman" panose="02020603050405020304" pitchFamily="18" charset="0"/>
                <a:ea typeface="仿宋_GB2312" pitchFamily="49" charset="-122"/>
              </a:rPr>
              <a:t>可推知</a:t>
            </a:r>
            <a:r>
              <a:rPr lang="en-US" altLang="zh-CN" b="1" dirty="0">
                <a:solidFill>
                  <a:srgbClr val="0000FF"/>
                </a:solidFill>
                <a:latin typeface="Times New Roman" panose="02020603050405020304" pitchFamily="18" charset="0"/>
                <a:ea typeface="仿宋_GB2312" pitchFamily="49" charset="-122"/>
              </a:rPr>
              <a:t>,</a:t>
            </a:r>
            <a:r>
              <a:rPr lang="zh-CN" altLang="zh-CN" b="1" dirty="0">
                <a:solidFill>
                  <a:srgbClr val="0000FF"/>
                </a:solidFill>
                <a:latin typeface="Times New Roman" panose="02020603050405020304" pitchFamily="18" charset="0"/>
                <a:ea typeface="仿宋_GB2312" pitchFamily="49" charset="-122"/>
              </a:rPr>
              <a:t>此时该地风力</a:t>
            </a:r>
            <a:r>
              <a:rPr lang="en-US" altLang="zh-CN" b="1" dirty="0">
                <a:solidFill>
                  <a:srgbClr val="0000FF"/>
                </a:solidFill>
                <a:latin typeface="宋体" panose="02010600030101010101" pitchFamily="2" charset="-122"/>
                <a:ea typeface="仿宋_GB2312" pitchFamily="49" charset="-122"/>
              </a:rPr>
              <a:t>①______</a:t>
            </a:r>
            <a:r>
              <a:rPr lang="zh-CN" altLang="zh-CN" b="1" dirty="0">
                <a:solidFill>
                  <a:srgbClr val="0000FF"/>
                </a:solidFill>
                <a:latin typeface="Times New Roman" panose="02020603050405020304" pitchFamily="18" charset="0"/>
                <a:ea typeface="仿宋_GB2312" pitchFamily="49" charset="-122"/>
              </a:rPr>
              <a:t>。</a:t>
            </a:r>
            <a:endParaRPr lang="zh-CN" altLang="zh-CN" sz="1000" dirty="0">
              <a:solidFill>
                <a:srgbClr val="0000FF"/>
              </a:solidFill>
              <a:latin typeface="宋体" panose="02010600030101010101" pitchFamily="2" charset="-122"/>
              <a:ea typeface="Courier New" panose="02070309020205020404" pitchFamily="49" charset="0"/>
            </a:endParaRPr>
          </a:p>
        </p:txBody>
      </p:sp>
      <p:sp>
        <p:nvSpPr>
          <p:cNvPr id="4" name="矩形 3"/>
          <p:cNvSpPr/>
          <p:nvPr/>
        </p:nvSpPr>
        <p:spPr>
          <a:xfrm>
            <a:off x="7800975" y="5630863"/>
            <a:ext cx="803275" cy="461962"/>
          </a:xfrm>
          <a:prstGeom prst="rect">
            <a:avLst/>
          </a:prstGeom>
          <a:noFill/>
          <a:ln w="9525">
            <a:noFill/>
          </a:ln>
        </p:spPr>
        <p:txBody>
          <a:bodyPr wrap="none">
            <a:spAutoFit/>
          </a:bodyPr>
          <a:p>
            <a:pPr lvl="0" eaLnBrk="1" hangingPunct="1"/>
            <a:r>
              <a:rPr lang="zh-CN" altLang="zh-CN" b="1" dirty="0">
                <a:solidFill>
                  <a:srgbClr val="FF0000"/>
                </a:solidFill>
                <a:latin typeface="Times New Roman" panose="02020603050405020304" pitchFamily="18" charset="0"/>
                <a:ea typeface="仿宋_GB2312" pitchFamily="49" charset="-122"/>
              </a:rPr>
              <a:t>较大</a:t>
            </a:r>
            <a:endParaRPr lang="zh-CN" altLang="en-US" dirty="0">
              <a:solidFill>
                <a:srgbClr val="FF0000"/>
              </a:solidFill>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
          <p:cNvSpPr/>
          <p:nvPr/>
        </p:nvSpPr>
        <p:spPr>
          <a:xfrm>
            <a:off x="169863" y="44450"/>
            <a:ext cx="2889250" cy="646113"/>
          </a:xfrm>
          <a:prstGeom prst="rect">
            <a:avLst/>
          </a:prstGeom>
          <a:noFill/>
          <a:ln w="9525">
            <a:noFill/>
          </a:ln>
        </p:spPr>
        <p:txBody>
          <a:bodyPr wrap="none">
            <a:spAutoFit/>
          </a:bodyPr>
          <a:p>
            <a:pPr lvl="0" algn="just" defTabSz="0" eaLnBrk="1" hangingPunct="1">
              <a:lnSpc>
                <a:spcPct val="150000"/>
              </a:lnSpc>
              <a:tabLst>
                <a:tab pos="2700655" algn="l"/>
              </a:tabLst>
            </a:pPr>
            <a:r>
              <a:rPr lang="en-US" altLang="zh-CN" b="1" dirty="0">
                <a:latin typeface="Times New Roman" panose="02020603050405020304" pitchFamily="18" charset="0"/>
                <a:ea typeface="黑体" panose="02010609060101010101" pitchFamily="49" charset="-122"/>
              </a:rPr>
              <a:t>2</a:t>
            </a:r>
            <a:r>
              <a:rPr lang="en-US" altLang="zh-CN" b="1" dirty="0">
                <a:latin typeface="Times New Roman" panose="02020603050405020304" pitchFamily="18" charset="0"/>
                <a:ea typeface="仿宋_GB2312" pitchFamily="49" charset="-122"/>
              </a:rPr>
              <a:t>.</a:t>
            </a:r>
            <a:r>
              <a:rPr lang="zh-CN" altLang="zh-CN" b="1" dirty="0">
                <a:latin typeface="Times New Roman" panose="02020603050405020304" pitchFamily="18" charset="0"/>
                <a:ea typeface="黑体" panose="02010609060101010101" pitchFamily="49" charset="-122"/>
              </a:rPr>
              <a:t>从图像中获取信息</a:t>
            </a:r>
            <a:endParaRPr lang="zh-CN" altLang="zh-CN" sz="1000" dirty="0">
              <a:latin typeface="宋体" panose="02010600030101010101" pitchFamily="2" charset="-122"/>
              <a:ea typeface="Courier New" panose="02070309020205020404" pitchFamily="49" charset="0"/>
            </a:endParaRPr>
          </a:p>
        </p:txBody>
      </p:sp>
      <p:pic>
        <p:nvPicPr>
          <p:cNvPr id="15363" name="Picture 2"/>
          <p:cNvPicPr>
            <a:picLocks noChangeAspect="1"/>
          </p:cNvPicPr>
          <p:nvPr/>
        </p:nvPicPr>
        <p:blipFill>
          <a:blip r:embed="rId1"/>
          <a:stretch>
            <a:fillRect/>
          </a:stretch>
        </p:blipFill>
        <p:spPr>
          <a:xfrm>
            <a:off x="1225550" y="695325"/>
            <a:ext cx="7234238" cy="5326063"/>
          </a:xfrm>
          <a:prstGeom prst="rect">
            <a:avLst/>
          </a:prstGeom>
          <a:noFill/>
          <a:ln w="9525">
            <a:noFill/>
          </a:ln>
        </p:spPr>
      </p:pic>
      <p:sp>
        <p:nvSpPr>
          <p:cNvPr id="3" name="矩形 2"/>
          <p:cNvSpPr/>
          <p:nvPr/>
        </p:nvSpPr>
        <p:spPr>
          <a:xfrm>
            <a:off x="3419475" y="1484313"/>
            <a:ext cx="752475" cy="430212"/>
          </a:xfrm>
          <a:prstGeom prst="rect">
            <a:avLst/>
          </a:prstGeom>
          <a:noFill/>
          <a:ln w="9525">
            <a:noFill/>
          </a:ln>
        </p:spPr>
        <p:txBody>
          <a:bodyPr wrap="none">
            <a:spAutoFit/>
          </a:bodyPr>
          <a:p>
            <a:pPr lvl="0" eaLnBrk="1" hangingPunct="1"/>
            <a:r>
              <a:rPr lang="zh-CN" altLang="en-US" sz="2200" b="1" dirty="0">
                <a:solidFill>
                  <a:srgbClr val="FF0000"/>
                </a:solidFill>
                <a:latin typeface="Arial" panose="020B0604020202020204" pitchFamily="34" charset="0"/>
                <a:ea typeface="宋体" panose="02010600030101010101" pitchFamily="2" charset="-122"/>
              </a:rPr>
              <a:t>增大</a:t>
            </a:r>
            <a:endParaRPr lang="zh-CN" altLang="en-US" sz="2200" b="1" dirty="0">
              <a:solidFill>
                <a:srgbClr val="FF0000"/>
              </a:solidFill>
              <a:latin typeface="Arial" panose="020B0604020202020204" pitchFamily="34" charset="0"/>
              <a:ea typeface="宋体" panose="02010600030101010101" pitchFamily="2" charset="-122"/>
            </a:endParaRPr>
          </a:p>
        </p:txBody>
      </p:sp>
      <p:sp>
        <p:nvSpPr>
          <p:cNvPr id="5" name="矩形 4"/>
          <p:cNvSpPr/>
          <p:nvPr/>
        </p:nvSpPr>
        <p:spPr>
          <a:xfrm>
            <a:off x="2292350" y="5133975"/>
            <a:ext cx="1546225" cy="431800"/>
          </a:xfrm>
          <a:prstGeom prst="rect">
            <a:avLst/>
          </a:prstGeom>
          <a:noFill/>
          <a:ln w="9525">
            <a:noFill/>
          </a:ln>
        </p:spPr>
        <p:txBody>
          <a:bodyPr wrap="none">
            <a:spAutoFit/>
          </a:bodyPr>
          <a:p>
            <a:pPr lvl="0" eaLnBrk="1" hangingPunct="1"/>
            <a:r>
              <a:rPr lang="en-US" altLang="zh-CN" sz="2200" b="1" dirty="0">
                <a:solidFill>
                  <a:srgbClr val="FF0000"/>
                </a:solidFill>
                <a:latin typeface="Arial" panose="020B0604020202020204" pitchFamily="34" charset="0"/>
                <a:ea typeface="宋体" panose="02010600030101010101" pitchFamily="2" charset="-122"/>
              </a:rPr>
              <a:t>18</a:t>
            </a:r>
            <a:r>
              <a:rPr lang="zh-CN" altLang="en-US" sz="2200" b="1" dirty="0">
                <a:solidFill>
                  <a:srgbClr val="FF0000"/>
                </a:solidFill>
                <a:latin typeface="Arial" panose="020B0604020202020204" pitchFamily="34" charset="0"/>
                <a:ea typeface="宋体" panose="02010600030101010101" pitchFamily="2" charset="-122"/>
              </a:rPr>
              <a:t>时</a:t>
            </a:r>
            <a:r>
              <a:rPr lang="en-US" altLang="zh-CN" sz="2200" b="1" dirty="0">
                <a:solidFill>
                  <a:srgbClr val="FF0000"/>
                </a:solidFill>
                <a:latin typeface="Arial" panose="020B0604020202020204" pitchFamily="34" charset="0"/>
                <a:ea typeface="宋体" panose="02010600030101010101" pitchFamily="2" charset="-122"/>
              </a:rPr>
              <a:t>~19</a:t>
            </a:r>
            <a:r>
              <a:rPr lang="zh-CN" altLang="en-US" sz="2200" b="1" dirty="0">
                <a:solidFill>
                  <a:srgbClr val="FF0000"/>
                </a:solidFill>
                <a:latin typeface="Arial" panose="020B0604020202020204" pitchFamily="34" charset="0"/>
                <a:ea typeface="宋体" panose="02010600030101010101" pitchFamily="2" charset="-122"/>
              </a:rPr>
              <a:t>时</a:t>
            </a:r>
            <a:endParaRPr lang="zh-CN" altLang="en-US" sz="2200" b="1" dirty="0">
              <a:solidFill>
                <a:srgbClr val="FF0000"/>
              </a:solidFill>
              <a:latin typeface="Arial" panose="020B0604020202020204" pitchFamily="34" charset="0"/>
              <a:ea typeface="宋体" panose="02010600030101010101" pitchFamily="2" charset="-122"/>
            </a:endParaRPr>
          </a:p>
        </p:txBody>
      </p:sp>
      <p:sp>
        <p:nvSpPr>
          <p:cNvPr id="4" name="矩形 3"/>
          <p:cNvSpPr/>
          <p:nvPr/>
        </p:nvSpPr>
        <p:spPr>
          <a:xfrm>
            <a:off x="250825" y="5951538"/>
            <a:ext cx="2568575" cy="576262"/>
          </a:xfrm>
          <a:prstGeom prst="rect">
            <a:avLst/>
          </a:prstGeom>
          <a:noFill/>
          <a:ln w="9525">
            <a:noFill/>
          </a:ln>
        </p:spPr>
        <p:txBody>
          <a:bodyPr wrap="none">
            <a:spAutoFit/>
          </a:bodyPr>
          <a:p>
            <a:pPr lvl="0" algn="just" defTabSz="0" eaLnBrk="1" hangingPunct="1">
              <a:lnSpc>
                <a:spcPct val="150000"/>
              </a:lnSpc>
              <a:tabLst>
                <a:tab pos="2700655" algn="l"/>
              </a:tabLst>
            </a:pPr>
            <a:r>
              <a:rPr lang="zh-CN" altLang="zh-CN" b="1" dirty="0">
                <a:solidFill>
                  <a:srgbClr val="FF0000"/>
                </a:solidFill>
                <a:latin typeface="Times New Roman" panose="02020603050405020304" pitchFamily="18" charset="0"/>
                <a:ea typeface="黑体" panose="02010609060101010101" pitchFamily="49" charset="-122"/>
              </a:rPr>
              <a:t>答案</a:t>
            </a:r>
            <a:r>
              <a:rPr lang="zh-CN" altLang="zh-CN" b="1" dirty="0">
                <a:solidFill>
                  <a:srgbClr val="FF0000"/>
                </a:solidFill>
                <a:latin typeface="Times New Roman" panose="02020603050405020304" pitchFamily="18" charset="0"/>
                <a:ea typeface="Times New Roman" panose="02020603050405020304" pitchFamily="18" charset="0"/>
              </a:rPr>
              <a:t>　</a:t>
            </a:r>
            <a:r>
              <a:rPr lang="en-US" altLang="zh-CN" b="1" dirty="0">
                <a:solidFill>
                  <a:srgbClr val="FF0000"/>
                </a:solidFill>
                <a:latin typeface="Times New Roman" panose="02020603050405020304" pitchFamily="18" charset="0"/>
                <a:ea typeface="Courier New" panose="02070309020205020404" pitchFamily="49" charset="0"/>
              </a:rPr>
              <a:t>(1)C</a:t>
            </a:r>
            <a:r>
              <a:rPr lang="zh-CN" altLang="zh-CN" b="1" dirty="0">
                <a:solidFill>
                  <a:srgbClr val="FF0000"/>
                </a:solidFill>
                <a:latin typeface="Times New Roman" panose="02020603050405020304" pitchFamily="18" charset="0"/>
                <a:ea typeface="Times New Roman" panose="02020603050405020304" pitchFamily="18" charset="0"/>
              </a:rPr>
              <a:t>　</a:t>
            </a:r>
            <a:r>
              <a:rPr lang="en-US" altLang="zh-CN" b="1" dirty="0">
                <a:solidFill>
                  <a:srgbClr val="FF0000"/>
                </a:solidFill>
                <a:latin typeface="Times New Roman" panose="02020603050405020304" pitchFamily="18" charset="0"/>
                <a:ea typeface="Courier New" panose="02070309020205020404" pitchFamily="49" charset="0"/>
              </a:rPr>
              <a:t>(2)B</a:t>
            </a:r>
            <a:endParaRPr lang="zh-CN" altLang="zh-CN" sz="1000" dirty="0">
              <a:solidFill>
                <a:srgbClr val="FF0000"/>
              </a:solidFill>
              <a:latin typeface="宋体" panose="02010600030101010101" pitchFamily="2" charset="-122"/>
              <a:ea typeface="Courier New" panose="02070309020205020404" pitchFamily="49"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
          <p:cNvSpPr/>
          <p:nvPr/>
        </p:nvSpPr>
        <p:spPr>
          <a:xfrm>
            <a:off x="179388" y="115888"/>
            <a:ext cx="4516437" cy="647700"/>
          </a:xfrm>
          <a:prstGeom prst="rect">
            <a:avLst/>
          </a:prstGeom>
          <a:noFill/>
          <a:ln w="9525">
            <a:noFill/>
          </a:ln>
        </p:spPr>
        <p:txBody>
          <a:bodyPr wrap="none">
            <a:spAutoFit/>
          </a:bodyPr>
          <a:p>
            <a:pPr lvl="0" algn="just" defTabSz="0" eaLnBrk="1" hangingPunct="1">
              <a:lnSpc>
                <a:spcPct val="150000"/>
              </a:lnSpc>
              <a:tabLst>
                <a:tab pos="2700655" algn="l"/>
              </a:tabLst>
            </a:pPr>
            <a:r>
              <a:rPr lang="zh-CN" altLang="zh-CN" b="1" dirty="0">
                <a:latin typeface="Times New Roman" panose="02020603050405020304" pitchFamily="18" charset="0"/>
                <a:ea typeface="黑体" panose="02010609060101010101" pitchFamily="49" charset="-122"/>
              </a:rPr>
              <a:t>命题角度二　冷锋天气过程分析</a:t>
            </a:r>
            <a:endParaRPr lang="zh-CN" altLang="zh-CN" sz="1000" dirty="0">
              <a:latin typeface="宋体" panose="02010600030101010101" pitchFamily="2" charset="-122"/>
              <a:ea typeface="Courier New" panose="02070309020205020404" pitchFamily="49" charset="0"/>
            </a:endParaRPr>
          </a:p>
        </p:txBody>
      </p:sp>
      <p:sp>
        <p:nvSpPr>
          <p:cNvPr id="16387" name="矩形 2"/>
          <p:cNvSpPr/>
          <p:nvPr/>
        </p:nvSpPr>
        <p:spPr>
          <a:xfrm>
            <a:off x="288925" y="692150"/>
            <a:ext cx="8531225" cy="1684338"/>
          </a:xfrm>
          <a:prstGeom prst="rect">
            <a:avLst/>
          </a:prstGeom>
          <a:noFill/>
          <a:ln w="9525">
            <a:noFill/>
          </a:ln>
        </p:spPr>
        <p:txBody>
          <a:bodyPr>
            <a:spAutoFit/>
          </a:bodyPr>
          <a:p>
            <a:pPr marL="250825" lvl="0" indent="-457200" algn="just" defTabSz="0" eaLnBrk="1" hangingPunct="1">
              <a:lnSpc>
                <a:spcPct val="150000"/>
              </a:lnSpc>
              <a:tabLst>
                <a:tab pos="2700655" algn="l"/>
              </a:tabLst>
            </a:pPr>
            <a:r>
              <a:rPr lang="en-US" altLang="zh-CN" b="1" dirty="0">
                <a:latin typeface="Times New Roman" panose="02020603050405020304" pitchFamily="18" charset="0"/>
                <a:ea typeface="Courier New" panose="02070309020205020404" pitchFamily="49" charset="0"/>
              </a:rPr>
              <a:t>2.</a:t>
            </a:r>
            <a:r>
              <a:rPr lang="en-US" altLang="zh-CN" b="1" dirty="0">
                <a:latin typeface="Arial" panose="020B0604020202020204" pitchFamily="34" charset="0"/>
                <a:ea typeface="黑体" panose="02010609060101010101" pitchFamily="49" charset="-122"/>
              </a:rPr>
              <a:t>(2013·</a:t>
            </a:r>
            <a:r>
              <a:rPr lang="zh-CN" altLang="zh-CN" b="1" dirty="0">
                <a:latin typeface="Arial" panose="020B0604020202020204" pitchFamily="34" charset="0"/>
                <a:ea typeface="黑体" panose="02010609060101010101" pitchFamily="49" charset="-122"/>
              </a:rPr>
              <a:t>北京文综，</a:t>
            </a:r>
            <a:r>
              <a:rPr lang="en-US" altLang="zh-CN" b="1" dirty="0">
                <a:latin typeface="Arial" panose="020B0604020202020204" pitchFamily="34" charset="0"/>
                <a:ea typeface="黑体" panose="02010609060101010101" pitchFamily="49" charset="-122"/>
              </a:rPr>
              <a:t>6</a:t>
            </a:r>
            <a:r>
              <a:rPr lang="zh-CN" altLang="zh-CN" b="1" dirty="0">
                <a:latin typeface="Arial" panose="020B0604020202020204" pitchFamily="34" charset="0"/>
                <a:ea typeface="黑体" panose="02010609060101010101" pitchFamily="49" charset="-122"/>
              </a:rPr>
              <a:t>～</a:t>
            </a:r>
            <a:r>
              <a:rPr lang="en-US" altLang="zh-CN" b="1" dirty="0">
                <a:latin typeface="Arial" panose="020B0604020202020204" pitchFamily="34" charset="0"/>
                <a:ea typeface="黑体" panose="02010609060101010101" pitchFamily="49" charset="-122"/>
              </a:rPr>
              <a:t>7)</a:t>
            </a:r>
            <a:r>
              <a:rPr lang="zh-CN" altLang="zh-CN" b="1" dirty="0">
                <a:latin typeface="Times New Roman" panose="02020603050405020304" pitchFamily="18" charset="0"/>
                <a:ea typeface="楷体_GB2312" pitchFamily="49" charset="-122"/>
              </a:rPr>
              <a:t>图</a:t>
            </a:r>
            <a:r>
              <a:rPr lang="en-US" altLang="zh-CN" b="1" dirty="0">
                <a:latin typeface="Times New Roman" panose="02020603050405020304" pitchFamily="18" charset="0"/>
                <a:ea typeface="楷体_GB2312" pitchFamily="49" charset="-122"/>
              </a:rPr>
              <a:t>a</a:t>
            </a:r>
            <a:r>
              <a:rPr lang="zh-CN" altLang="zh-CN" b="1" dirty="0">
                <a:latin typeface="Times New Roman" panose="02020603050405020304" pitchFamily="18" charset="0"/>
                <a:ea typeface="楷体_GB2312" pitchFamily="49" charset="-122"/>
              </a:rPr>
              <a:t>为某日</a:t>
            </a:r>
            <a:r>
              <a:rPr lang="en-US" altLang="zh-CN" b="1" dirty="0">
                <a:latin typeface="Times New Roman" panose="02020603050405020304" pitchFamily="18" charset="0"/>
                <a:ea typeface="楷体_GB2312" pitchFamily="49" charset="-122"/>
              </a:rPr>
              <a:t>08</a:t>
            </a:r>
            <a:r>
              <a:rPr lang="zh-CN" altLang="zh-CN" b="1" dirty="0">
                <a:latin typeface="Times New Roman" panose="02020603050405020304" pitchFamily="18" charset="0"/>
                <a:ea typeface="楷体_GB2312" pitchFamily="49" charset="-122"/>
              </a:rPr>
              <a:t>时海平面气压分布图</a:t>
            </a:r>
            <a:r>
              <a:rPr lang="en-US" altLang="zh-CN" b="1" dirty="0">
                <a:latin typeface="Times New Roman" panose="02020603050405020304" pitchFamily="18" charset="0"/>
                <a:ea typeface="楷体_GB2312" pitchFamily="49" charset="-122"/>
              </a:rPr>
              <a:t>(</a:t>
            </a:r>
            <a:r>
              <a:rPr lang="zh-CN" altLang="zh-CN" b="1" dirty="0">
                <a:latin typeface="Times New Roman" panose="02020603050405020304" pitchFamily="18" charset="0"/>
                <a:ea typeface="楷体_GB2312" pitchFamily="49" charset="-122"/>
              </a:rPr>
              <a:t>单位：百帕</a:t>
            </a:r>
            <a:r>
              <a:rPr lang="en-US" altLang="zh-CN" b="1" dirty="0">
                <a:latin typeface="Times New Roman" panose="02020603050405020304" pitchFamily="18" charset="0"/>
                <a:ea typeface="楷体_GB2312" pitchFamily="49" charset="-122"/>
              </a:rPr>
              <a:t>)</a:t>
            </a:r>
            <a:r>
              <a:rPr lang="zh-CN" altLang="zh-CN" b="1" dirty="0">
                <a:latin typeface="Times New Roman" panose="02020603050405020304" pitchFamily="18" charset="0"/>
                <a:ea typeface="楷体_GB2312" pitchFamily="49" charset="-122"/>
              </a:rPr>
              <a:t>，图</a:t>
            </a:r>
            <a:r>
              <a:rPr lang="en-US" altLang="zh-CN" b="1" dirty="0">
                <a:latin typeface="Times New Roman" panose="02020603050405020304" pitchFamily="18" charset="0"/>
                <a:ea typeface="楷体_GB2312" pitchFamily="49" charset="-122"/>
              </a:rPr>
              <a:t>b</a:t>
            </a:r>
            <a:r>
              <a:rPr lang="zh-CN" altLang="zh-CN" b="1" dirty="0">
                <a:latin typeface="Times New Roman" panose="02020603050405020304" pitchFamily="18" charset="0"/>
                <a:ea typeface="楷体_GB2312" pitchFamily="49" charset="-122"/>
              </a:rPr>
              <a:t>显示</a:t>
            </a:r>
            <a:r>
              <a:rPr lang="en-US" altLang="zh-CN" b="1" dirty="0">
                <a:latin typeface="宋体" panose="02010600030101010101" pitchFamily="2" charset="-122"/>
                <a:ea typeface="楷体_GB2312" pitchFamily="49" charset="-122"/>
              </a:rPr>
              <a:t>④</a:t>
            </a:r>
            <a:r>
              <a:rPr lang="zh-CN" altLang="zh-CN" b="1" dirty="0">
                <a:latin typeface="Times New Roman" panose="02020603050405020304" pitchFamily="18" charset="0"/>
                <a:ea typeface="楷体_GB2312" pitchFamily="49" charset="-122"/>
              </a:rPr>
              <a:t>地</a:t>
            </a:r>
            <a:r>
              <a:rPr lang="en-US" altLang="zh-CN" b="1" dirty="0">
                <a:latin typeface="Times New Roman" panose="02020603050405020304" pitchFamily="18" charset="0"/>
                <a:ea typeface="楷体_GB2312" pitchFamily="49" charset="-122"/>
              </a:rPr>
              <a:t>24</a:t>
            </a:r>
            <a:r>
              <a:rPr lang="zh-CN" altLang="zh-CN" b="1" dirty="0">
                <a:latin typeface="Times New Roman" panose="02020603050405020304" pitchFamily="18" charset="0"/>
                <a:ea typeface="楷体_GB2312" pitchFamily="49" charset="-122"/>
              </a:rPr>
              <a:t>小时内风的变化。</a:t>
            </a:r>
            <a:r>
              <a:rPr lang="zh-CN" altLang="zh-CN" b="1" dirty="0">
                <a:latin typeface="Times New Roman" panose="02020603050405020304" pitchFamily="18" charset="0"/>
                <a:ea typeface="Times New Roman" panose="02020603050405020304" pitchFamily="18" charset="0"/>
              </a:rPr>
              <a:t>读图，回答</a:t>
            </a:r>
            <a:r>
              <a:rPr lang="en-US" altLang="zh-CN" b="1" dirty="0">
                <a:latin typeface="Times New Roman" panose="02020603050405020304" pitchFamily="18" charset="0"/>
                <a:ea typeface="Courier New" panose="02070309020205020404" pitchFamily="49" charset="0"/>
              </a:rPr>
              <a:t>(1)</a:t>
            </a:r>
            <a:r>
              <a:rPr lang="zh-CN" altLang="zh-CN" b="1" dirty="0">
                <a:latin typeface="Times New Roman" panose="02020603050405020304" pitchFamily="18" charset="0"/>
                <a:ea typeface="Times New Roman" panose="02020603050405020304" pitchFamily="18" charset="0"/>
              </a:rPr>
              <a:t>～</a:t>
            </a:r>
            <a:r>
              <a:rPr lang="en-US" altLang="zh-CN" b="1" dirty="0">
                <a:latin typeface="Times New Roman" panose="02020603050405020304" pitchFamily="18" charset="0"/>
                <a:ea typeface="Courier New" panose="02070309020205020404" pitchFamily="49" charset="0"/>
              </a:rPr>
              <a:t>(2)</a:t>
            </a:r>
            <a:r>
              <a:rPr lang="zh-CN" altLang="zh-CN" b="1" dirty="0">
                <a:latin typeface="Times New Roman" panose="02020603050405020304" pitchFamily="18" charset="0"/>
                <a:ea typeface="Times New Roman" panose="02020603050405020304" pitchFamily="18" charset="0"/>
              </a:rPr>
              <a:t>题。</a:t>
            </a:r>
            <a:endParaRPr lang="zh-CN" altLang="zh-CN" sz="1000" dirty="0">
              <a:latin typeface="宋体" panose="02010600030101010101" pitchFamily="2" charset="-122"/>
              <a:ea typeface="Courier New" panose="02070309020205020404" pitchFamily="49" charset="0"/>
            </a:endParaRPr>
          </a:p>
        </p:txBody>
      </p:sp>
      <p:pic>
        <p:nvPicPr>
          <p:cNvPr id="16388" name="Picture 2" descr="Rb337"/>
          <p:cNvPicPr>
            <a:picLocks noChangeAspect="1"/>
          </p:cNvPicPr>
          <p:nvPr/>
        </p:nvPicPr>
        <p:blipFill>
          <a:blip r:embed="rId1"/>
          <a:stretch>
            <a:fillRect/>
          </a:stretch>
        </p:blipFill>
        <p:spPr>
          <a:xfrm>
            <a:off x="2627948" y="2421255"/>
            <a:ext cx="4032250" cy="3743325"/>
          </a:xfrm>
          <a:prstGeom prst="rect">
            <a:avLst/>
          </a:prstGeom>
          <a:noFill/>
          <a:ln w="9525">
            <a:noFill/>
          </a:ln>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09625" y="1308100"/>
            <a:ext cx="7362825" cy="34163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图</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中</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①</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比</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②</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风速大</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B.</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①</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比</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③</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云量少</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C.</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②</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比</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③</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气压低</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D.</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②</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比</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④</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气温高</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锋通过</a:t>
            </a:r>
            <a:r>
              <a:rPr kumimoji="0" lang="en-US"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④</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地的时间可能为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上午</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B.</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下午</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a:t>
            </a:r>
            <a:endPar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C.</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傍晚</a:t>
            </a:r>
            <a:r>
              <a:rPr kumimoji="0" lang="en-US"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  	D.</a:t>
            </a:r>
            <a:r>
              <a:rPr kumimoji="0" lang="zh-CN" altLang="zh-CN" sz="24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夜间</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80988" y="404813"/>
            <a:ext cx="8539162" cy="5681662"/>
          </a:xfrm>
          <a:prstGeom prst="rect">
            <a:avLst/>
          </a:prstGeom>
          <a:noFill/>
          <a:ln w="9525">
            <a:noFill/>
          </a:ln>
        </p:spPr>
        <p:txBody>
          <a:bodyPr>
            <a:spAutoFit/>
          </a:bodyPr>
          <a:p>
            <a:pPr lvl="0" algn="just" defTabSz="0" eaLnBrk="1" hangingPunct="1">
              <a:lnSpc>
                <a:spcPct val="150000"/>
              </a:lnSpc>
              <a:tabLst>
                <a:tab pos="2700655" algn="l"/>
              </a:tabLst>
            </a:pPr>
            <a:r>
              <a:rPr lang="zh-CN" altLang="zh-CN" b="1" dirty="0">
                <a:solidFill>
                  <a:srgbClr val="0000FF"/>
                </a:solidFill>
                <a:latin typeface="Times New Roman" panose="02020603050405020304" pitchFamily="18" charset="0"/>
                <a:ea typeface="黑体" panose="02010609060101010101" pitchFamily="49" charset="-122"/>
              </a:rPr>
              <a:t>解析　</a:t>
            </a:r>
            <a:r>
              <a:rPr lang="zh-CN" altLang="zh-CN" b="1" dirty="0">
                <a:solidFill>
                  <a:srgbClr val="0000FF"/>
                </a:solidFill>
                <a:latin typeface="Times New Roman" panose="02020603050405020304" pitchFamily="18" charset="0"/>
                <a:ea typeface="仿宋_GB2312" pitchFamily="49" charset="-122"/>
              </a:rPr>
              <a:t>第</a:t>
            </a:r>
            <a:r>
              <a:rPr lang="en-US" altLang="zh-CN" b="1" dirty="0">
                <a:solidFill>
                  <a:srgbClr val="0000FF"/>
                </a:solidFill>
                <a:latin typeface="Times New Roman" panose="02020603050405020304" pitchFamily="18" charset="0"/>
                <a:ea typeface="仿宋_GB2312" pitchFamily="49" charset="-122"/>
              </a:rPr>
              <a:t>(1)</a:t>
            </a:r>
            <a:r>
              <a:rPr lang="zh-CN" altLang="zh-CN" b="1" dirty="0">
                <a:solidFill>
                  <a:srgbClr val="0000FF"/>
                </a:solidFill>
                <a:latin typeface="Times New Roman" panose="02020603050405020304" pitchFamily="18" charset="0"/>
                <a:ea typeface="仿宋_GB2312" pitchFamily="49" charset="-122"/>
              </a:rPr>
              <a:t>题，本题通过等压线图考查天气特征。图中</a:t>
            </a:r>
            <a:r>
              <a:rPr lang="en-US" altLang="zh-CN" b="1" dirty="0">
                <a:solidFill>
                  <a:srgbClr val="0000FF"/>
                </a:solidFill>
                <a:latin typeface="宋体" panose="02010600030101010101" pitchFamily="2" charset="-122"/>
                <a:ea typeface="仿宋_GB2312" pitchFamily="49" charset="-122"/>
              </a:rPr>
              <a:t>①</a:t>
            </a:r>
            <a:r>
              <a:rPr lang="zh-CN" altLang="zh-CN" b="1" dirty="0">
                <a:solidFill>
                  <a:srgbClr val="0000FF"/>
                </a:solidFill>
                <a:latin typeface="Times New Roman" panose="02020603050405020304" pitchFamily="18" charset="0"/>
                <a:ea typeface="仿宋_GB2312" pitchFamily="49" charset="-122"/>
              </a:rPr>
              <a:t>等压线比</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稀疏，因此风速小于</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a:t>
            </a:r>
            <a:r>
              <a:rPr lang="en-US" altLang="zh-CN" b="1" dirty="0">
                <a:solidFill>
                  <a:srgbClr val="0000FF"/>
                </a:solidFill>
                <a:latin typeface="Times New Roman" panose="02020603050405020304" pitchFamily="18" charset="0"/>
                <a:ea typeface="仿宋_GB2312" pitchFamily="49" charset="-122"/>
              </a:rPr>
              <a:t>A</a:t>
            </a:r>
            <a:r>
              <a:rPr lang="zh-CN" altLang="zh-CN" b="1" dirty="0">
                <a:solidFill>
                  <a:srgbClr val="0000FF"/>
                </a:solidFill>
                <a:latin typeface="Times New Roman" panose="02020603050405020304" pitchFamily="18" charset="0"/>
                <a:ea typeface="仿宋_GB2312" pitchFamily="49" charset="-122"/>
              </a:rPr>
              <a:t>错误；</a:t>
            </a:r>
            <a:r>
              <a:rPr lang="zh-CN" altLang="zh-CN" b="1" dirty="0">
                <a:solidFill>
                  <a:srgbClr val="0000FF"/>
                </a:solidFill>
                <a:latin typeface="宋体" panose="02010600030101010101" pitchFamily="2" charset="-122"/>
                <a:ea typeface="仿宋_GB2312" pitchFamily="49" charset="-122"/>
              </a:rPr>
              <a:t>①</a:t>
            </a:r>
            <a:r>
              <a:rPr lang="zh-CN" altLang="zh-CN" b="1" dirty="0">
                <a:solidFill>
                  <a:srgbClr val="0000FF"/>
                </a:solidFill>
                <a:latin typeface="Times New Roman" panose="02020603050405020304" pitchFamily="18" charset="0"/>
                <a:ea typeface="仿宋_GB2312" pitchFamily="49" charset="-122"/>
              </a:rPr>
              <a:t>位于高压脊处，天气晴朗，</a:t>
            </a:r>
            <a:r>
              <a:rPr lang="zh-CN" altLang="zh-CN" b="1" dirty="0">
                <a:solidFill>
                  <a:srgbClr val="0000FF"/>
                </a:solidFill>
                <a:latin typeface="宋体" panose="02010600030101010101" pitchFamily="2" charset="-122"/>
                <a:ea typeface="仿宋_GB2312" pitchFamily="49" charset="-122"/>
              </a:rPr>
              <a:t>③</a:t>
            </a:r>
            <a:r>
              <a:rPr lang="zh-CN" altLang="zh-CN" b="1" dirty="0">
                <a:solidFill>
                  <a:srgbClr val="0000FF"/>
                </a:solidFill>
                <a:latin typeface="Times New Roman" panose="02020603050405020304" pitchFamily="18" charset="0"/>
                <a:ea typeface="仿宋_GB2312" pitchFamily="49" charset="-122"/>
              </a:rPr>
              <a:t>位于冷锋附近，因此</a:t>
            </a:r>
            <a:r>
              <a:rPr lang="zh-CN" altLang="zh-CN" b="1" dirty="0">
                <a:solidFill>
                  <a:srgbClr val="0000FF"/>
                </a:solidFill>
                <a:latin typeface="宋体" panose="02010600030101010101" pitchFamily="2" charset="-122"/>
                <a:ea typeface="仿宋_GB2312" pitchFamily="49" charset="-122"/>
              </a:rPr>
              <a:t>①</a:t>
            </a:r>
            <a:r>
              <a:rPr lang="zh-CN" altLang="zh-CN" b="1" dirty="0">
                <a:solidFill>
                  <a:srgbClr val="0000FF"/>
                </a:solidFill>
                <a:latin typeface="Times New Roman" panose="02020603050405020304" pitchFamily="18" charset="0"/>
                <a:ea typeface="仿宋_GB2312" pitchFamily="49" charset="-122"/>
              </a:rPr>
              <a:t>比</a:t>
            </a:r>
            <a:r>
              <a:rPr lang="zh-CN" altLang="zh-CN" b="1" dirty="0">
                <a:solidFill>
                  <a:srgbClr val="0000FF"/>
                </a:solidFill>
                <a:latin typeface="宋体" panose="02010600030101010101" pitchFamily="2" charset="-122"/>
                <a:ea typeface="仿宋_GB2312" pitchFamily="49" charset="-122"/>
              </a:rPr>
              <a:t>③</a:t>
            </a:r>
            <a:r>
              <a:rPr lang="zh-CN" altLang="zh-CN" b="1" dirty="0">
                <a:solidFill>
                  <a:srgbClr val="0000FF"/>
                </a:solidFill>
                <a:latin typeface="Times New Roman" panose="02020603050405020304" pitchFamily="18" charset="0"/>
                <a:ea typeface="仿宋_GB2312" pitchFamily="49" charset="-122"/>
              </a:rPr>
              <a:t>云量少，</a:t>
            </a:r>
            <a:r>
              <a:rPr lang="en-US" altLang="zh-CN" b="1" dirty="0">
                <a:solidFill>
                  <a:srgbClr val="0000FF"/>
                </a:solidFill>
                <a:latin typeface="Times New Roman" panose="02020603050405020304" pitchFamily="18" charset="0"/>
                <a:ea typeface="仿宋_GB2312" pitchFamily="49" charset="-122"/>
              </a:rPr>
              <a:t>B</a:t>
            </a:r>
            <a:r>
              <a:rPr lang="zh-CN" altLang="zh-CN" b="1" dirty="0">
                <a:solidFill>
                  <a:srgbClr val="0000FF"/>
                </a:solidFill>
                <a:latin typeface="Times New Roman" panose="02020603050405020304" pitchFamily="18" charset="0"/>
                <a:ea typeface="仿宋_GB2312" pitchFamily="49" charset="-122"/>
              </a:rPr>
              <a:t>正确；</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气压值介于</a:t>
            </a:r>
            <a:r>
              <a:rPr lang="en-US" altLang="zh-CN" b="1" dirty="0">
                <a:solidFill>
                  <a:srgbClr val="0000FF"/>
                </a:solidFill>
                <a:latin typeface="Times New Roman" panose="02020603050405020304" pitchFamily="18" charset="0"/>
                <a:ea typeface="仿宋_GB2312" pitchFamily="49" charset="-122"/>
              </a:rPr>
              <a:t>1 015</a:t>
            </a:r>
            <a:r>
              <a:rPr lang="zh-CN" altLang="zh-CN" b="1" dirty="0">
                <a:solidFill>
                  <a:srgbClr val="0000FF"/>
                </a:solidFill>
                <a:latin typeface="Times New Roman" panose="02020603050405020304" pitchFamily="18" charset="0"/>
                <a:ea typeface="仿宋_GB2312" pitchFamily="49" charset="-122"/>
              </a:rPr>
              <a:t>～</a:t>
            </a:r>
            <a:r>
              <a:rPr lang="en-US" altLang="zh-CN" b="1" dirty="0">
                <a:solidFill>
                  <a:srgbClr val="0000FF"/>
                </a:solidFill>
                <a:latin typeface="Times New Roman" panose="02020603050405020304" pitchFamily="18" charset="0"/>
                <a:ea typeface="仿宋_GB2312" pitchFamily="49" charset="-122"/>
              </a:rPr>
              <a:t>1 020</a:t>
            </a:r>
            <a:r>
              <a:rPr lang="zh-CN" altLang="zh-CN" b="1" dirty="0">
                <a:solidFill>
                  <a:srgbClr val="0000FF"/>
                </a:solidFill>
                <a:latin typeface="Times New Roman" panose="02020603050405020304" pitchFamily="18" charset="0"/>
                <a:ea typeface="仿宋_GB2312" pitchFamily="49" charset="-122"/>
              </a:rPr>
              <a:t>百帕，</a:t>
            </a:r>
            <a:r>
              <a:rPr lang="en-US" altLang="zh-CN" b="1" dirty="0">
                <a:solidFill>
                  <a:srgbClr val="0000FF"/>
                </a:solidFill>
                <a:latin typeface="宋体" panose="02010600030101010101" pitchFamily="2" charset="-122"/>
                <a:ea typeface="仿宋_GB2312" pitchFamily="49" charset="-122"/>
              </a:rPr>
              <a:t>③</a:t>
            </a:r>
            <a:r>
              <a:rPr lang="zh-CN" altLang="zh-CN" b="1" dirty="0">
                <a:solidFill>
                  <a:srgbClr val="0000FF"/>
                </a:solidFill>
                <a:latin typeface="Times New Roman" panose="02020603050405020304" pitchFamily="18" charset="0"/>
                <a:ea typeface="仿宋_GB2312" pitchFamily="49" charset="-122"/>
              </a:rPr>
              <a:t>气压值介于</a:t>
            </a:r>
            <a:r>
              <a:rPr lang="en-US" altLang="zh-CN" b="1" dirty="0">
                <a:solidFill>
                  <a:srgbClr val="0000FF"/>
                </a:solidFill>
                <a:latin typeface="Times New Roman" panose="02020603050405020304" pitchFamily="18" charset="0"/>
                <a:ea typeface="仿宋_GB2312" pitchFamily="49" charset="-122"/>
              </a:rPr>
              <a:t>1 000</a:t>
            </a:r>
            <a:r>
              <a:rPr lang="zh-CN" altLang="zh-CN" b="1" dirty="0">
                <a:solidFill>
                  <a:srgbClr val="0000FF"/>
                </a:solidFill>
                <a:latin typeface="Times New Roman" panose="02020603050405020304" pitchFamily="18" charset="0"/>
                <a:ea typeface="仿宋_GB2312" pitchFamily="49" charset="-122"/>
              </a:rPr>
              <a:t>～</a:t>
            </a:r>
            <a:r>
              <a:rPr lang="en-US" altLang="zh-CN" b="1" dirty="0">
                <a:solidFill>
                  <a:srgbClr val="0000FF"/>
                </a:solidFill>
                <a:latin typeface="Times New Roman" panose="02020603050405020304" pitchFamily="18" charset="0"/>
                <a:ea typeface="仿宋_GB2312" pitchFamily="49" charset="-122"/>
              </a:rPr>
              <a:t>1 005</a:t>
            </a:r>
            <a:r>
              <a:rPr lang="zh-CN" altLang="zh-CN" b="1" dirty="0">
                <a:solidFill>
                  <a:srgbClr val="0000FF"/>
                </a:solidFill>
                <a:latin typeface="Times New Roman" panose="02020603050405020304" pitchFamily="18" charset="0"/>
                <a:ea typeface="仿宋_GB2312" pitchFamily="49" charset="-122"/>
              </a:rPr>
              <a:t>百帕，</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比</a:t>
            </a:r>
            <a:r>
              <a:rPr lang="en-US" altLang="zh-CN" b="1" dirty="0">
                <a:solidFill>
                  <a:srgbClr val="0000FF"/>
                </a:solidFill>
                <a:latin typeface="宋体" panose="02010600030101010101" pitchFamily="2" charset="-122"/>
                <a:ea typeface="仿宋_GB2312" pitchFamily="49" charset="-122"/>
              </a:rPr>
              <a:t>③</a:t>
            </a:r>
            <a:r>
              <a:rPr lang="zh-CN" altLang="zh-CN" b="1" dirty="0">
                <a:solidFill>
                  <a:srgbClr val="0000FF"/>
                </a:solidFill>
                <a:latin typeface="Times New Roman" panose="02020603050405020304" pitchFamily="18" charset="0"/>
                <a:ea typeface="仿宋_GB2312" pitchFamily="49" charset="-122"/>
              </a:rPr>
              <a:t>气压高，</a:t>
            </a:r>
            <a:r>
              <a:rPr lang="en-US" altLang="zh-CN" b="1" dirty="0">
                <a:solidFill>
                  <a:srgbClr val="0000FF"/>
                </a:solidFill>
                <a:latin typeface="Times New Roman" panose="02020603050405020304" pitchFamily="18" charset="0"/>
                <a:ea typeface="仿宋_GB2312" pitchFamily="49" charset="-122"/>
              </a:rPr>
              <a:t>C</a:t>
            </a:r>
            <a:r>
              <a:rPr lang="zh-CN" altLang="zh-CN" b="1" dirty="0">
                <a:solidFill>
                  <a:srgbClr val="0000FF"/>
                </a:solidFill>
                <a:latin typeface="Times New Roman" panose="02020603050405020304" pitchFamily="18" charset="0"/>
                <a:ea typeface="仿宋_GB2312" pitchFamily="49" charset="-122"/>
              </a:rPr>
              <a:t>错误；</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位于冷锋锋后，受冷气团控制</a:t>
            </a:r>
            <a:r>
              <a:rPr lang="en-US" altLang="zh-CN" b="1" dirty="0">
                <a:solidFill>
                  <a:srgbClr val="0000FF"/>
                </a:solidFill>
                <a:latin typeface="Times New Roman" panose="02020603050405020304" pitchFamily="18" charset="0"/>
                <a:ea typeface="仿宋_GB2312" pitchFamily="49" charset="-122"/>
              </a:rPr>
              <a:t>,</a:t>
            </a:r>
            <a:r>
              <a:rPr lang="en-US" altLang="zh-CN" b="1" dirty="0">
                <a:solidFill>
                  <a:srgbClr val="0000FF"/>
                </a:solidFill>
                <a:latin typeface="宋体" panose="02010600030101010101" pitchFamily="2" charset="-122"/>
                <a:ea typeface="仿宋_GB2312" pitchFamily="49" charset="-122"/>
              </a:rPr>
              <a:t>④</a:t>
            </a:r>
            <a:r>
              <a:rPr lang="zh-CN" altLang="zh-CN" b="1" dirty="0">
                <a:solidFill>
                  <a:srgbClr val="0000FF"/>
                </a:solidFill>
                <a:latin typeface="Times New Roman" panose="02020603050405020304" pitchFamily="18" charset="0"/>
                <a:ea typeface="仿宋_GB2312" pitchFamily="49" charset="-122"/>
              </a:rPr>
              <a:t>位于冷锋锋前，受暖气团控制，</a:t>
            </a:r>
            <a:r>
              <a:rPr lang="en-US" altLang="zh-CN" b="1" dirty="0">
                <a:solidFill>
                  <a:srgbClr val="0000FF"/>
                </a:solidFill>
                <a:latin typeface="宋体" panose="02010600030101010101" pitchFamily="2" charset="-122"/>
                <a:ea typeface="仿宋_GB2312" pitchFamily="49" charset="-122"/>
              </a:rPr>
              <a:t>②</a:t>
            </a:r>
            <a:r>
              <a:rPr lang="zh-CN" altLang="zh-CN" b="1" dirty="0">
                <a:solidFill>
                  <a:srgbClr val="0000FF"/>
                </a:solidFill>
                <a:latin typeface="Times New Roman" panose="02020603050405020304" pitchFamily="18" charset="0"/>
                <a:ea typeface="仿宋_GB2312" pitchFamily="49" charset="-122"/>
              </a:rPr>
              <a:t>比</a:t>
            </a:r>
            <a:r>
              <a:rPr lang="en-US" altLang="zh-CN" b="1" dirty="0">
                <a:solidFill>
                  <a:srgbClr val="0000FF"/>
                </a:solidFill>
                <a:latin typeface="宋体" panose="02010600030101010101" pitchFamily="2" charset="-122"/>
                <a:ea typeface="仿宋_GB2312" pitchFamily="49" charset="-122"/>
              </a:rPr>
              <a:t>④</a:t>
            </a:r>
            <a:r>
              <a:rPr lang="zh-CN" altLang="zh-CN" b="1" dirty="0">
                <a:solidFill>
                  <a:srgbClr val="0000FF"/>
                </a:solidFill>
                <a:latin typeface="Times New Roman" panose="02020603050405020304" pitchFamily="18" charset="0"/>
                <a:ea typeface="仿宋_GB2312" pitchFamily="49" charset="-122"/>
              </a:rPr>
              <a:t>气温低，</a:t>
            </a:r>
            <a:r>
              <a:rPr lang="en-US" altLang="zh-CN" b="1" dirty="0">
                <a:solidFill>
                  <a:srgbClr val="0000FF"/>
                </a:solidFill>
                <a:latin typeface="Times New Roman" panose="02020603050405020304" pitchFamily="18" charset="0"/>
                <a:ea typeface="仿宋_GB2312" pitchFamily="49" charset="-122"/>
              </a:rPr>
              <a:t>D</a:t>
            </a:r>
            <a:r>
              <a:rPr lang="zh-CN" altLang="zh-CN" b="1" dirty="0">
                <a:solidFill>
                  <a:srgbClr val="0000FF"/>
                </a:solidFill>
                <a:latin typeface="Times New Roman" panose="02020603050405020304" pitchFamily="18" charset="0"/>
                <a:ea typeface="仿宋_GB2312" pitchFamily="49" charset="-122"/>
              </a:rPr>
              <a:t>错误。第</a:t>
            </a:r>
            <a:r>
              <a:rPr lang="en-US" altLang="zh-CN" b="1" dirty="0">
                <a:solidFill>
                  <a:srgbClr val="0000FF"/>
                </a:solidFill>
                <a:latin typeface="Times New Roman" panose="02020603050405020304" pitchFamily="18" charset="0"/>
                <a:ea typeface="仿宋_GB2312" pitchFamily="49" charset="-122"/>
              </a:rPr>
              <a:t>(2)</a:t>
            </a:r>
            <a:r>
              <a:rPr lang="zh-CN" altLang="zh-CN" b="1" dirty="0">
                <a:solidFill>
                  <a:srgbClr val="0000FF"/>
                </a:solidFill>
                <a:latin typeface="Times New Roman" panose="02020603050405020304" pitchFamily="18" charset="0"/>
                <a:ea typeface="仿宋_GB2312" pitchFamily="49" charset="-122"/>
              </a:rPr>
              <a:t>题，本题考查通过风向的变化确定锋面的位置。锋面过境时，风向、风速变化都较大，结合</a:t>
            </a:r>
            <a:r>
              <a:rPr lang="en-US" altLang="zh-CN" b="1" dirty="0">
                <a:solidFill>
                  <a:srgbClr val="0000FF"/>
                </a:solidFill>
                <a:latin typeface="宋体" panose="02010600030101010101" pitchFamily="2" charset="-122"/>
                <a:ea typeface="仿宋_GB2312" pitchFamily="49" charset="-122"/>
              </a:rPr>
              <a:t>④</a:t>
            </a:r>
            <a:r>
              <a:rPr lang="zh-CN" altLang="zh-CN" b="1" dirty="0">
                <a:solidFill>
                  <a:srgbClr val="0000FF"/>
                </a:solidFill>
                <a:latin typeface="Times New Roman" panose="02020603050405020304" pitchFamily="18" charset="0"/>
                <a:ea typeface="仿宋_GB2312" pitchFamily="49" charset="-122"/>
              </a:rPr>
              <a:t>地</a:t>
            </a:r>
            <a:r>
              <a:rPr lang="en-US" altLang="zh-CN" b="1" dirty="0">
                <a:solidFill>
                  <a:srgbClr val="0000FF"/>
                </a:solidFill>
                <a:latin typeface="Times New Roman" panose="02020603050405020304" pitchFamily="18" charset="0"/>
                <a:ea typeface="仿宋_GB2312" pitchFamily="49" charset="-122"/>
              </a:rPr>
              <a:t>24</a:t>
            </a:r>
            <a:r>
              <a:rPr lang="zh-CN" altLang="zh-CN" b="1" dirty="0">
                <a:solidFill>
                  <a:srgbClr val="0000FF"/>
                </a:solidFill>
                <a:latin typeface="Times New Roman" panose="02020603050405020304" pitchFamily="18" charset="0"/>
                <a:ea typeface="仿宋_GB2312" pitchFamily="49" charset="-122"/>
              </a:rPr>
              <a:t>小时内风的变化图可知</a:t>
            </a:r>
            <a:r>
              <a:rPr lang="en-US" altLang="zh-CN" b="1" dirty="0">
                <a:solidFill>
                  <a:srgbClr val="0000FF"/>
                </a:solidFill>
                <a:latin typeface="Times New Roman" panose="02020603050405020304" pitchFamily="18" charset="0"/>
                <a:ea typeface="仿宋_GB2312" pitchFamily="49" charset="-122"/>
              </a:rPr>
              <a:t>,10</a:t>
            </a:r>
            <a:r>
              <a:rPr lang="zh-CN" altLang="zh-CN" b="1" dirty="0">
                <a:solidFill>
                  <a:srgbClr val="0000FF"/>
                </a:solidFill>
                <a:latin typeface="Times New Roman" panose="02020603050405020304" pitchFamily="18" charset="0"/>
                <a:ea typeface="仿宋_GB2312" pitchFamily="49" charset="-122"/>
              </a:rPr>
              <a:t>～</a:t>
            </a:r>
            <a:r>
              <a:rPr lang="en-US" altLang="zh-CN" b="1" dirty="0">
                <a:solidFill>
                  <a:srgbClr val="0000FF"/>
                </a:solidFill>
                <a:latin typeface="Times New Roman" panose="02020603050405020304" pitchFamily="18" charset="0"/>
                <a:ea typeface="仿宋_GB2312" pitchFamily="49" charset="-122"/>
              </a:rPr>
              <a:t>12</a:t>
            </a:r>
            <a:r>
              <a:rPr lang="zh-CN" altLang="zh-CN" b="1" dirty="0">
                <a:solidFill>
                  <a:srgbClr val="0000FF"/>
                </a:solidFill>
                <a:latin typeface="Times New Roman" panose="02020603050405020304" pitchFamily="18" charset="0"/>
                <a:ea typeface="仿宋_GB2312" pitchFamily="49" charset="-122"/>
              </a:rPr>
              <a:t>时的风向、风速变化最大，</a:t>
            </a:r>
            <a:r>
              <a:rPr lang="en-US" altLang="zh-CN" b="1" dirty="0">
                <a:solidFill>
                  <a:srgbClr val="0000FF"/>
                </a:solidFill>
                <a:latin typeface="Times New Roman" panose="02020603050405020304" pitchFamily="18" charset="0"/>
                <a:ea typeface="仿宋_GB2312" pitchFamily="49" charset="-122"/>
              </a:rPr>
              <a:t>A</a:t>
            </a:r>
            <a:r>
              <a:rPr lang="zh-CN" altLang="zh-CN" b="1" dirty="0">
                <a:solidFill>
                  <a:srgbClr val="0000FF"/>
                </a:solidFill>
                <a:latin typeface="Times New Roman" panose="02020603050405020304" pitchFamily="18" charset="0"/>
                <a:ea typeface="仿宋_GB2312" pitchFamily="49" charset="-122"/>
              </a:rPr>
              <a:t>正确。</a:t>
            </a:r>
            <a:endParaRPr lang="zh-CN" altLang="zh-CN" sz="1000" dirty="0">
              <a:solidFill>
                <a:srgbClr val="0000FF"/>
              </a:solidFill>
              <a:latin typeface="宋体" panose="02010600030101010101" pitchFamily="2" charset="-122"/>
              <a:ea typeface="Courier New" panose="02070309020205020404" pitchFamily="49" charset="0"/>
            </a:endParaRPr>
          </a:p>
          <a:p>
            <a:pPr lvl="0" algn="just" defTabSz="0" eaLnBrk="1" hangingPunct="1">
              <a:lnSpc>
                <a:spcPct val="150000"/>
              </a:lnSpc>
              <a:tabLst>
                <a:tab pos="2700655" algn="l"/>
              </a:tabLst>
            </a:pPr>
            <a:r>
              <a:rPr lang="zh-CN" altLang="zh-CN" b="1" dirty="0">
                <a:solidFill>
                  <a:srgbClr val="FF0000"/>
                </a:solidFill>
                <a:latin typeface="Times New Roman" panose="02020603050405020304" pitchFamily="18" charset="0"/>
                <a:ea typeface="黑体" panose="02010609060101010101" pitchFamily="49" charset="-122"/>
              </a:rPr>
              <a:t>答案　</a:t>
            </a:r>
            <a:r>
              <a:rPr lang="en-US" altLang="zh-CN" b="1" dirty="0">
                <a:solidFill>
                  <a:srgbClr val="FF0000"/>
                </a:solidFill>
                <a:latin typeface="Times New Roman" panose="02020603050405020304" pitchFamily="18" charset="0"/>
                <a:ea typeface="Courier New" panose="02070309020205020404" pitchFamily="49" charset="0"/>
              </a:rPr>
              <a:t>(1)B</a:t>
            </a:r>
            <a:r>
              <a:rPr lang="zh-CN" altLang="zh-CN" b="1" dirty="0">
                <a:solidFill>
                  <a:srgbClr val="FF0000"/>
                </a:solidFill>
                <a:latin typeface="Times New Roman" panose="02020603050405020304" pitchFamily="18" charset="0"/>
                <a:ea typeface="Times New Roman" panose="02020603050405020304" pitchFamily="18" charset="0"/>
              </a:rPr>
              <a:t>　</a:t>
            </a:r>
            <a:r>
              <a:rPr lang="en-US" altLang="zh-CN" b="1" dirty="0">
                <a:solidFill>
                  <a:srgbClr val="FF0000"/>
                </a:solidFill>
                <a:latin typeface="Times New Roman" panose="02020603050405020304" pitchFamily="18" charset="0"/>
                <a:ea typeface="Courier New" panose="02070309020205020404" pitchFamily="49" charset="0"/>
              </a:rPr>
              <a:t>(2)A</a:t>
            </a:r>
            <a:endParaRPr lang="zh-CN" altLang="zh-CN" sz="1000" dirty="0">
              <a:solidFill>
                <a:srgbClr val="FF0000"/>
              </a:solidFill>
              <a:latin typeface="宋体" panose="02010600030101010101" pitchFamily="2" charset="-122"/>
              <a:ea typeface="Courier New" panose="02070309020205020404" pitchFamily="49"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254" end="267"/>
                                            </p:txEl>
                                          </p:spTgt>
                                        </p:tgtEl>
                                        <p:attrNameLst>
                                          <p:attrName>style.visibility</p:attrName>
                                        </p:attrNameLst>
                                      </p:cBhvr>
                                      <p:to>
                                        <p:strVal val="visible"/>
                                      </p:to>
                                    </p:set>
                                    <p:animEffect transition="in" filter="blinds(horizontal)">
                                      <p:cBhvr>
                                        <p:cTn id="7" dur="500"/>
                                        <p:tgtEl>
                                          <p:spTgt spid="2">
                                            <p:txEl>
                                              <p:charRg st="254" end="2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29697"/>
          <p:cNvSpPr/>
          <p:nvPr/>
        </p:nvSpPr>
        <p:spPr>
          <a:xfrm>
            <a:off x="0" y="0"/>
            <a:ext cx="8839200" cy="6478588"/>
          </a:xfrm>
          <a:prstGeom prst="rect">
            <a:avLst/>
          </a:prstGeom>
          <a:solidFill>
            <a:srgbClr val="FFFFFF">
              <a:alpha val="50000"/>
            </a:srgbClr>
          </a:solidFill>
          <a:ln w="12700" cap="flat" cmpd="sng">
            <a:solidFill>
              <a:schemeClr val="accent2"/>
            </a:solidFill>
            <a:prstDash val="solid"/>
            <a:miter/>
            <a:headEnd type="none" w="med" len="med"/>
            <a:tailEnd type="none" w="med" len="med"/>
          </a:ln>
        </p:spPr>
        <p:txBody>
          <a:bodyPr wrap="none" anchor="ctr"/>
          <a:p>
            <a:pPr lvl="0" algn="ctr"/>
            <a:endParaRPr lang="zh-CN" altLang="en-US" dirty="0">
              <a:latin typeface="Arial" panose="020B0604020202020204" pitchFamily="34" charset="0"/>
              <a:ea typeface="宋体" panose="02010600030101010101" pitchFamily="2" charset="-122"/>
            </a:endParaRPr>
          </a:p>
        </p:txBody>
      </p:sp>
      <p:pic>
        <p:nvPicPr>
          <p:cNvPr id="31746" name="图片 29698" descr="暖锋"/>
          <p:cNvPicPr/>
          <p:nvPr/>
        </p:nvPicPr>
        <p:blipFill>
          <a:blip r:embed="rId1"/>
          <a:srcRect r="17523"/>
          <a:stretch>
            <a:fillRect/>
          </a:stretch>
        </p:blipFill>
        <p:spPr>
          <a:xfrm>
            <a:off x="5508625" y="188913"/>
            <a:ext cx="3095625" cy="1993900"/>
          </a:xfrm>
          <a:prstGeom prst="rect">
            <a:avLst/>
          </a:prstGeom>
          <a:noFill/>
          <a:ln w="9525">
            <a:noFill/>
          </a:ln>
        </p:spPr>
      </p:pic>
      <p:pic>
        <p:nvPicPr>
          <p:cNvPr id="31747" name="图片 29699" descr="冷锋"/>
          <p:cNvPicPr>
            <a:picLocks noChangeAspect="1"/>
          </p:cNvPicPr>
          <p:nvPr/>
        </p:nvPicPr>
        <p:blipFill>
          <a:blip r:embed="rId2"/>
          <a:srcRect l="17528"/>
          <a:stretch>
            <a:fillRect/>
          </a:stretch>
        </p:blipFill>
        <p:spPr>
          <a:xfrm>
            <a:off x="1905000" y="152400"/>
            <a:ext cx="3297238" cy="2005013"/>
          </a:xfrm>
          <a:prstGeom prst="rect">
            <a:avLst/>
          </a:prstGeom>
          <a:noFill/>
          <a:ln w="9525">
            <a:noFill/>
          </a:ln>
        </p:spPr>
      </p:pic>
      <p:sp>
        <p:nvSpPr>
          <p:cNvPr id="31748" name="直接连接符 29700"/>
          <p:cNvSpPr/>
          <p:nvPr/>
        </p:nvSpPr>
        <p:spPr>
          <a:xfrm>
            <a:off x="152400" y="27432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49" name="直接连接符 29701"/>
          <p:cNvSpPr/>
          <p:nvPr/>
        </p:nvSpPr>
        <p:spPr>
          <a:xfrm>
            <a:off x="0" y="3284538"/>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0" name="直接连接符 29702"/>
          <p:cNvSpPr/>
          <p:nvPr/>
        </p:nvSpPr>
        <p:spPr>
          <a:xfrm>
            <a:off x="152400" y="38354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1" name="直接连接符 29703"/>
          <p:cNvSpPr/>
          <p:nvPr/>
        </p:nvSpPr>
        <p:spPr>
          <a:xfrm>
            <a:off x="152400" y="43815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2" name="直接连接符 29704"/>
          <p:cNvSpPr/>
          <p:nvPr/>
        </p:nvSpPr>
        <p:spPr>
          <a:xfrm>
            <a:off x="920750" y="4941888"/>
            <a:ext cx="8223250"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3" name="直接连接符 29705"/>
          <p:cNvSpPr/>
          <p:nvPr/>
        </p:nvSpPr>
        <p:spPr>
          <a:xfrm>
            <a:off x="762000" y="5473700"/>
            <a:ext cx="8223250"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4" name="直接连接符 29706"/>
          <p:cNvSpPr/>
          <p:nvPr/>
        </p:nvSpPr>
        <p:spPr>
          <a:xfrm>
            <a:off x="152400" y="60198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5" name="直接连接符 29707"/>
          <p:cNvSpPr/>
          <p:nvPr/>
        </p:nvSpPr>
        <p:spPr>
          <a:xfrm>
            <a:off x="1752600" y="76200"/>
            <a:ext cx="0" cy="6478588"/>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56" name="文本框 29708"/>
          <p:cNvSpPr txBox="1"/>
          <p:nvPr/>
        </p:nvSpPr>
        <p:spPr>
          <a:xfrm>
            <a:off x="322263" y="2833688"/>
            <a:ext cx="1296987" cy="366712"/>
          </a:xfrm>
          <a:prstGeom prst="rect">
            <a:avLst/>
          </a:prstGeom>
          <a:noFill/>
          <a:ln w="9525">
            <a:noFill/>
          </a:ln>
        </p:spPr>
        <p:txBody>
          <a:bodyPr anchor="t">
            <a:spAutoFit/>
          </a:bodyPr>
          <a:p>
            <a:pPr lvl="0"/>
            <a:r>
              <a:rPr lang="zh-CN" altLang="en-US" b="1" dirty="0">
                <a:latin typeface="Times New Roman" panose="02020603050405020304" pitchFamily="18" charset="0"/>
                <a:ea typeface="宋体" panose="02010600030101010101" pitchFamily="2" charset="-122"/>
              </a:rPr>
              <a:t>前进方向</a:t>
            </a:r>
            <a:endParaRPr lang="zh-CN" altLang="en-US" b="1" dirty="0">
              <a:latin typeface="Times New Roman" panose="02020603050405020304" pitchFamily="18" charset="0"/>
              <a:ea typeface="宋体" panose="02010600030101010101" pitchFamily="2" charset="-122"/>
            </a:endParaRPr>
          </a:p>
        </p:txBody>
      </p:sp>
      <p:sp>
        <p:nvSpPr>
          <p:cNvPr id="31757" name="文本框 29709"/>
          <p:cNvSpPr txBox="1"/>
          <p:nvPr/>
        </p:nvSpPr>
        <p:spPr>
          <a:xfrm>
            <a:off x="152400" y="3403600"/>
            <a:ext cx="1617663" cy="336550"/>
          </a:xfrm>
          <a:prstGeom prst="rect">
            <a:avLst/>
          </a:prstGeom>
          <a:noFill/>
          <a:ln w="9525">
            <a:noFill/>
          </a:ln>
        </p:spPr>
        <p:txBody>
          <a:bodyPr wrap="none" anchor="t">
            <a:spAutoFit/>
          </a:bodyPr>
          <a:p>
            <a:pPr lvl="0"/>
            <a:r>
              <a:rPr lang="zh-CN" altLang="en-US" sz="1600" b="1" dirty="0">
                <a:latin typeface="Times New Roman" panose="02020603050405020304" pitchFamily="18" charset="0"/>
                <a:ea typeface="宋体" panose="02010600030101010101" pitchFamily="2" charset="-122"/>
              </a:rPr>
              <a:t>暖气团上升状态</a:t>
            </a:r>
            <a:endParaRPr lang="zh-CN" altLang="en-US" sz="1600" b="1" dirty="0">
              <a:latin typeface="Times New Roman" panose="02020603050405020304" pitchFamily="18" charset="0"/>
              <a:ea typeface="宋体" panose="02010600030101010101" pitchFamily="2" charset="-122"/>
            </a:endParaRPr>
          </a:p>
        </p:txBody>
      </p:sp>
      <p:sp>
        <p:nvSpPr>
          <p:cNvPr id="31758" name="文本框 29710"/>
          <p:cNvSpPr txBox="1"/>
          <p:nvPr/>
        </p:nvSpPr>
        <p:spPr>
          <a:xfrm>
            <a:off x="301625" y="4724400"/>
            <a:ext cx="458788" cy="993775"/>
          </a:xfrm>
          <a:prstGeom prst="rect">
            <a:avLst/>
          </a:prstGeom>
          <a:noFill/>
          <a:ln w="9525">
            <a:noFill/>
          </a:ln>
        </p:spPr>
        <p:txBody>
          <a:bodyPr vert="eaVert" wrap="none" anchor="t">
            <a:spAutoFit/>
          </a:bodyPr>
          <a:p>
            <a:pPr lvl="0"/>
            <a:r>
              <a:rPr lang="zh-CN" altLang="en-US" b="1" dirty="0">
                <a:latin typeface="Times New Roman" panose="02020603050405020304" pitchFamily="18" charset="0"/>
                <a:ea typeface="宋体" panose="02010600030101010101" pitchFamily="2" charset="-122"/>
              </a:rPr>
              <a:t>天气特征</a:t>
            </a:r>
            <a:endParaRPr lang="zh-CN" altLang="en-US" b="1" dirty="0">
              <a:latin typeface="Times New Roman" panose="02020603050405020304" pitchFamily="18" charset="0"/>
              <a:ea typeface="宋体" panose="02010600030101010101" pitchFamily="2" charset="-122"/>
            </a:endParaRPr>
          </a:p>
        </p:txBody>
      </p:sp>
      <p:sp>
        <p:nvSpPr>
          <p:cNvPr id="31759" name="文本框 29711"/>
          <p:cNvSpPr txBox="1"/>
          <p:nvPr/>
        </p:nvSpPr>
        <p:spPr>
          <a:xfrm>
            <a:off x="801688" y="4464050"/>
            <a:ext cx="874712" cy="366713"/>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过境前</a:t>
            </a:r>
            <a:endParaRPr lang="zh-CN" altLang="en-US" b="1" dirty="0">
              <a:latin typeface="Times New Roman" panose="02020603050405020304" pitchFamily="18" charset="0"/>
              <a:ea typeface="宋体" panose="02010600030101010101" pitchFamily="2" charset="-122"/>
            </a:endParaRPr>
          </a:p>
        </p:txBody>
      </p:sp>
      <p:sp>
        <p:nvSpPr>
          <p:cNvPr id="31760" name="文本框 29712"/>
          <p:cNvSpPr txBox="1"/>
          <p:nvPr/>
        </p:nvSpPr>
        <p:spPr>
          <a:xfrm>
            <a:off x="801688" y="5008563"/>
            <a:ext cx="874712" cy="366712"/>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过境时</a:t>
            </a:r>
            <a:endParaRPr lang="zh-CN" altLang="en-US" b="1" dirty="0">
              <a:latin typeface="Times New Roman" panose="02020603050405020304" pitchFamily="18" charset="0"/>
              <a:ea typeface="宋体" panose="02010600030101010101" pitchFamily="2" charset="-122"/>
            </a:endParaRPr>
          </a:p>
        </p:txBody>
      </p:sp>
      <p:sp>
        <p:nvSpPr>
          <p:cNvPr id="31761" name="文本框 29713"/>
          <p:cNvSpPr txBox="1"/>
          <p:nvPr/>
        </p:nvSpPr>
        <p:spPr>
          <a:xfrm>
            <a:off x="801688" y="5551488"/>
            <a:ext cx="874712" cy="366712"/>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过境后</a:t>
            </a:r>
            <a:endParaRPr lang="zh-CN" altLang="en-US" b="1" dirty="0">
              <a:latin typeface="Times New Roman" panose="02020603050405020304" pitchFamily="18" charset="0"/>
              <a:ea typeface="宋体" panose="02010600030101010101" pitchFamily="2" charset="-122"/>
            </a:endParaRPr>
          </a:p>
        </p:txBody>
      </p:sp>
      <p:sp>
        <p:nvSpPr>
          <p:cNvPr id="31762" name="文本框 29714"/>
          <p:cNvSpPr txBox="1"/>
          <p:nvPr/>
        </p:nvSpPr>
        <p:spPr>
          <a:xfrm>
            <a:off x="323850" y="3933825"/>
            <a:ext cx="1104900" cy="366713"/>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雨区范围</a:t>
            </a:r>
            <a:endParaRPr lang="zh-CN" altLang="en-US" b="1" dirty="0">
              <a:latin typeface="Times New Roman" panose="02020603050405020304" pitchFamily="18" charset="0"/>
              <a:ea typeface="宋体" panose="02010600030101010101" pitchFamily="2" charset="-122"/>
            </a:endParaRPr>
          </a:p>
        </p:txBody>
      </p:sp>
      <p:sp>
        <p:nvSpPr>
          <p:cNvPr id="31763" name="文本框 29715"/>
          <p:cNvSpPr txBox="1"/>
          <p:nvPr/>
        </p:nvSpPr>
        <p:spPr>
          <a:xfrm>
            <a:off x="322263" y="6096000"/>
            <a:ext cx="1104900" cy="366713"/>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天气实例</a:t>
            </a:r>
            <a:endParaRPr lang="zh-CN" altLang="en-US" b="1" dirty="0">
              <a:latin typeface="Times New Roman" panose="02020603050405020304" pitchFamily="18" charset="0"/>
              <a:ea typeface="宋体" panose="02010600030101010101" pitchFamily="2" charset="-122"/>
            </a:endParaRPr>
          </a:p>
        </p:txBody>
      </p:sp>
      <p:sp>
        <p:nvSpPr>
          <p:cNvPr id="31764" name="文本框 29716"/>
          <p:cNvSpPr txBox="1"/>
          <p:nvPr/>
        </p:nvSpPr>
        <p:spPr>
          <a:xfrm>
            <a:off x="5559425" y="2209800"/>
            <a:ext cx="898525" cy="519113"/>
          </a:xfrm>
          <a:prstGeom prst="rect">
            <a:avLst/>
          </a:prstGeom>
          <a:noFill/>
          <a:ln w="9525">
            <a:noFill/>
          </a:ln>
        </p:spPr>
        <p:txBody>
          <a:bodyPr wrap="none" anchor="t">
            <a:spAutoFit/>
          </a:bodyPr>
          <a:p>
            <a:pPr lvl="0"/>
            <a:r>
              <a:rPr lang="zh-CN" altLang="en-US" sz="2800" b="1" dirty="0">
                <a:solidFill>
                  <a:srgbClr val="FF3300"/>
                </a:solidFill>
                <a:latin typeface="Times New Roman" panose="02020603050405020304" pitchFamily="18" charset="0"/>
                <a:ea typeface="宋体" panose="02010600030101010101" pitchFamily="2" charset="-122"/>
              </a:rPr>
              <a:t>暖锋</a:t>
            </a:r>
            <a:endParaRPr lang="zh-CN" altLang="en-US" sz="2800" b="1" dirty="0">
              <a:solidFill>
                <a:srgbClr val="FF3300"/>
              </a:solidFill>
              <a:latin typeface="Times New Roman" panose="02020603050405020304" pitchFamily="18" charset="0"/>
              <a:ea typeface="宋体" panose="02010600030101010101" pitchFamily="2" charset="-122"/>
            </a:endParaRPr>
          </a:p>
        </p:txBody>
      </p:sp>
      <p:sp>
        <p:nvSpPr>
          <p:cNvPr id="31765" name="直接连接符 29717"/>
          <p:cNvSpPr/>
          <p:nvPr/>
        </p:nvSpPr>
        <p:spPr>
          <a:xfrm>
            <a:off x="762000" y="4383088"/>
            <a:ext cx="0" cy="1636712"/>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nvGrpSpPr>
          <p:cNvPr id="31766" name="组合 29718"/>
          <p:cNvGrpSpPr/>
          <p:nvPr/>
        </p:nvGrpSpPr>
        <p:grpSpPr>
          <a:xfrm>
            <a:off x="6473825" y="2416175"/>
            <a:ext cx="2286000" cy="152400"/>
            <a:chOff x="0" y="0"/>
            <a:chExt cx="1680" cy="170"/>
          </a:xfrm>
        </p:grpSpPr>
        <p:grpSp>
          <p:nvGrpSpPr>
            <p:cNvPr id="31767" name="组合 29719"/>
            <p:cNvGrpSpPr/>
            <p:nvPr/>
          </p:nvGrpSpPr>
          <p:grpSpPr>
            <a:xfrm>
              <a:off x="264" y="0"/>
              <a:ext cx="1152" cy="170"/>
              <a:chOff x="0" y="0"/>
              <a:chExt cx="1200" cy="218"/>
            </a:xfrm>
          </p:grpSpPr>
          <p:sp>
            <p:nvSpPr>
              <p:cNvPr id="31768" name="任意多边形 29720"/>
              <p:cNvSpPr/>
              <p:nvPr/>
            </p:nvSpPr>
            <p:spPr>
              <a:xfrm>
                <a:off x="0"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1769" name="任意多边形 29721"/>
              <p:cNvSpPr/>
              <p:nvPr/>
            </p:nvSpPr>
            <p:spPr>
              <a:xfrm>
                <a:off x="224"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1770" name="任意多边形 29722"/>
              <p:cNvSpPr/>
              <p:nvPr/>
            </p:nvSpPr>
            <p:spPr>
              <a:xfrm>
                <a:off x="736"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1771" name="任意多边形 29723"/>
              <p:cNvSpPr/>
              <p:nvPr/>
            </p:nvSpPr>
            <p:spPr>
              <a:xfrm>
                <a:off x="960"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grpSp>
        <p:sp>
          <p:nvSpPr>
            <p:cNvPr id="31772" name="直接连接符 29724"/>
            <p:cNvSpPr/>
            <p:nvPr/>
          </p:nvSpPr>
          <p:spPr>
            <a:xfrm>
              <a:off x="0" y="170"/>
              <a:ext cx="1680" cy="0"/>
            </a:xfrm>
            <a:prstGeom prst="line">
              <a:avLst/>
            </a:prstGeom>
            <a:ln w="38100"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1773" name="文本框 29725"/>
          <p:cNvSpPr txBox="1"/>
          <p:nvPr/>
        </p:nvSpPr>
        <p:spPr>
          <a:xfrm>
            <a:off x="5486400" y="2797175"/>
            <a:ext cx="2181225" cy="366713"/>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暖气团运动方向</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1774" name="文本框 29726"/>
          <p:cNvSpPr txBox="1"/>
          <p:nvPr/>
        </p:nvSpPr>
        <p:spPr>
          <a:xfrm>
            <a:off x="5508625" y="6092825"/>
            <a:ext cx="2159000" cy="366713"/>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一场春雨一场暖</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1775" name="直接连接符 29727"/>
          <p:cNvSpPr/>
          <p:nvPr/>
        </p:nvSpPr>
        <p:spPr>
          <a:xfrm>
            <a:off x="5364163" y="0"/>
            <a:ext cx="0" cy="6478588"/>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76" name="直接连接符 29728"/>
          <p:cNvSpPr/>
          <p:nvPr/>
        </p:nvSpPr>
        <p:spPr>
          <a:xfrm>
            <a:off x="0" y="2205038"/>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77" name="文本框 29729"/>
          <p:cNvSpPr txBox="1"/>
          <p:nvPr/>
        </p:nvSpPr>
        <p:spPr>
          <a:xfrm>
            <a:off x="2022475" y="2246313"/>
            <a:ext cx="898525" cy="519112"/>
          </a:xfrm>
          <a:prstGeom prst="rect">
            <a:avLst/>
          </a:prstGeom>
          <a:noFill/>
          <a:ln w="9525">
            <a:noFill/>
          </a:ln>
        </p:spPr>
        <p:txBody>
          <a:bodyPr wrap="none" anchor="t">
            <a:spAutoFit/>
          </a:bodyPr>
          <a:p>
            <a:pPr lvl="0"/>
            <a:r>
              <a:rPr lang="zh-CN" altLang="en-US" sz="2800" b="1" dirty="0">
                <a:solidFill>
                  <a:schemeClr val="accent2"/>
                </a:solidFill>
                <a:latin typeface="Times New Roman" panose="02020603050405020304" pitchFamily="18" charset="0"/>
                <a:ea typeface="宋体" panose="02010600030101010101" pitchFamily="2" charset="-122"/>
              </a:rPr>
              <a:t>冷锋</a:t>
            </a:r>
            <a:endParaRPr lang="zh-CN" altLang="en-US" sz="2800" b="1" dirty="0">
              <a:solidFill>
                <a:schemeClr val="accent2"/>
              </a:solidFill>
              <a:latin typeface="Times New Roman" panose="02020603050405020304" pitchFamily="18" charset="0"/>
              <a:ea typeface="宋体" panose="02010600030101010101" pitchFamily="2" charset="-122"/>
            </a:endParaRPr>
          </a:p>
        </p:txBody>
      </p:sp>
      <p:grpSp>
        <p:nvGrpSpPr>
          <p:cNvPr id="31778" name="组合 29730"/>
          <p:cNvGrpSpPr/>
          <p:nvPr/>
        </p:nvGrpSpPr>
        <p:grpSpPr>
          <a:xfrm>
            <a:off x="2936875" y="2452688"/>
            <a:ext cx="2209800" cy="152400"/>
            <a:chOff x="0" y="0"/>
            <a:chExt cx="1680" cy="144"/>
          </a:xfrm>
        </p:grpSpPr>
        <p:grpSp>
          <p:nvGrpSpPr>
            <p:cNvPr id="31779" name="组合 29731"/>
            <p:cNvGrpSpPr/>
            <p:nvPr/>
          </p:nvGrpSpPr>
          <p:grpSpPr>
            <a:xfrm>
              <a:off x="240" y="0"/>
              <a:ext cx="1200" cy="144"/>
              <a:chOff x="0" y="0"/>
              <a:chExt cx="1200" cy="144"/>
            </a:xfrm>
          </p:grpSpPr>
          <p:sp>
            <p:nvSpPr>
              <p:cNvPr id="31780" name="等腰三角形 29732"/>
              <p:cNvSpPr/>
              <p:nvPr/>
            </p:nvSpPr>
            <p:spPr>
              <a:xfrm>
                <a:off x="0"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81" name="等腰三角形 29733"/>
              <p:cNvSpPr/>
              <p:nvPr/>
            </p:nvSpPr>
            <p:spPr>
              <a:xfrm>
                <a:off x="272"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82" name="等腰三角形 29734"/>
              <p:cNvSpPr/>
              <p:nvPr/>
            </p:nvSpPr>
            <p:spPr>
              <a:xfrm>
                <a:off x="688"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83" name="等腰三角形 29735"/>
              <p:cNvSpPr/>
              <p:nvPr/>
            </p:nvSpPr>
            <p:spPr>
              <a:xfrm>
                <a:off x="960"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1784" name="直接连接符 29736"/>
            <p:cNvSpPr/>
            <p:nvPr/>
          </p:nvSpPr>
          <p:spPr>
            <a:xfrm>
              <a:off x="0" y="144"/>
              <a:ext cx="1680" cy="0"/>
            </a:xfrm>
            <a:prstGeom prst="line">
              <a:avLst/>
            </a:prstGeom>
            <a:ln w="381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1785" name="文本框 29737"/>
          <p:cNvSpPr txBox="1"/>
          <p:nvPr/>
        </p:nvSpPr>
        <p:spPr>
          <a:xfrm>
            <a:off x="1870075" y="2847975"/>
            <a:ext cx="2125663" cy="366713"/>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冷气团运动方向</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1786" name="文本框 29738"/>
          <p:cNvSpPr txBox="1"/>
          <p:nvPr/>
        </p:nvSpPr>
        <p:spPr>
          <a:xfrm>
            <a:off x="1870075" y="6110288"/>
            <a:ext cx="3494088" cy="366712"/>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夏季暴雨</a:t>
            </a:r>
            <a:r>
              <a:rPr lang="en-US" altLang="x-none" b="1">
                <a:solidFill>
                  <a:schemeClr val="accent2"/>
                </a:solidFill>
                <a:latin typeface="Times New Roman" panose="02020603050405020304" pitchFamily="18" charset="0"/>
                <a:ea typeface="宋体" panose="02010600030101010101" pitchFamily="2" charset="-122"/>
              </a:rPr>
              <a:t>,</a:t>
            </a:r>
            <a:r>
              <a:rPr lang="zh-CN" altLang="en-US" b="1" dirty="0">
                <a:solidFill>
                  <a:schemeClr val="accent2"/>
                </a:solidFill>
                <a:latin typeface="Times New Roman" panose="02020603050405020304" pitchFamily="18" charset="0"/>
                <a:ea typeface="宋体" panose="02010600030101010101" pitchFamily="2" charset="-122"/>
              </a:rPr>
              <a:t>冬季寒潮</a:t>
            </a:r>
            <a:r>
              <a:rPr lang="en-US" altLang="x-none" b="1">
                <a:solidFill>
                  <a:schemeClr val="accent2"/>
                </a:solidFill>
                <a:latin typeface="Times New Roman" panose="02020603050405020304" pitchFamily="18" charset="0"/>
                <a:ea typeface="宋体" panose="02010600030101010101" pitchFamily="2" charset="-122"/>
              </a:rPr>
              <a:t>,</a:t>
            </a:r>
            <a:r>
              <a:rPr lang="zh-CN" altLang="en-US" b="1" dirty="0">
                <a:solidFill>
                  <a:schemeClr val="accent2"/>
                </a:solidFill>
                <a:latin typeface="Times New Roman" panose="02020603050405020304" pitchFamily="18" charset="0"/>
                <a:ea typeface="宋体" panose="02010600030101010101" pitchFamily="2" charset="-122"/>
              </a:rPr>
              <a:t>春季沙尘暴</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1787" name="矩形 29739"/>
          <p:cNvSpPr/>
          <p:nvPr/>
        </p:nvSpPr>
        <p:spPr>
          <a:xfrm rot="5679713">
            <a:off x="-320675" y="319088"/>
            <a:ext cx="1828800" cy="1185862"/>
          </a:xfrm>
          <a:prstGeom prst="rect">
            <a:avLst/>
          </a:prstGeom>
        </p:spPr>
        <p:txBody>
          <a:bodyPr vert="eaVert"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21360000" scaled="1"/>
                  <a:tileRect/>
                </a:gradFill>
                <a:latin typeface="宋体" panose="02010600030101010101" pitchFamily="2" charset="-122"/>
                <a:ea typeface="宋体" panose="02010600030101010101" pitchFamily="2" charset="-122"/>
              </a:rPr>
              <a:t>课堂小结</a:t>
            </a:r>
            <a:endParaRPr lang="zh-CN" altLang="en-US" sz="3600">
              <a:gradFill rotWithShape="0">
                <a:gsLst>
                  <a:gs pos="0">
                    <a:srgbClr val="FFE701"/>
                  </a:gs>
                  <a:gs pos="100000">
                    <a:srgbClr val="FE3E02"/>
                  </a:gs>
                </a:gsLst>
                <a:lin ang="21360000" scaled="1"/>
                <a:tileRect/>
              </a:gradFill>
              <a:latin typeface="宋体" panose="02010600030101010101" pitchFamily="2" charset="-122"/>
              <a:ea typeface="宋体" panose="02010600030101010101" pitchFamily="2" charset="-122"/>
            </a:endParaRPr>
          </a:p>
        </p:txBody>
      </p:sp>
    </p:spTree>
    <p:custDataLst>
      <p:tags r:id="rId3"/>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30721"/>
          <p:cNvSpPr/>
          <p:nvPr/>
        </p:nvSpPr>
        <p:spPr>
          <a:xfrm>
            <a:off x="0" y="0"/>
            <a:ext cx="8839200" cy="6478588"/>
          </a:xfrm>
          <a:prstGeom prst="rect">
            <a:avLst/>
          </a:prstGeom>
          <a:solidFill>
            <a:srgbClr val="FFFFFF">
              <a:alpha val="50000"/>
            </a:srgbClr>
          </a:solidFill>
          <a:ln w="12700" cap="flat" cmpd="sng">
            <a:solidFill>
              <a:schemeClr val="accent2"/>
            </a:solidFill>
            <a:prstDash val="solid"/>
            <a:miter/>
            <a:headEnd type="none" w="med" len="med"/>
            <a:tailEnd type="none" w="med" len="med"/>
          </a:ln>
        </p:spPr>
        <p:txBody>
          <a:bodyPr wrap="none" anchor="ctr"/>
          <a:p>
            <a:pPr lvl="0" algn="ctr"/>
            <a:endParaRPr lang="zh-CN" altLang="en-US" dirty="0">
              <a:latin typeface="Arial" panose="020B0604020202020204" pitchFamily="34" charset="0"/>
              <a:ea typeface="宋体" panose="02010600030101010101" pitchFamily="2" charset="-122"/>
            </a:endParaRPr>
          </a:p>
        </p:txBody>
      </p:sp>
      <p:pic>
        <p:nvPicPr>
          <p:cNvPr id="32770" name="图片 30722" descr="暖锋"/>
          <p:cNvPicPr/>
          <p:nvPr/>
        </p:nvPicPr>
        <p:blipFill>
          <a:blip r:embed="rId1"/>
          <a:srcRect r="17523"/>
          <a:stretch>
            <a:fillRect/>
          </a:stretch>
        </p:blipFill>
        <p:spPr>
          <a:xfrm>
            <a:off x="5541963" y="152400"/>
            <a:ext cx="3297237" cy="1993900"/>
          </a:xfrm>
          <a:prstGeom prst="rect">
            <a:avLst/>
          </a:prstGeom>
          <a:noFill/>
          <a:ln w="9525">
            <a:noFill/>
          </a:ln>
        </p:spPr>
      </p:pic>
      <p:pic>
        <p:nvPicPr>
          <p:cNvPr id="32771" name="图片 30723" descr="冷锋"/>
          <p:cNvPicPr>
            <a:picLocks noChangeAspect="1"/>
          </p:cNvPicPr>
          <p:nvPr/>
        </p:nvPicPr>
        <p:blipFill>
          <a:blip r:embed="rId2"/>
          <a:srcRect l="17528"/>
          <a:stretch>
            <a:fillRect/>
          </a:stretch>
        </p:blipFill>
        <p:spPr>
          <a:xfrm>
            <a:off x="1905000" y="152400"/>
            <a:ext cx="3297238" cy="2005013"/>
          </a:xfrm>
          <a:prstGeom prst="rect">
            <a:avLst/>
          </a:prstGeom>
          <a:noFill/>
          <a:ln w="9525">
            <a:noFill/>
          </a:ln>
        </p:spPr>
      </p:pic>
      <p:sp>
        <p:nvSpPr>
          <p:cNvPr id="32772" name="直接连接符 30724"/>
          <p:cNvSpPr/>
          <p:nvPr/>
        </p:nvSpPr>
        <p:spPr>
          <a:xfrm>
            <a:off x="152400" y="27432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3" name="直接连接符 30725"/>
          <p:cNvSpPr/>
          <p:nvPr/>
        </p:nvSpPr>
        <p:spPr>
          <a:xfrm>
            <a:off x="152400" y="32893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4" name="直接连接符 30726"/>
          <p:cNvSpPr/>
          <p:nvPr/>
        </p:nvSpPr>
        <p:spPr>
          <a:xfrm>
            <a:off x="152400" y="38354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5" name="直接连接符 30727"/>
          <p:cNvSpPr/>
          <p:nvPr/>
        </p:nvSpPr>
        <p:spPr>
          <a:xfrm>
            <a:off x="152400" y="43815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6" name="直接连接符 30728"/>
          <p:cNvSpPr/>
          <p:nvPr/>
        </p:nvSpPr>
        <p:spPr>
          <a:xfrm>
            <a:off x="762000" y="4927600"/>
            <a:ext cx="8223250"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7" name="直接连接符 30729"/>
          <p:cNvSpPr/>
          <p:nvPr/>
        </p:nvSpPr>
        <p:spPr>
          <a:xfrm>
            <a:off x="762000" y="5473700"/>
            <a:ext cx="8223250"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8" name="直接连接符 30730"/>
          <p:cNvSpPr/>
          <p:nvPr/>
        </p:nvSpPr>
        <p:spPr>
          <a:xfrm>
            <a:off x="152400" y="60198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79" name="直接连接符 30731"/>
          <p:cNvSpPr/>
          <p:nvPr/>
        </p:nvSpPr>
        <p:spPr>
          <a:xfrm>
            <a:off x="1752600" y="76200"/>
            <a:ext cx="0" cy="6478588"/>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780" name="文本框 30732"/>
          <p:cNvSpPr txBox="1"/>
          <p:nvPr/>
        </p:nvSpPr>
        <p:spPr>
          <a:xfrm>
            <a:off x="322263" y="2833688"/>
            <a:ext cx="1104900" cy="366712"/>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前进方向</a:t>
            </a:r>
            <a:endParaRPr lang="zh-CN" altLang="en-US" b="1" dirty="0">
              <a:latin typeface="Times New Roman" panose="02020603050405020304" pitchFamily="18" charset="0"/>
              <a:ea typeface="宋体" panose="02010600030101010101" pitchFamily="2" charset="-122"/>
            </a:endParaRPr>
          </a:p>
        </p:txBody>
      </p:sp>
      <p:sp>
        <p:nvSpPr>
          <p:cNvPr id="32781" name="文本框 30733"/>
          <p:cNvSpPr txBox="1"/>
          <p:nvPr/>
        </p:nvSpPr>
        <p:spPr>
          <a:xfrm>
            <a:off x="152400" y="3403600"/>
            <a:ext cx="1617663" cy="336550"/>
          </a:xfrm>
          <a:prstGeom prst="rect">
            <a:avLst/>
          </a:prstGeom>
          <a:noFill/>
          <a:ln w="9525">
            <a:noFill/>
          </a:ln>
        </p:spPr>
        <p:txBody>
          <a:bodyPr wrap="none" anchor="t">
            <a:spAutoFit/>
          </a:bodyPr>
          <a:p>
            <a:pPr lvl="0"/>
            <a:r>
              <a:rPr lang="zh-CN" altLang="en-US" sz="1600" b="1" dirty="0">
                <a:latin typeface="Times New Roman" panose="02020603050405020304" pitchFamily="18" charset="0"/>
                <a:ea typeface="宋体" panose="02010600030101010101" pitchFamily="2" charset="-122"/>
              </a:rPr>
              <a:t>暖气团上升状态</a:t>
            </a:r>
            <a:endParaRPr lang="zh-CN" altLang="en-US" sz="1600" b="1" dirty="0">
              <a:latin typeface="Times New Roman" panose="02020603050405020304" pitchFamily="18" charset="0"/>
              <a:ea typeface="宋体" panose="02010600030101010101" pitchFamily="2" charset="-122"/>
            </a:endParaRPr>
          </a:p>
        </p:txBody>
      </p:sp>
      <p:sp>
        <p:nvSpPr>
          <p:cNvPr id="32782" name="文本框 30734"/>
          <p:cNvSpPr txBox="1"/>
          <p:nvPr/>
        </p:nvSpPr>
        <p:spPr>
          <a:xfrm>
            <a:off x="301625" y="4724400"/>
            <a:ext cx="458788" cy="993775"/>
          </a:xfrm>
          <a:prstGeom prst="rect">
            <a:avLst/>
          </a:prstGeom>
          <a:noFill/>
          <a:ln w="9525">
            <a:noFill/>
          </a:ln>
        </p:spPr>
        <p:txBody>
          <a:bodyPr vert="eaVert" wrap="none" anchor="t">
            <a:spAutoFit/>
          </a:bodyPr>
          <a:p>
            <a:pPr lvl="0"/>
            <a:r>
              <a:rPr lang="zh-CN" altLang="en-US" b="1" dirty="0">
                <a:latin typeface="Times New Roman" panose="02020603050405020304" pitchFamily="18" charset="0"/>
                <a:ea typeface="宋体" panose="02010600030101010101" pitchFamily="2" charset="-122"/>
              </a:rPr>
              <a:t>天气特征</a:t>
            </a:r>
            <a:endParaRPr lang="zh-CN" altLang="en-US" b="1" dirty="0">
              <a:latin typeface="Times New Roman" panose="02020603050405020304" pitchFamily="18" charset="0"/>
              <a:ea typeface="宋体" panose="02010600030101010101" pitchFamily="2" charset="-122"/>
            </a:endParaRPr>
          </a:p>
        </p:txBody>
      </p:sp>
      <p:sp>
        <p:nvSpPr>
          <p:cNvPr id="32783" name="文本框 30735"/>
          <p:cNvSpPr txBox="1"/>
          <p:nvPr/>
        </p:nvSpPr>
        <p:spPr>
          <a:xfrm>
            <a:off x="801688" y="4464050"/>
            <a:ext cx="1033462" cy="366713"/>
          </a:xfrm>
          <a:prstGeom prst="rect">
            <a:avLst/>
          </a:prstGeom>
          <a:noFill/>
          <a:ln w="9525">
            <a:noFill/>
          </a:ln>
        </p:spPr>
        <p:txBody>
          <a:bodyPr anchor="t">
            <a:spAutoFit/>
          </a:bodyPr>
          <a:p>
            <a:pPr lvl="0"/>
            <a:r>
              <a:rPr lang="zh-CN" altLang="en-US" b="1" dirty="0">
                <a:latin typeface="Times New Roman" panose="02020603050405020304" pitchFamily="18" charset="0"/>
                <a:ea typeface="宋体" panose="02010600030101010101" pitchFamily="2" charset="-122"/>
              </a:rPr>
              <a:t>过境前</a:t>
            </a:r>
            <a:endParaRPr lang="zh-CN" altLang="en-US" b="1" dirty="0">
              <a:latin typeface="Times New Roman" panose="02020603050405020304" pitchFamily="18" charset="0"/>
              <a:ea typeface="宋体" panose="02010600030101010101" pitchFamily="2" charset="-122"/>
            </a:endParaRPr>
          </a:p>
        </p:txBody>
      </p:sp>
      <p:sp>
        <p:nvSpPr>
          <p:cNvPr id="32784" name="文本框 30736"/>
          <p:cNvSpPr txBox="1"/>
          <p:nvPr/>
        </p:nvSpPr>
        <p:spPr>
          <a:xfrm>
            <a:off x="801688" y="5008563"/>
            <a:ext cx="1033462" cy="366712"/>
          </a:xfrm>
          <a:prstGeom prst="rect">
            <a:avLst/>
          </a:prstGeom>
          <a:noFill/>
          <a:ln w="9525">
            <a:noFill/>
          </a:ln>
        </p:spPr>
        <p:txBody>
          <a:bodyPr anchor="t">
            <a:spAutoFit/>
          </a:bodyPr>
          <a:p>
            <a:pPr lvl="0"/>
            <a:r>
              <a:rPr lang="zh-CN" altLang="en-US" b="1" dirty="0">
                <a:latin typeface="Times New Roman" panose="02020603050405020304" pitchFamily="18" charset="0"/>
                <a:ea typeface="宋体" panose="02010600030101010101" pitchFamily="2" charset="-122"/>
              </a:rPr>
              <a:t>过境时</a:t>
            </a:r>
            <a:endParaRPr lang="zh-CN" altLang="en-US" b="1" dirty="0">
              <a:latin typeface="Times New Roman" panose="02020603050405020304" pitchFamily="18" charset="0"/>
              <a:ea typeface="宋体" panose="02010600030101010101" pitchFamily="2" charset="-122"/>
            </a:endParaRPr>
          </a:p>
        </p:txBody>
      </p:sp>
      <p:sp>
        <p:nvSpPr>
          <p:cNvPr id="32785" name="文本框 30737"/>
          <p:cNvSpPr txBox="1"/>
          <p:nvPr/>
        </p:nvSpPr>
        <p:spPr>
          <a:xfrm>
            <a:off x="801688" y="5551488"/>
            <a:ext cx="962025" cy="366712"/>
          </a:xfrm>
          <a:prstGeom prst="rect">
            <a:avLst/>
          </a:prstGeom>
          <a:noFill/>
          <a:ln w="9525">
            <a:noFill/>
          </a:ln>
        </p:spPr>
        <p:txBody>
          <a:bodyPr anchor="t">
            <a:spAutoFit/>
          </a:bodyPr>
          <a:p>
            <a:pPr lvl="0"/>
            <a:r>
              <a:rPr lang="zh-CN" altLang="en-US" b="1" dirty="0">
                <a:latin typeface="Times New Roman" panose="02020603050405020304" pitchFamily="18" charset="0"/>
                <a:ea typeface="宋体" panose="02010600030101010101" pitchFamily="2" charset="-122"/>
              </a:rPr>
              <a:t>过境后</a:t>
            </a:r>
            <a:endParaRPr lang="zh-CN" altLang="en-US" b="1" dirty="0">
              <a:latin typeface="Times New Roman" panose="02020603050405020304" pitchFamily="18" charset="0"/>
              <a:ea typeface="宋体" panose="02010600030101010101" pitchFamily="2" charset="-122"/>
            </a:endParaRPr>
          </a:p>
        </p:txBody>
      </p:sp>
      <p:sp>
        <p:nvSpPr>
          <p:cNvPr id="32786" name="文本框 30738"/>
          <p:cNvSpPr txBox="1"/>
          <p:nvPr/>
        </p:nvSpPr>
        <p:spPr>
          <a:xfrm>
            <a:off x="322263" y="3921125"/>
            <a:ext cx="1104900" cy="366713"/>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雨区范围</a:t>
            </a:r>
            <a:endParaRPr lang="zh-CN" altLang="en-US" b="1" dirty="0">
              <a:latin typeface="Times New Roman" panose="02020603050405020304" pitchFamily="18" charset="0"/>
              <a:ea typeface="宋体" panose="02010600030101010101" pitchFamily="2" charset="-122"/>
            </a:endParaRPr>
          </a:p>
        </p:txBody>
      </p:sp>
      <p:sp>
        <p:nvSpPr>
          <p:cNvPr id="32787" name="文本框 30739"/>
          <p:cNvSpPr txBox="1"/>
          <p:nvPr/>
        </p:nvSpPr>
        <p:spPr>
          <a:xfrm>
            <a:off x="323850" y="6092825"/>
            <a:ext cx="1104900" cy="366713"/>
          </a:xfrm>
          <a:prstGeom prst="rect">
            <a:avLst/>
          </a:prstGeom>
          <a:noFill/>
          <a:ln w="9525">
            <a:noFill/>
          </a:ln>
        </p:spPr>
        <p:txBody>
          <a:bodyPr wrap="none" anchor="t">
            <a:spAutoFit/>
          </a:bodyPr>
          <a:p>
            <a:pPr lvl="0"/>
            <a:r>
              <a:rPr lang="zh-CN" altLang="en-US" b="1" dirty="0">
                <a:latin typeface="Times New Roman" panose="02020603050405020304" pitchFamily="18" charset="0"/>
                <a:ea typeface="宋体" panose="02010600030101010101" pitchFamily="2" charset="-122"/>
              </a:rPr>
              <a:t>天气实例</a:t>
            </a:r>
            <a:endParaRPr lang="zh-CN" altLang="en-US" b="1" dirty="0">
              <a:latin typeface="Times New Roman" panose="02020603050405020304" pitchFamily="18" charset="0"/>
              <a:ea typeface="宋体" panose="02010600030101010101" pitchFamily="2" charset="-122"/>
            </a:endParaRPr>
          </a:p>
        </p:txBody>
      </p:sp>
      <p:sp>
        <p:nvSpPr>
          <p:cNvPr id="32788" name="文本框 30740"/>
          <p:cNvSpPr txBox="1"/>
          <p:nvPr/>
        </p:nvSpPr>
        <p:spPr>
          <a:xfrm>
            <a:off x="5559425" y="2209800"/>
            <a:ext cx="898525" cy="519113"/>
          </a:xfrm>
          <a:prstGeom prst="rect">
            <a:avLst/>
          </a:prstGeom>
          <a:noFill/>
          <a:ln w="9525">
            <a:noFill/>
          </a:ln>
        </p:spPr>
        <p:txBody>
          <a:bodyPr wrap="none" anchor="t">
            <a:spAutoFit/>
          </a:bodyPr>
          <a:p>
            <a:pPr lvl="0"/>
            <a:r>
              <a:rPr lang="zh-CN" altLang="en-US" sz="2800" b="1" dirty="0">
                <a:solidFill>
                  <a:srgbClr val="FF3300"/>
                </a:solidFill>
                <a:latin typeface="Times New Roman" panose="02020603050405020304" pitchFamily="18" charset="0"/>
                <a:ea typeface="宋体" panose="02010600030101010101" pitchFamily="2" charset="-122"/>
              </a:rPr>
              <a:t>暖锋</a:t>
            </a:r>
            <a:endParaRPr lang="zh-CN" altLang="en-US" sz="2800" b="1" dirty="0">
              <a:solidFill>
                <a:srgbClr val="FF3300"/>
              </a:solidFill>
              <a:latin typeface="Times New Roman" panose="02020603050405020304" pitchFamily="18" charset="0"/>
              <a:ea typeface="宋体" panose="02010600030101010101" pitchFamily="2" charset="-122"/>
            </a:endParaRPr>
          </a:p>
        </p:txBody>
      </p:sp>
      <p:sp>
        <p:nvSpPr>
          <p:cNvPr id="32789" name="直接连接符 30741"/>
          <p:cNvSpPr/>
          <p:nvPr/>
        </p:nvSpPr>
        <p:spPr>
          <a:xfrm>
            <a:off x="762000" y="4383088"/>
            <a:ext cx="0" cy="1636712"/>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nvGrpSpPr>
          <p:cNvPr id="32790" name="组合 30742"/>
          <p:cNvGrpSpPr/>
          <p:nvPr/>
        </p:nvGrpSpPr>
        <p:grpSpPr>
          <a:xfrm>
            <a:off x="6473825" y="2416175"/>
            <a:ext cx="2286000" cy="152400"/>
            <a:chOff x="0" y="0"/>
            <a:chExt cx="1680" cy="170"/>
          </a:xfrm>
        </p:grpSpPr>
        <p:grpSp>
          <p:nvGrpSpPr>
            <p:cNvPr id="32791" name="组合 30743"/>
            <p:cNvGrpSpPr/>
            <p:nvPr/>
          </p:nvGrpSpPr>
          <p:grpSpPr>
            <a:xfrm>
              <a:off x="264" y="0"/>
              <a:ext cx="1152" cy="170"/>
              <a:chOff x="0" y="0"/>
              <a:chExt cx="1200" cy="218"/>
            </a:xfrm>
          </p:grpSpPr>
          <p:sp>
            <p:nvSpPr>
              <p:cNvPr id="32792" name="任意多边形 30744"/>
              <p:cNvSpPr/>
              <p:nvPr/>
            </p:nvSpPr>
            <p:spPr>
              <a:xfrm>
                <a:off x="0"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2793" name="任意多边形 30745"/>
              <p:cNvSpPr/>
              <p:nvPr/>
            </p:nvSpPr>
            <p:spPr>
              <a:xfrm>
                <a:off x="224"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2794" name="任意多边形 30746"/>
              <p:cNvSpPr/>
              <p:nvPr/>
            </p:nvSpPr>
            <p:spPr>
              <a:xfrm>
                <a:off x="736"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sp>
            <p:nvSpPr>
              <p:cNvPr id="32795" name="任意多边形 30747"/>
              <p:cNvSpPr/>
              <p:nvPr/>
            </p:nvSpPr>
            <p:spPr>
              <a:xfrm>
                <a:off x="960" y="0"/>
                <a:ext cx="240" cy="218"/>
              </a:xfrm>
              <a:custGeom>
                <a:avLst/>
                <a:gdLst/>
                <a:ahLst/>
                <a:cxnLst/>
                <a:pathLst>
                  <a:path w="872" h="576">
                    <a:moveTo>
                      <a:pt x="872" y="570"/>
                    </a:moveTo>
                    <a:cubicBezTo>
                      <a:pt x="872" y="570"/>
                      <a:pt x="2" y="576"/>
                      <a:pt x="0" y="576"/>
                    </a:cubicBezTo>
                    <a:cubicBezTo>
                      <a:pt x="0" y="576"/>
                      <a:pt x="104" y="290"/>
                      <a:pt x="200" y="145"/>
                    </a:cubicBezTo>
                    <a:cubicBezTo>
                      <a:pt x="296" y="0"/>
                      <a:pt x="564" y="6"/>
                      <a:pt x="677" y="157"/>
                    </a:cubicBezTo>
                    <a:cubicBezTo>
                      <a:pt x="790" y="308"/>
                      <a:pt x="832" y="493"/>
                      <a:pt x="872" y="570"/>
                    </a:cubicBezTo>
                    <a:close/>
                  </a:path>
                </a:pathLst>
              </a:custGeom>
              <a:solidFill>
                <a:srgbClr val="FF3300"/>
              </a:solidFill>
              <a:ln w="9525" cap="flat" cmpd="sng">
                <a:solidFill>
                  <a:srgbClr val="FF3300"/>
                </a:solidFill>
                <a:prstDash val="solid"/>
                <a:round/>
                <a:headEnd type="none" w="med" len="med"/>
                <a:tailEnd type="none" w="med" len="med"/>
              </a:ln>
            </p:spPr>
            <p:txBody>
              <a:bodyPr/>
              <a:p>
                <a:endParaRPr lang="zh-CN" altLang="en-US"/>
              </a:p>
            </p:txBody>
          </p:sp>
        </p:grpSp>
        <p:sp>
          <p:nvSpPr>
            <p:cNvPr id="32796" name="直接连接符 30748"/>
            <p:cNvSpPr/>
            <p:nvPr/>
          </p:nvSpPr>
          <p:spPr>
            <a:xfrm>
              <a:off x="0" y="170"/>
              <a:ext cx="1680" cy="0"/>
            </a:xfrm>
            <a:prstGeom prst="line">
              <a:avLst/>
            </a:prstGeom>
            <a:ln w="38100" cap="flat" cmpd="sng">
              <a:solidFill>
                <a:srgbClr val="FF33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2797" name="文本框 30749"/>
          <p:cNvSpPr txBox="1"/>
          <p:nvPr/>
        </p:nvSpPr>
        <p:spPr>
          <a:xfrm>
            <a:off x="5486400" y="2797175"/>
            <a:ext cx="2181225" cy="366713"/>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暖气团运动方向</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798" name="文本框 30750"/>
          <p:cNvSpPr txBox="1"/>
          <p:nvPr/>
        </p:nvSpPr>
        <p:spPr>
          <a:xfrm>
            <a:off x="5486400" y="3344863"/>
            <a:ext cx="1533525" cy="366712"/>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徐徐爬升</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799" name="文本框 30751"/>
          <p:cNvSpPr txBox="1"/>
          <p:nvPr/>
        </p:nvSpPr>
        <p:spPr>
          <a:xfrm>
            <a:off x="5486400" y="4441825"/>
            <a:ext cx="3176588" cy="366713"/>
          </a:xfrm>
          <a:prstGeom prst="rect">
            <a:avLst/>
          </a:prstGeom>
          <a:noFill/>
          <a:ln w="9525">
            <a:noFill/>
          </a:ln>
        </p:spPr>
        <p:txBody>
          <a:bodyPr wrap="none" anchor="t">
            <a:spAutoFit/>
          </a:bodyPr>
          <a:p>
            <a:pPr lvl="0"/>
            <a:r>
              <a:rPr lang="zh-CN" altLang="en-US" b="1" dirty="0">
                <a:solidFill>
                  <a:srgbClr val="FF3300"/>
                </a:solidFill>
                <a:latin typeface="Times New Roman" panose="02020603050405020304" pitchFamily="18" charset="0"/>
                <a:ea typeface="宋体" panose="02010600030101010101" pitchFamily="2" charset="-122"/>
              </a:rPr>
              <a:t>气温高，气压低，天气晴朗。</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800" name="文本框 30752"/>
          <p:cNvSpPr txBox="1"/>
          <p:nvPr/>
        </p:nvSpPr>
        <p:spPr>
          <a:xfrm>
            <a:off x="5486400" y="4991100"/>
            <a:ext cx="1533525" cy="366713"/>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连续性降水</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801" name="文本框 30753"/>
          <p:cNvSpPr txBox="1"/>
          <p:nvPr/>
        </p:nvSpPr>
        <p:spPr>
          <a:xfrm>
            <a:off x="5486400" y="5538788"/>
            <a:ext cx="3262313" cy="366712"/>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气温上升</a:t>
            </a:r>
            <a:r>
              <a:rPr lang="en-US" altLang="x-none" b="1">
                <a:solidFill>
                  <a:srgbClr val="FF3300"/>
                </a:solidFill>
                <a:latin typeface="Times New Roman" panose="02020603050405020304" pitchFamily="18" charset="0"/>
                <a:ea typeface="宋体" panose="02010600030101010101" pitchFamily="2" charset="-122"/>
              </a:rPr>
              <a:t>,</a:t>
            </a:r>
            <a:r>
              <a:rPr lang="zh-CN" altLang="en-US" b="1" dirty="0">
                <a:solidFill>
                  <a:srgbClr val="FF3300"/>
                </a:solidFill>
                <a:latin typeface="Times New Roman" panose="02020603050405020304" pitchFamily="18" charset="0"/>
                <a:ea typeface="宋体" panose="02010600030101010101" pitchFamily="2" charset="-122"/>
              </a:rPr>
              <a:t>气压下降</a:t>
            </a:r>
            <a:r>
              <a:rPr lang="en-US" altLang="x-none" b="1">
                <a:solidFill>
                  <a:srgbClr val="FF3300"/>
                </a:solidFill>
                <a:latin typeface="Times New Roman" panose="02020603050405020304" pitchFamily="18" charset="0"/>
                <a:ea typeface="宋体" panose="02010600030101010101" pitchFamily="2" charset="-122"/>
              </a:rPr>
              <a:t>,</a:t>
            </a:r>
            <a:r>
              <a:rPr lang="zh-CN" altLang="en-US" b="1" dirty="0">
                <a:solidFill>
                  <a:srgbClr val="FF3300"/>
                </a:solidFill>
                <a:latin typeface="Times New Roman" panose="02020603050405020304" pitchFamily="18" charset="0"/>
                <a:ea typeface="宋体" panose="02010600030101010101" pitchFamily="2" charset="-122"/>
              </a:rPr>
              <a:t>天气转晴</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802" name="文本框 30754"/>
          <p:cNvSpPr txBox="1"/>
          <p:nvPr/>
        </p:nvSpPr>
        <p:spPr>
          <a:xfrm>
            <a:off x="5486400" y="3894138"/>
            <a:ext cx="2973388" cy="366712"/>
          </a:xfrm>
          <a:prstGeom prst="rect">
            <a:avLst/>
          </a:prstGeom>
          <a:noFill/>
          <a:ln w="9525">
            <a:noFill/>
          </a:ln>
        </p:spPr>
        <p:txBody>
          <a:bodyPr anchor="t">
            <a:spAutoFit/>
          </a:bodyPr>
          <a:p>
            <a:pPr lvl="0"/>
            <a:r>
              <a:rPr lang="zh-CN" altLang="en-US" b="1" dirty="0">
                <a:solidFill>
                  <a:srgbClr val="FF3300"/>
                </a:solidFill>
                <a:latin typeface="Times New Roman" panose="02020603050405020304" pitchFamily="18" charset="0"/>
                <a:ea typeface="宋体" panose="02010600030101010101" pitchFamily="2" charset="-122"/>
              </a:rPr>
              <a:t>降水全在锋前，范围较宽</a:t>
            </a:r>
            <a:endParaRPr lang="zh-CN" altLang="en-US" b="1" dirty="0">
              <a:solidFill>
                <a:srgbClr val="FF3300"/>
              </a:solidFill>
              <a:latin typeface="Times New Roman" panose="02020603050405020304" pitchFamily="18" charset="0"/>
              <a:ea typeface="宋体" panose="02010600030101010101" pitchFamily="2" charset="-122"/>
            </a:endParaRPr>
          </a:p>
        </p:txBody>
      </p:sp>
      <p:sp>
        <p:nvSpPr>
          <p:cNvPr id="32803" name="直接连接符 30755"/>
          <p:cNvSpPr/>
          <p:nvPr/>
        </p:nvSpPr>
        <p:spPr>
          <a:xfrm>
            <a:off x="5334000" y="74613"/>
            <a:ext cx="0" cy="6478587"/>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04" name="直接连接符 30756"/>
          <p:cNvSpPr/>
          <p:nvPr/>
        </p:nvSpPr>
        <p:spPr>
          <a:xfrm>
            <a:off x="152400" y="2209800"/>
            <a:ext cx="8834438" cy="0"/>
          </a:xfrm>
          <a:prstGeom prst="line">
            <a:avLst/>
          </a:prstGeom>
          <a:ln w="127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05" name="文本框 30757"/>
          <p:cNvSpPr txBox="1"/>
          <p:nvPr/>
        </p:nvSpPr>
        <p:spPr>
          <a:xfrm>
            <a:off x="2022475" y="2246313"/>
            <a:ext cx="898525" cy="519112"/>
          </a:xfrm>
          <a:prstGeom prst="rect">
            <a:avLst/>
          </a:prstGeom>
          <a:noFill/>
          <a:ln w="9525">
            <a:noFill/>
          </a:ln>
        </p:spPr>
        <p:txBody>
          <a:bodyPr wrap="none" anchor="t">
            <a:spAutoFit/>
          </a:bodyPr>
          <a:p>
            <a:pPr lvl="0"/>
            <a:r>
              <a:rPr lang="zh-CN" altLang="en-US" sz="2800" b="1" dirty="0">
                <a:solidFill>
                  <a:schemeClr val="accent2"/>
                </a:solidFill>
                <a:latin typeface="Times New Roman" panose="02020603050405020304" pitchFamily="18" charset="0"/>
                <a:ea typeface="宋体" panose="02010600030101010101" pitchFamily="2" charset="-122"/>
              </a:rPr>
              <a:t>冷锋</a:t>
            </a:r>
            <a:endParaRPr lang="zh-CN" altLang="en-US" sz="2800" b="1" dirty="0">
              <a:solidFill>
                <a:schemeClr val="accent2"/>
              </a:solidFill>
              <a:latin typeface="Times New Roman" panose="02020603050405020304" pitchFamily="18" charset="0"/>
              <a:ea typeface="宋体" panose="02010600030101010101" pitchFamily="2" charset="-122"/>
            </a:endParaRPr>
          </a:p>
        </p:txBody>
      </p:sp>
      <p:grpSp>
        <p:nvGrpSpPr>
          <p:cNvPr id="32806" name="组合 30758"/>
          <p:cNvGrpSpPr/>
          <p:nvPr/>
        </p:nvGrpSpPr>
        <p:grpSpPr>
          <a:xfrm>
            <a:off x="2936875" y="2452688"/>
            <a:ext cx="2209800" cy="152400"/>
            <a:chOff x="0" y="0"/>
            <a:chExt cx="1680" cy="144"/>
          </a:xfrm>
        </p:grpSpPr>
        <p:grpSp>
          <p:nvGrpSpPr>
            <p:cNvPr id="32807" name="组合 30759"/>
            <p:cNvGrpSpPr/>
            <p:nvPr/>
          </p:nvGrpSpPr>
          <p:grpSpPr>
            <a:xfrm>
              <a:off x="240" y="0"/>
              <a:ext cx="1200" cy="144"/>
              <a:chOff x="0" y="0"/>
              <a:chExt cx="1200" cy="144"/>
            </a:xfrm>
          </p:grpSpPr>
          <p:sp>
            <p:nvSpPr>
              <p:cNvPr id="32808" name="等腰三角形 30760"/>
              <p:cNvSpPr/>
              <p:nvPr/>
            </p:nvSpPr>
            <p:spPr>
              <a:xfrm>
                <a:off x="0"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09" name="等腰三角形 30761"/>
              <p:cNvSpPr/>
              <p:nvPr/>
            </p:nvSpPr>
            <p:spPr>
              <a:xfrm>
                <a:off x="272"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10" name="等腰三角形 30762"/>
              <p:cNvSpPr/>
              <p:nvPr/>
            </p:nvSpPr>
            <p:spPr>
              <a:xfrm>
                <a:off x="688"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11" name="等腰三角形 30763"/>
              <p:cNvSpPr/>
              <p:nvPr/>
            </p:nvSpPr>
            <p:spPr>
              <a:xfrm>
                <a:off x="960" y="0"/>
                <a:ext cx="240" cy="144"/>
              </a:xfrm>
              <a:prstGeom prst="triangle">
                <a:avLst>
                  <a:gd name="adj" fmla="val 50000"/>
                </a:avLst>
              </a:prstGeom>
              <a:solidFill>
                <a:schemeClr val="accent2"/>
              </a:solidFill>
              <a:ln w="9525" cap="flat" cmpd="sng">
                <a:solidFill>
                  <a:schemeClr val="accent2"/>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2812" name="直接连接符 30764"/>
            <p:cNvSpPr/>
            <p:nvPr/>
          </p:nvSpPr>
          <p:spPr>
            <a:xfrm>
              <a:off x="0" y="144"/>
              <a:ext cx="1680" cy="0"/>
            </a:xfrm>
            <a:prstGeom prst="line">
              <a:avLst/>
            </a:prstGeom>
            <a:ln w="38100" cap="flat" cmpd="sng">
              <a:solidFill>
                <a:schemeClr val="accent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grpSp>
      <p:sp>
        <p:nvSpPr>
          <p:cNvPr id="32813" name="文本框 30765"/>
          <p:cNvSpPr txBox="1"/>
          <p:nvPr/>
        </p:nvSpPr>
        <p:spPr>
          <a:xfrm>
            <a:off x="1870075" y="4478338"/>
            <a:ext cx="3176588" cy="366712"/>
          </a:xfrm>
          <a:prstGeom prst="rect">
            <a:avLst/>
          </a:prstGeom>
          <a:noFill/>
          <a:ln w="9525">
            <a:noFill/>
          </a:ln>
        </p:spPr>
        <p:txBody>
          <a:bodyPr wrap="none"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气温低，气压高，天气晴朗。</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4" name="文本框 30766"/>
          <p:cNvSpPr txBox="1"/>
          <p:nvPr/>
        </p:nvSpPr>
        <p:spPr>
          <a:xfrm>
            <a:off x="1870075" y="5022850"/>
            <a:ext cx="3062288" cy="366713"/>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阴天、下雨、刮风、降温</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5" name="文本框 30767"/>
          <p:cNvSpPr txBox="1"/>
          <p:nvPr/>
        </p:nvSpPr>
        <p:spPr>
          <a:xfrm>
            <a:off x="1870075" y="5565775"/>
            <a:ext cx="3494088" cy="366713"/>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气温下降，气压升高，天气转晴</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6" name="文本框 30768"/>
          <p:cNvSpPr txBox="1"/>
          <p:nvPr/>
        </p:nvSpPr>
        <p:spPr>
          <a:xfrm>
            <a:off x="1870075" y="2847975"/>
            <a:ext cx="2054225" cy="366713"/>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冷气团运动方向</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7" name="文本框 30769"/>
          <p:cNvSpPr txBox="1"/>
          <p:nvPr/>
        </p:nvSpPr>
        <p:spPr>
          <a:xfrm>
            <a:off x="1870075" y="3390900"/>
            <a:ext cx="1477963" cy="366713"/>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被迫抬升</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8" name="文本框 30770"/>
          <p:cNvSpPr txBox="1"/>
          <p:nvPr/>
        </p:nvSpPr>
        <p:spPr>
          <a:xfrm>
            <a:off x="1870075" y="3935413"/>
            <a:ext cx="3565525" cy="366712"/>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降水集中在锋后或附近</a:t>
            </a:r>
            <a:r>
              <a:rPr lang="en-US" altLang="x-none" b="1">
                <a:solidFill>
                  <a:schemeClr val="accent2"/>
                </a:solidFill>
                <a:latin typeface="Times New Roman" panose="02020603050405020304" pitchFamily="18" charset="0"/>
                <a:ea typeface="宋体" panose="02010600030101010101" pitchFamily="2" charset="-122"/>
              </a:rPr>
              <a:t>,</a:t>
            </a:r>
            <a:r>
              <a:rPr lang="zh-CN" altLang="en-US" b="1" dirty="0">
                <a:solidFill>
                  <a:schemeClr val="accent2"/>
                </a:solidFill>
                <a:latin typeface="Times New Roman" panose="02020603050405020304" pitchFamily="18" charset="0"/>
                <a:ea typeface="宋体" panose="02010600030101010101" pitchFamily="2" charset="-122"/>
              </a:rPr>
              <a:t>范围狭窄</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19" name="文本框 30771"/>
          <p:cNvSpPr txBox="1"/>
          <p:nvPr/>
        </p:nvSpPr>
        <p:spPr>
          <a:xfrm>
            <a:off x="1870075" y="6110288"/>
            <a:ext cx="3494088" cy="366712"/>
          </a:xfrm>
          <a:prstGeom prst="rect">
            <a:avLst/>
          </a:prstGeom>
          <a:noFill/>
          <a:ln w="9525">
            <a:noFill/>
          </a:ln>
        </p:spPr>
        <p:txBody>
          <a:bodyPr anchor="t">
            <a:spAutoFit/>
          </a:bodyPr>
          <a:p>
            <a:pPr lvl="0"/>
            <a:r>
              <a:rPr lang="zh-CN" altLang="en-US" b="1" dirty="0">
                <a:solidFill>
                  <a:schemeClr val="accent2"/>
                </a:solidFill>
                <a:latin typeface="Times New Roman" panose="02020603050405020304" pitchFamily="18" charset="0"/>
                <a:ea typeface="宋体" panose="02010600030101010101" pitchFamily="2" charset="-122"/>
              </a:rPr>
              <a:t>夏季暴雨</a:t>
            </a:r>
            <a:r>
              <a:rPr lang="en-US" altLang="x-none" b="1">
                <a:solidFill>
                  <a:schemeClr val="accent2"/>
                </a:solidFill>
                <a:latin typeface="Times New Roman" panose="02020603050405020304" pitchFamily="18" charset="0"/>
                <a:ea typeface="宋体" panose="02010600030101010101" pitchFamily="2" charset="-122"/>
              </a:rPr>
              <a:t>,</a:t>
            </a:r>
            <a:r>
              <a:rPr lang="zh-CN" altLang="en-US" b="1" dirty="0">
                <a:solidFill>
                  <a:schemeClr val="accent2"/>
                </a:solidFill>
                <a:latin typeface="Times New Roman" panose="02020603050405020304" pitchFamily="18" charset="0"/>
                <a:ea typeface="宋体" panose="02010600030101010101" pitchFamily="2" charset="-122"/>
              </a:rPr>
              <a:t>冬季寒潮</a:t>
            </a:r>
            <a:r>
              <a:rPr lang="en-US" altLang="x-none" b="1">
                <a:solidFill>
                  <a:schemeClr val="accent2"/>
                </a:solidFill>
                <a:latin typeface="Times New Roman" panose="02020603050405020304" pitchFamily="18" charset="0"/>
                <a:ea typeface="宋体" panose="02010600030101010101" pitchFamily="2" charset="-122"/>
              </a:rPr>
              <a:t>,</a:t>
            </a:r>
            <a:r>
              <a:rPr lang="zh-CN" altLang="en-US" b="1" dirty="0">
                <a:solidFill>
                  <a:schemeClr val="accent2"/>
                </a:solidFill>
                <a:latin typeface="Times New Roman" panose="02020603050405020304" pitchFamily="18" charset="0"/>
                <a:ea typeface="宋体" panose="02010600030101010101" pitchFamily="2" charset="-122"/>
              </a:rPr>
              <a:t>春季沙尘暴</a:t>
            </a:r>
            <a:endParaRPr lang="zh-CN" altLang="en-US" b="1" dirty="0">
              <a:solidFill>
                <a:schemeClr val="accent2"/>
              </a:solidFill>
              <a:latin typeface="Times New Roman" panose="02020603050405020304" pitchFamily="18" charset="0"/>
              <a:ea typeface="宋体" panose="02010600030101010101" pitchFamily="2" charset="-122"/>
            </a:endParaRPr>
          </a:p>
        </p:txBody>
      </p:sp>
      <p:sp>
        <p:nvSpPr>
          <p:cNvPr id="32820" name="椭圆 30772"/>
          <p:cNvSpPr/>
          <p:nvPr/>
        </p:nvSpPr>
        <p:spPr>
          <a:xfrm>
            <a:off x="1331913" y="4437063"/>
            <a:ext cx="431800" cy="1512887"/>
          </a:xfrm>
          <a:prstGeom prst="ellipse">
            <a:avLst/>
          </a:prstGeom>
          <a:noFill/>
          <a:ln w="38100" cap="flat" cmpd="sng">
            <a:solidFill>
              <a:srgbClr val="33CC33"/>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1" name="矩形 30773"/>
          <p:cNvSpPr/>
          <p:nvPr/>
        </p:nvSpPr>
        <p:spPr>
          <a:xfrm>
            <a:off x="1908175" y="4437063"/>
            <a:ext cx="576263" cy="431800"/>
          </a:xfrm>
          <a:prstGeom prst="rect">
            <a:avLst/>
          </a:prstGeom>
          <a:noFill/>
          <a:ln w="38100" cap="flat" cmpd="sng">
            <a:solidFill>
              <a:srgbClr val="FF33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2" name="矩形 30774"/>
          <p:cNvSpPr/>
          <p:nvPr/>
        </p:nvSpPr>
        <p:spPr>
          <a:xfrm>
            <a:off x="2843213" y="4437063"/>
            <a:ext cx="576262" cy="431800"/>
          </a:xfrm>
          <a:prstGeom prst="rect">
            <a:avLst/>
          </a:prstGeom>
          <a:noFill/>
          <a:ln w="38100" cap="flat" cmpd="sng">
            <a:solidFill>
              <a:srgbClr val="FF33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3" name="矩形 30775"/>
          <p:cNvSpPr/>
          <p:nvPr/>
        </p:nvSpPr>
        <p:spPr>
          <a:xfrm>
            <a:off x="3708400" y="4437063"/>
            <a:ext cx="576263" cy="431800"/>
          </a:xfrm>
          <a:prstGeom prst="rect">
            <a:avLst/>
          </a:prstGeom>
          <a:noFill/>
          <a:ln w="38100" cap="flat" cmpd="sng">
            <a:solidFill>
              <a:srgbClr val="FF33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4" name="椭圆 30776"/>
          <p:cNvSpPr/>
          <p:nvPr/>
        </p:nvSpPr>
        <p:spPr>
          <a:xfrm>
            <a:off x="5435600" y="4941888"/>
            <a:ext cx="1512888" cy="503237"/>
          </a:xfrm>
          <a:prstGeom prst="ellipse">
            <a:avLst/>
          </a:prstGeom>
          <a:noFill/>
          <a:ln w="38100" cap="flat" cmpd="sng">
            <a:solidFill>
              <a:schemeClr val="tx2"/>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5" name="椭圆 30777"/>
          <p:cNvSpPr/>
          <p:nvPr/>
        </p:nvSpPr>
        <p:spPr>
          <a:xfrm>
            <a:off x="2916238" y="3860800"/>
            <a:ext cx="792162" cy="431800"/>
          </a:xfrm>
          <a:prstGeom prst="ellipse">
            <a:avLst/>
          </a:prstGeom>
          <a:noFill/>
          <a:ln w="38100"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2826" name="椭圆 30778"/>
          <p:cNvSpPr/>
          <p:nvPr/>
        </p:nvSpPr>
        <p:spPr>
          <a:xfrm>
            <a:off x="6372225" y="3860800"/>
            <a:ext cx="792163" cy="431800"/>
          </a:xfrm>
          <a:prstGeom prst="ellipse">
            <a:avLst/>
          </a:prstGeom>
          <a:noFill/>
          <a:ln w="38100" cap="flat" cmpd="sng">
            <a:solidFill>
              <a:schemeClr val="tx1"/>
            </a:solidFill>
            <a:prstDash val="solid"/>
            <a:round/>
            <a:headEnd type="none" w="med" len="med"/>
            <a:tailEnd type="none" w="med" len="med"/>
          </a:ln>
        </p:spPr>
        <p:txBody>
          <a:bodyPr wrap="none" anchor="ctr"/>
          <a:p>
            <a:pPr lvl="0" algn="ctr"/>
            <a:endParaRPr lang="zh-CN" altLang="en-US" sz="2400" b="1" dirty="0">
              <a:latin typeface="Times New Roman" panose="02020603050405020304" pitchFamily="18" charset="0"/>
              <a:ea typeface="宋体" panose="02010600030101010101" pitchFamily="2" charset="-122"/>
            </a:endParaRPr>
          </a:p>
        </p:txBody>
      </p:sp>
      <p:sp>
        <p:nvSpPr>
          <p:cNvPr id="32827" name="矩形 30779"/>
          <p:cNvSpPr/>
          <p:nvPr/>
        </p:nvSpPr>
        <p:spPr>
          <a:xfrm rot="5679713">
            <a:off x="-320675" y="500063"/>
            <a:ext cx="1828800" cy="1185862"/>
          </a:xfrm>
          <a:prstGeom prst="rect">
            <a:avLst/>
          </a:prstGeom>
        </p:spPr>
        <p:txBody>
          <a:bodyPr vert="eaVert"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21360000" scaled="1"/>
                  <a:tileRect/>
                </a:gradFill>
                <a:latin typeface="宋体" panose="02010600030101010101" pitchFamily="2" charset="-122"/>
                <a:ea typeface="宋体" panose="02010600030101010101" pitchFamily="2" charset="-122"/>
              </a:rPr>
              <a:t>课堂小结</a:t>
            </a:r>
            <a:endParaRPr lang="zh-CN" altLang="en-US" sz="3600">
              <a:gradFill rotWithShape="0">
                <a:gsLst>
                  <a:gs pos="0">
                    <a:srgbClr val="FFE701"/>
                  </a:gs>
                  <a:gs pos="100000">
                    <a:srgbClr val="FE3E02"/>
                  </a:gs>
                </a:gsLst>
                <a:lin ang="21360000" scaled="1"/>
                <a:tileRect/>
              </a:gradFill>
              <a:latin typeface="宋体" panose="02010600030101010101" pitchFamily="2" charset="-122"/>
              <a:ea typeface="宋体" panose="02010600030101010101" pitchFamily="2" charset="-122"/>
            </a:endParaRPr>
          </a:p>
        </p:txBody>
      </p:sp>
      <p:sp>
        <p:nvSpPr>
          <p:cNvPr id="32828" name="文本框 30780"/>
          <p:cNvSpPr txBox="1"/>
          <p:nvPr/>
        </p:nvSpPr>
        <p:spPr>
          <a:xfrm>
            <a:off x="5343525" y="6026150"/>
            <a:ext cx="2108200" cy="366713"/>
          </a:xfrm>
          <a:prstGeom prst="rect">
            <a:avLst/>
          </a:prstGeom>
          <a:noFill/>
          <a:ln w="9525">
            <a:noFill/>
          </a:ln>
        </p:spPr>
        <p:txBody>
          <a:bodyPr anchor="t">
            <a:spAutoFit/>
          </a:bodyPr>
          <a:p>
            <a:pPr lvl="0"/>
            <a:r>
              <a:rPr lang="zh-CN" altLang="en-US" b="1" dirty="0">
                <a:solidFill>
                  <a:srgbClr val="FF0000"/>
                </a:solidFill>
                <a:latin typeface="Arial" panose="020B0604020202020204" pitchFamily="34" charset="0"/>
                <a:ea typeface="宋体" panose="02010600030101010101" pitchFamily="2" charset="-122"/>
              </a:rPr>
              <a:t>一场春雨一场暖</a:t>
            </a:r>
            <a:endParaRPr lang="zh-CN" altLang="en-US" b="1" dirty="0">
              <a:solidFill>
                <a:srgbClr val="FF0000"/>
              </a:solidFill>
              <a:latin typeface="Arial" panose="020B0604020202020204" pitchFamily="34" charset="0"/>
              <a:ea typeface="宋体" panose="02010600030101010101" pitchFamily="2" charset="-122"/>
            </a:endParaRPr>
          </a:p>
        </p:txBody>
      </p:sp>
    </p:spTree>
    <p:custDataLst>
      <p:tags r:id="rId3"/>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矩形 32769"/>
          <p:cNvSpPr/>
          <p:nvPr/>
        </p:nvSpPr>
        <p:spPr>
          <a:xfrm>
            <a:off x="2484438" y="1270000"/>
            <a:ext cx="4103687" cy="2879725"/>
          </a:xfrm>
          <a:prstGeom prst="rect">
            <a:avLst/>
          </a:prstGeom>
        </p:spPr>
        <p:txBody>
          <a:bodyPr wrap="none" fromWordArt="1">
            <a:prstTxWarp prst="textArchUp">
              <a:avLst>
                <a:gd name="adj" fmla="val 108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用最多的梦面对未来</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4818" name="矩形 32770"/>
          <p:cNvSpPr/>
          <p:nvPr/>
        </p:nvSpPr>
        <p:spPr>
          <a:xfrm>
            <a:off x="2339975" y="1485900"/>
            <a:ext cx="4321175" cy="3671888"/>
          </a:xfrm>
          <a:prstGeom prst="rect">
            <a:avLst/>
          </a:prstGeom>
        </p:spPr>
        <p:txBody>
          <a:bodyPr wrap="none" fromWordArt="1">
            <a:prstTxWarp prst="textArchDown">
              <a:avLst>
                <a:gd name="adj" fmla="val 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用最少的浪费面对现在</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4819" name="矩形 32771"/>
          <p:cNvSpPr/>
          <p:nvPr/>
        </p:nvSpPr>
        <p:spPr>
          <a:xfrm rot="5400000">
            <a:off x="3527425" y="2744788"/>
            <a:ext cx="1944688" cy="865187"/>
          </a:xfrm>
          <a:prstGeom prst="rect">
            <a:avLst/>
          </a:prstGeom>
        </p:spPr>
        <p:txBody>
          <a:bodyPr vert="eaVert" wrap="none" fromWordArt="1">
            <a:prstTxWarp prst="textPlain">
              <a:avLst>
                <a:gd name="adj" fmla="val 50000"/>
              </a:avLst>
            </a:prstTxWarp>
            <a:normAutofit/>
          </a:bodyPr>
          <a:p>
            <a:pPr algn="ctr"/>
            <a:r>
              <a:rPr lang="zh-CN" altLang="en-US" sz="3600">
                <a:ln w="9525" cap="flat" cmpd="sng">
                  <a:solidFill>
                    <a:srgbClr val="000000"/>
                  </a:solidFill>
                  <a:prstDash val="solid"/>
                  <a:round/>
                  <a:headEnd type="none" w="med" len="med"/>
                  <a:tailEnd type="none" w="med" len="med"/>
                </a:ln>
                <a:solidFill>
                  <a:srgbClr val="0000FF"/>
                </a:solidFill>
                <a:latin typeface="宋体" panose="02010600030101010101" pitchFamily="2" charset="-122"/>
                <a:ea typeface="宋体" panose="02010600030101010101" pitchFamily="2" charset="-122"/>
              </a:rPr>
              <a:t>谢谢</a:t>
            </a:r>
            <a:endParaRPr lang="zh-CN" altLang="en-US" sz="3600">
              <a:ln w="9525" cap="flat" cmpd="sng">
                <a:solidFill>
                  <a:srgbClr val="000000"/>
                </a:solidFill>
                <a:prstDash val="solid"/>
                <a:round/>
                <a:headEnd type="none" w="med" len="med"/>
                <a:tailEnd type="none" w="med" len="med"/>
              </a:ln>
              <a:solidFill>
                <a:srgbClr val="0000FF"/>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ln>
            <a:miter/>
          </a:ln>
        </p:spPr>
        <p:txBody>
          <a:bodyPr anchor="ctr"/>
          <a:p>
            <a:pPr lvl="0" fontAlgn="base"/>
            <a:endParaRPr lang="zh-CN" altLang="en-US" strike="noStrike" noProof="1" dirty="0">
              <a:effectLst>
                <a:outerShdw blurRad="38100" dist="38100" dir="2700000">
                  <a:srgbClr val="C0C0C0"/>
                </a:outerShdw>
              </a:effectLst>
            </a:endParaRPr>
          </a:p>
        </p:txBody>
      </p:sp>
      <p:sp>
        <p:nvSpPr>
          <p:cNvPr id="84995" name="内容占位符 2"/>
          <p:cNvSpPr>
            <a:spLocks noGrp="1"/>
          </p:cNvSpPr>
          <p:nvPr>
            <p:ph idx="1"/>
          </p:nvPr>
        </p:nvSpPr>
        <p:spPr>
          <a:ln>
            <a:miter/>
          </a:ln>
        </p:spPr>
        <p:txBody>
          <a:bodyPr/>
          <a:p>
            <a:pPr lvl="0" fontAlgn="base"/>
            <a:endParaRPr lang="zh-CN" altLang="en-US" strike="noStrike" noProof="1" dirty="0">
              <a:effectLst>
                <a:outerShdw blurRad="38100" dist="38100" dir="2700000">
                  <a:srgbClr val="C0C0C0"/>
                </a:outerShdw>
              </a:effectLst>
            </a:endParaRPr>
          </a:p>
        </p:txBody>
      </p:sp>
      <p:pic>
        <p:nvPicPr>
          <p:cNvPr id="14339" name="Picture 2" descr="1150682230"/>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4340" name="TextBox 5"/>
          <p:cNvPicPr/>
          <p:nvPr/>
        </p:nvPicPr>
        <p:blipFill>
          <a:blip r:embed="rId2"/>
          <a:stretch>
            <a:fillRect/>
          </a:stretch>
        </p:blipFill>
        <p:spPr>
          <a:xfrm>
            <a:off x="1619250" y="1989138"/>
            <a:ext cx="6157913" cy="1597025"/>
          </a:xfrm>
          <a:prstGeom prst="rect">
            <a:avLst/>
          </a:prstGeom>
          <a:noFill/>
          <a:ln w="9525">
            <a:noFill/>
          </a:ln>
        </p:spPr>
      </p:pic>
    </p:spTree>
    <p:custDataLst>
      <p:tags r:id="rId3"/>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占位符 23553"/>
          <p:cNvSpPr>
            <a:spLocks noGrp="1"/>
          </p:cNvSpPr>
          <p:nvPr>
            <p:ph idx="1"/>
          </p:nvPr>
        </p:nvSpPr>
        <p:spPr>
          <a:xfrm>
            <a:off x="611188" y="1484313"/>
            <a:ext cx="6324600" cy="3733800"/>
          </a:xfrm>
          <a:ln>
            <a:miter/>
          </a:ln>
        </p:spPr>
        <p:txBody>
          <a:bodyPr/>
          <a:p>
            <a:pPr fontAlgn="base">
              <a:lnSpc>
                <a:spcPct val="80000"/>
              </a:lnSpc>
            </a:pPr>
            <a:r>
              <a:rPr lang="zh-CN" altLang="en-US" sz="2800" b="1" strike="noStrike" noProof="1">
                <a:latin typeface="黑体" panose="02010609060101010101" pitchFamily="49" charset="-122"/>
                <a:ea typeface="黑体" panose="02010609060101010101" pitchFamily="49" charset="-122"/>
              </a:rPr>
              <a:t>“忽如一夜春风来，千树万树梨花开”</a:t>
            </a: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r>
              <a:rPr lang="zh-CN" altLang="en-US" sz="2800" b="1" strike="noStrike" noProof="1">
                <a:latin typeface="黑体" panose="02010609060101010101" pitchFamily="49" charset="-122"/>
                <a:ea typeface="黑体" panose="02010609060101010101" pitchFamily="49" charset="-122"/>
              </a:rPr>
              <a:t>“黄梅时节家家雨，青草池塘处处蛙” </a:t>
            </a: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r>
              <a:rPr lang="zh-CN" altLang="en-US" sz="2800" b="1" strike="noStrike" noProof="1">
                <a:latin typeface="黑体" panose="02010609060101010101" pitchFamily="49" charset="-122"/>
                <a:ea typeface="黑体" panose="02010609060101010101" pitchFamily="49" charset="-122"/>
              </a:rPr>
              <a:t>“一场秋雨一场寒” </a:t>
            </a: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r>
              <a:rPr lang="zh-CN" altLang="en-US" sz="2800" b="1" strike="noStrike" noProof="1">
                <a:latin typeface="黑体" panose="02010609060101010101" pitchFamily="49" charset="-122"/>
                <a:ea typeface="黑体" panose="02010609060101010101" pitchFamily="49" charset="-122"/>
              </a:rPr>
              <a:t>“冬春季节的沙尘暴”</a:t>
            </a: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endParaRPr lang="zh-CN" altLang="en-US" sz="2800" b="1" strike="noStrike" noProof="1">
              <a:latin typeface="黑体" panose="02010609060101010101" pitchFamily="49" charset="-122"/>
              <a:ea typeface="黑体" panose="02010609060101010101" pitchFamily="49" charset="-122"/>
            </a:endParaRPr>
          </a:p>
          <a:p>
            <a:pPr fontAlgn="base">
              <a:lnSpc>
                <a:spcPct val="80000"/>
              </a:lnSpc>
            </a:pPr>
            <a:r>
              <a:rPr lang="zh-CN" altLang="en-US" sz="2800" b="1" strike="noStrike" noProof="1">
                <a:effectLst>
                  <a:outerShdw blurRad="38100" dist="38100" dir="2700000">
                    <a:srgbClr val="C0C0C0"/>
                  </a:outerShdw>
                </a:effectLst>
                <a:latin typeface="黑体" panose="02010609060101010101" pitchFamily="49" charset="-122"/>
                <a:ea typeface="黑体" panose="02010609060101010101" pitchFamily="49" charset="-122"/>
              </a:rPr>
              <a:t>“好雨知时节，当春乃发生”</a:t>
            </a:r>
            <a:endParaRPr lang="zh-CN" altLang="en-US" sz="2800" b="1" strike="noStrike" noProof="1">
              <a:effectLst>
                <a:outerShdw blurRad="38100" dist="38100" dir="2700000">
                  <a:srgbClr val="C0C0C0"/>
                </a:outerShdw>
              </a:effectLst>
              <a:latin typeface="黑体" panose="02010609060101010101" pitchFamily="49" charset="-122"/>
              <a:ea typeface="黑体" panose="02010609060101010101" pitchFamily="49" charset="-122"/>
            </a:endParaRPr>
          </a:p>
        </p:txBody>
      </p:sp>
      <p:pic>
        <p:nvPicPr>
          <p:cNvPr id="25602" name="图片 23554" descr="MC900445732[1]"/>
          <p:cNvPicPr>
            <a:picLocks noChangeAspect="1"/>
          </p:cNvPicPr>
          <p:nvPr/>
        </p:nvPicPr>
        <p:blipFill>
          <a:blip r:embed="rId1"/>
          <a:stretch>
            <a:fillRect/>
          </a:stretch>
        </p:blipFill>
        <p:spPr>
          <a:xfrm>
            <a:off x="0" y="0"/>
            <a:ext cx="817563" cy="687388"/>
          </a:xfrm>
          <a:prstGeom prst="rect">
            <a:avLst/>
          </a:prstGeom>
          <a:noFill/>
          <a:ln w="9525">
            <a:noFill/>
          </a:ln>
        </p:spPr>
      </p:pic>
      <p:sp>
        <p:nvSpPr>
          <p:cNvPr id="25603" name="文本框 23555"/>
          <p:cNvSpPr txBox="1"/>
          <p:nvPr/>
        </p:nvSpPr>
        <p:spPr>
          <a:xfrm>
            <a:off x="7235825" y="3200400"/>
            <a:ext cx="1527175" cy="579438"/>
          </a:xfrm>
          <a:prstGeom prst="rect">
            <a:avLst/>
          </a:prstGeom>
          <a:noFill/>
          <a:ln w="9525">
            <a:noFill/>
          </a:ln>
        </p:spPr>
        <p:txBody>
          <a:bodyPr anchor="t">
            <a:spAutoFit/>
          </a:bodyPr>
          <a:p>
            <a:pPr lvl="0" algn="r"/>
            <a:r>
              <a:rPr lang="zh-CN" altLang="en-US" sz="3200" b="1" dirty="0">
                <a:solidFill>
                  <a:srgbClr val="CC3300"/>
                </a:solidFill>
                <a:latin typeface="Arial" panose="020B0604020202020204" pitchFamily="34" charset="0"/>
                <a:ea typeface="宋体" panose="02010600030101010101" pitchFamily="2" charset="-122"/>
              </a:rPr>
              <a:t>冷锋</a:t>
            </a:r>
            <a:endParaRPr lang="zh-CN" altLang="en-US" sz="3200" b="1" dirty="0">
              <a:solidFill>
                <a:srgbClr val="CC3300"/>
              </a:solidFill>
              <a:latin typeface="Arial" panose="020B0604020202020204" pitchFamily="34" charset="0"/>
              <a:ea typeface="宋体" panose="02010600030101010101" pitchFamily="2" charset="-122"/>
            </a:endParaRPr>
          </a:p>
        </p:txBody>
      </p:sp>
      <p:sp>
        <p:nvSpPr>
          <p:cNvPr id="25604" name="文本框 23556"/>
          <p:cNvSpPr txBox="1"/>
          <p:nvPr/>
        </p:nvSpPr>
        <p:spPr>
          <a:xfrm>
            <a:off x="7620000" y="2209800"/>
            <a:ext cx="1143000" cy="579438"/>
          </a:xfrm>
          <a:prstGeom prst="rect">
            <a:avLst/>
          </a:prstGeom>
          <a:noFill/>
          <a:ln w="9525">
            <a:noFill/>
          </a:ln>
        </p:spPr>
        <p:txBody>
          <a:bodyPr anchor="t">
            <a:spAutoFit/>
          </a:bodyPr>
          <a:p>
            <a:pPr lvl="0" algn="r"/>
            <a:r>
              <a:rPr lang="zh-CN" altLang="en-US" sz="3200" b="1" dirty="0">
                <a:solidFill>
                  <a:srgbClr val="CC3300"/>
                </a:solidFill>
                <a:latin typeface="Arial" panose="020B0604020202020204" pitchFamily="34" charset="0"/>
                <a:ea typeface="宋体" panose="02010600030101010101" pitchFamily="2" charset="-122"/>
              </a:rPr>
              <a:t>暖锋</a:t>
            </a:r>
            <a:endParaRPr lang="zh-CN" altLang="en-US" sz="3200" b="1" dirty="0">
              <a:solidFill>
                <a:srgbClr val="CC3300"/>
              </a:solidFill>
              <a:latin typeface="Arial" panose="020B0604020202020204" pitchFamily="34" charset="0"/>
              <a:ea typeface="宋体" panose="02010600030101010101" pitchFamily="2" charset="-122"/>
            </a:endParaRPr>
          </a:p>
        </p:txBody>
      </p:sp>
      <p:sp>
        <p:nvSpPr>
          <p:cNvPr id="25605" name="文本框 23557"/>
          <p:cNvSpPr txBox="1"/>
          <p:nvPr/>
        </p:nvSpPr>
        <p:spPr>
          <a:xfrm>
            <a:off x="6248400" y="4114800"/>
            <a:ext cx="2895600" cy="579438"/>
          </a:xfrm>
          <a:prstGeom prst="rect">
            <a:avLst/>
          </a:prstGeom>
          <a:noFill/>
          <a:ln w="9525">
            <a:noFill/>
          </a:ln>
        </p:spPr>
        <p:txBody>
          <a:bodyPr anchor="t">
            <a:spAutoFit/>
          </a:bodyPr>
          <a:p>
            <a:pPr lvl="0" algn="r"/>
            <a:r>
              <a:rPr lang="zh-CN" altLang="en-US" sz="3200" b="1" dirty="0">
                <a:solidFill>
                  <a:srgbClr val="CC3300"/>
                </a:solidFill>
                <a:latin typeface="Arial" panose="020B0604020202020204" pitchFamily="34" charset="0"/>
                <a:ea typeface="宋体" panose="02010600030101010101" pitchFamily="2" charset="-122"/>
              </a:rPr>
              <a:t>准静止锋</a:t>
            </a:r>
            <a:endParaRPr lang="zh-CN" altLang="en-US" sz="3200" b="1" dirty="0">
              <a:solidFill>
                <a:srgbClr val="CC3300"/>
              </a:solidFill>
              <a:latin typeface="Arial" panose="020B0604020202020204" pitchFamily="34" charset="0"/>
              <a:ea typeface="宋体" panose="02010600030101010101" pitchFamily="2" charset="-122"/>
            </a:endParaRPr>
          </a:p>
        </p:txBody>
      </p:sp>
      <p:sp>
        <p:nvSpPr>
          <p:cNvPr id="23559" name="直接连接符 23558"/>
          <p:cNvSpPr/>
          <p:nvPr/>
        </p:nvSpPr>
        <p:spPr>
          <a:xfrm>
            <a:off x="6659563" y="1844675"/>
            <a:ext cx="1296987" cy="1512888"/>
          </a:xfrm>
          <a:prstGeom prst="line">
            <a:avLst/>
          </a:prstGeom>
          <a:ln w="50800" cap="flat" cmpd="sng">
            <a:solidFill>
              <a:srgbClr val="008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0" name="直接连接符 23559"/>
          <p:cNvSpPr/>
          <p:nvPr/>
        </p:nvSpPr>
        <p:spPr>
          <a:xfrm>
            <a:off x="6443663" y="2708275"/>
            <a:ext cx="1223962" cy="1511300"/>
          </a:xfrm>
          <a:prstGeom prst="line">
            <a:avLst/>
          </a:prstGeom>
          <a:ln w="50800" cap="flat" cmpd="sng">
            <a:solidFill>
              <a:srgbClr val="008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1" name="直接连接符 23560"/>
          <p:cNvSpPr/>
          <p:nvPr/>
        </p:nvSpPr>
        <p:spPr>
          <a:xfrm flipV="1">
            <a:off x="3924300" y="3429000"/>
            <a:ext cx="3816350" cy="0"/>
          </a:xfrm>
          <a:prstGeom prst="line">
            <a:avLst/>
          </a:prstGeom>
          <a:ln w="50800" cap="flat" cmpd="sng">
            <a:solidFill>
              <a:srgbClr val="008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2" name="直接连接符 23561"/>
          <p:cNvSpPr/>
          <p:nvPr/>
        </p:nvSpPr>
        <p:spPr>
          <a:xfrm flipV="1">
            <a:off x="5364163" y="2636838"/>
            <a:ext cx="2598737" cy="2447925"/>
          </a:xfrm>
          <a:prstGeom prst="line">
            <a:avLst/>
          </a:prstGeom>
          <a:ln w="50800" cap="flat" cmpd="sng">
            <a:solidFill>
              <a:srgbClr val="008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5610" name="矩形 23562"/>
          <p:cNvSpPr/>
          <p:nvPr/>
        </p:nvSpPr>
        <p:spPr>
          <a:xfrm>
            <a:off x="971550" y="188913"/>
            <a:ext cx="1871663" cy="93662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连连看</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3564" name="直接连接符 23563"/>
          <p:cNvSpPr/>
          <p:nvPr/>
        </p:nvSpPr>
        <p:spPr>
          <a:xfrm flipV="1">
            <a:off x="4284663" y="3644900"/>
            <a:ext cx="3455987" cy="647700"/>
          </a:xfrm>
          <a:prstGeom prst="line">
            <a:avLst/>
          </a:prstGeom>
          <a:ln w="50800" cap="flat" cmpd="sng">
            <a:solidFill>
              <a:srgbClr val="008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3565" name="矩形 23564"/>
          <p:cNvSpPr/>
          <p:nvPr/>
        </p:nvSpPr>
        <p:spPr>
          <a:xfrm rot="307397">
            <a:off x="7308850" y="1125538"/>
            <a:ext cx="563563" cy="1079500"/>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100000" scaled="1"/>
                  <a:tileRect/>
                </a:gradFill>
                <a:latin typeface="宋体" panose="02010600030101010101" pitchFamily="2" charset="-122"/>
                <a:ea typeface="宋体" panose="02010600030101010101" pitchFamily="2" charset="-122"/>
              </a:rPr>
              <a:t>?</a:t>
            </a:r>
            <a:endParaRPr lang="zh-CN" altLang="en-US" sz="3600">
              <a:gradFill rotWithShape="0">
                <a:gsLst>
                  <a:gs pos="0">
                    <a:srgbClr val="FFE701"/>
                  </a:gs>
                  <a:gs pos="100000">
                    <a:srgbClr val="FE3E02"/>
                  </a:gs>
                </a:gsLst>
                <a:lin ang="5100000" scaled="1"/>
                <a:tileRect/>
              </a:gradFill>
              <a:latin typeface="宋体" panose="02010600030101010101" pitchFamily="2" charset="-122"/>
              <a:ea typeface="宋体" panose="02010600030101010101" pitchFamily="2" charset="-122"/>
            </a:endParaRPr>
          </a:p>
        </p:txBody>
      </p:sp>
      <p:sp>
        <p:nvSpPr>
          <p:cNvPr id="23566" name="椭圆 23565"/>
          <p:cNvSpPr/>
          <p:nvPr/>
        </p:nvSpPr>
        <p:spPr>
          <a:xfrm>
            <a:off x="3132138" y="4005263"/>
            <a:ext cx="1295400" cy="503237"/>
          </a:xfrm>
          <a:prstGeom prst="ellipse">
            <a:avLst/>
          </a:prstGeom>
          <a:noFill/>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fade">
                                      <p:cBhvr>
                                        <p:cTn id="7" dur="770" decel="100000"/>
                                        <p:tgtEl>
                                          <p:spTgt spid="23565"/>
                                        </p:tgtEl>
                                      </p:cBhvr>
                                    </p:animEffect>
                                    <p:animScale>
                                      <p:cBhvr>
                                        <p:cTn id="8" dur="770" decel="100000"/>
                                        <p:tgtEl>
                                          <p:spTgt spid="23565"/>
                                        </p:tgtEl>
                                      </p:cBhvr>
                                      <p:from x="10000" y="10000"/>
                                      <p:to x="200000" y="450000"/>
                                    </p:animScale>
                                    <p:animScale>
                                      <p:cBhvr>
                                        <p:cTn id="9" dur="1230" accel="100000" fill="hold">
                                          <p:stCondLst>
                                            <p:cond delay="770"/>
                                          </p:stCondLst>
                                        </p:cTn>
                                        <p:tgtEl>
                                          <p:spTgt spid="23565"/>
                                        </p:tgtEl>
                                      </p:cBhvr>
                                      <p:from x="200000" y="450000"/>
                                      <p:to x="100000" y="100000"/>
                                    </p:animScale>
                                    <p:set>
                                      <p:cBhvr>
                                        <p:cTn id="10" dur="770" fill="hold"/>
                                        <p:tgtEl>
                                          <p:spTgt spid="23565"/>
                                        </p:tgtEl>
                                        <p:attrNameLst>
                                          <p:attrName>ppt_x</p:attrName>
                                        </p:attrNameLst>
                                      </p:cBhvr>
                                      <p:to>
                                        <p:strVal val="(0.5)"/>
                                      </p:to>
                                    </p:set>
                                    <p:anim from="(0.5)" to="(#ppt_x)" calcmode="lin" valueType="num">
                                      <p:cBhvr>
                                        <p:cTn id="11" dur="1230" accel="100000" fill="hold">
                                          <p:stCondLst>
                                            <p:cond delay="770"/>
                                          </p:stCondLst>
                                        </p:cTn>
                                        <p:tgtEl>
                                          <p:spTgt spid="23565"/>
                                        </p:tgtEl>
                                        <p:attrNameLst>
                                          <p:attrName>ppt_x</p:attrName>
                                        </p:attrNameLst>
                                      </p:cBhvr>
                                    </p:anim>
                                    <p:set>
                                      <p:cBhvr>
                                        <p:cTn id="12" dur="770" fill="hold"/>
                                        <p:tgtEl>
                                          <p:spTgt spid="23565"/>
                                        </p:tgtEl>
                                        <p:attrNameLst>
                                          <p:attrName>ppt_y</p:attrName>
                                        </p:attrNameLst>
                                      </p:cBhvr>
                                      <p:to>
                                        <p:strVal val="(#ppt_y+0.4)"/>
                                      </p:to>
                                    </p:set>
                                    <p:anim from="(#ppt_y+0.4)" to="(#ppt_y)" calcmode="lin" valueType="num">
                                      <p:cBhvr>
                                        <p:cTn id="13" dur="1230" accel="100000" fill="hold">
                                          <p:stCondLst>
                                            <p:cond delay="770"/>
                                          </p:stCondLst>
                                        </p:cTn>
                                        <p:tgtEl>
                                          <p:spTgt spid="2356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3559"/>
                                        </p:tgtEl>
                                        <p:attrNameLst>
                                          <p:attrName>style.visibility</p:attrName>
                                        </p:attrNameLst>
                                      </p:cBhvr>
                                      <p:to>
                                        <p:strVal val="visible"/>
                                      </p:to>
                                    </p:set>
                                    <p:animEffect transition="in" filter="box(in)">
                                      <p:cBhvr>
                                        <p:cTn id="18" dur="500"/>
                                        <p:tgtEl>
                                          <p:spTgt spid="2355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3560"/>
                                        </p:tgtEl>
                                        <p:attrNameLst>
                                          <p:attrName>style.visibility</p:attrName>
                                        </p:attrNameLst>
                                      </p:cBhvr>
                                      <p:to>
                                        <p:strVal val="visible"/>
                                      </p:to>
                                    </p:set>
                                    <p:animEffect transition="in" filter="box(in)">
                                      <p:cBhvr>
                                        <p:cTn id="23" dur="500"/>
                                        <p:tgtEl>
                                          <p:spTgt spid="2356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3561"/>
                                        </p:tgtEl>
                                        <p:attrNameLst>
                                          <p:attrName>style.visibility</p:attrName>
                                        </p:attrNameLst>
                                      </p:cBhvr>
                                      <p:to>
                                        <p:strVal val="visible"/>
                                      </p:to>
                                    </p:set>
                                    <p:animEffect transition="in" filter="box(in)">
                                      <p:cBhvr>
                                        <p:cTn id="28" dur="500"/>
                                        <p:tgtEl>
                                          <p:spTgt spid="2356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3564"/>
                                        </p:tgtEl>
                                        <p:attrNameLst>
                                          <p:attrName>style.visibility</p:attrName>
                                        </p:attrNameLst>
                                      </p:cBhvr>
                                      <p:to>
                                        <p:strVal val="visible"/>
                                      </p:to>
                                    </p:set>
                                    <p:animEffect transition="in" filter="box(in)">
                                      <p:cBhvr>
                                        <p:cTn id="33" dur="500"/>
                                        <p:tgtEl>
                                          <p:spTgt spid="2356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3562"/>
                                        </p:tgtEl>
                                        <p:attrNameLst>
                                          <p:attrName>style.visibility</p:attrName>
                                        </p:attrNameLst>
                                      </p:cBhvr>
                                      <p:to>
                                        <p:strVal val="visible"/>
                                      </p:to>
                                    </p:set>
                                    <p:animEffect transition="in" filter="box(in)">
                                      <p:cBhvr>
                                        <p:cTn id="38" dur="500"/>
                                        <p:tgtEl>
                                          <p:spTgt spid="2356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23566"/>
                                        </p:tgtEl>
                                        <p:attrNameLst>
                                          <p:attrName>style.visibility</p:attrName>
                                        </p:attrNameLst>
                                      </p:cBhvr>
                                      <p:to>
                                        <p:strVal val="visible"/>
                                      </p:to>
                                    </p:set>
                                    <p:animEffect transition="in" filter="checkerboard(across)">
                                      <p:cBhvr>
                                        <p:cTn id="43"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33700" y="1816100"/>
            <a:ext cx="3276600" cy="676275"/>
          </a:xfrm>
          <a:prstGeom prst="rect">
            <a:avLst/>
          </a:prstGeom>
        </p:spPr>
        <p:txBody>
          <a:bodyPr wrap="none">
            <a:spAutoFit/>
          </a:bodyPr>
          <a:lstStyle/>
          <a:p>
            <a:pPr marL="0" marR="0" lvl="0" indent="0" algn="ctr" defTabSz="914400" rtl="0" eaLnBrk="1" fontAlgn="base" latinLnBrk="0" hangingPunct="1">
              <a:lnSpc>
                <a:spcPct val="150000"/>
              </a:lnSpc>
              <a:spcBef>
                <a:spcPct val="0"/>
              </a:spcBef>
              <a:spcAft>
                <a:spcPts val="0"/>
              </a:spcAft>
              <a:buClrTx/>
              <a:buSzTx/>
              <a:buFontTx/>
              <a:buNone/>
              <a:tabLst>
                <a:tab pos="2700655" algn="l"/>
              </a:tabLst>
              <a:defRPr/>
            </a:pPr>
            <a:r>
              <a:rPr kumimoji="0" lang="zh-CN" altLang="zh-CN" sz="30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考点一　锋与天气</a:t>
            </a:r>
            <a:endParaRPr kumimoji="0" lang="zh-CN" altLang="zh-CN" sz="300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3" name="矩形 2"/>
          <p:cNvSpPr/>
          <p:nvPr/>
        </p:nvSpPr>
        <p:spPr>
          <a:xfrm>
            <a:off x="3384550" y="2628900"/>
            <a:ext cx="2411413" cy="655638"/>
          </a:xfrm>
          <a:prstGeom prst="rect">
            <a:avLst/>
          </a:prstGeom>
        </p:spPr>
        <p:txBody>
          <a:bodyPr wrap="none">
            <a:spAutoFit/>
          </a:bodyPr>
          <a:lstStyle/>
          <a:p>
            <a:pPr marL="0" marR="0" lvl="0" indent="0" algn="ctr"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知</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识</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整</a:t>
            </a:r>
            <a:r>
              <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Times New Roman" panose="02020603050405020304"/>
              </a:rPr>
              <a:t>合</a:t>
            </a:r>
            <a:r>
              <a:rPr kumimoji="0" lang="en-US" altLang="zh-CN" sz="2800" b="1" i="0" u="none" strike="noStrike" kern="100" cap="none" spc="0" normalizeH="0" baseline="0" noProof="0" dirty="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p:txBody>
      </p:sp>
      <p:sp>
        <p:nvSpPr>
          <p:cNvPr id="4" name="矩形 3"/>
          <p:cNvSpPr/>
          <p:nvPr/>
        </p:nvSpPr>
        <p:spPr>
          <a:xfrm>
            <a:off x="127000" y="3403600"/>
            <a:ext cx="8909050" cy="1754188"/>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2700020" algn="l"/>
              </a:tabLst>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黑体" panose="02010609060101010101" pitchFamily="49" charset="-122"/>
                <a:cs typeface="+mn-cs"/>
              </a:rPr>
              <a:t>1</a:t>
            </a: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t>
            </a: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黑体" panose="02010609060101010101" pitchFamily="49" charset="-122"/>
                <a:cs typeface="+mn-cs"/>
              </a:rPr>
              <a:t>气团</a:t>
            </a:r>
            <a:endParaRPr kumimoji="0" lang="zh-CN" altLang="zh-CN" sz="10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252095" marR="0" lvl="0" indent="0" algn="just" defTabSz="914400" rtl="0" eaLnBrk="1" fontAlgn="base" latinLnBrk="0" hangingPunct="1">
              <a:lnSpc>
                <a:spcPct val="150000"/>
              </a:lnSpc>
              <a:spcBef>
                <a:spcPct val="0"/>
              </a:spcBef>
              <a:spcAft>
                <a:spcPct val="0"/>
              </a:spcAft>
              <a:buClrTx/>
              <a:buSzTx/>
              <a:buFontTx/>
              <a:buNone/>
              <a:tabLst>
                <a:tab pos="2700020" algn="l"/>
              </a:tabLst>
              <a:defRPr/>
            </a:pP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概念：位于对流层下部，在水平方向的一定范围内，物理属性相对</a:t>
            </a: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______</a:t>
            </a:r>
            <a:r>
              <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的大团空气。</a:t>
            </a:r>
            <a:endParaRPr kumimoji="0" lang="zh-CN"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1476375" y="4529138"/>
            <a:ext cx="803275" cy="460375"/>
          </a:xfrm>
          <a:prstGeom prst="rect">
            <a:avLst/>
          </a:prstGeom>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0" lang="zh-CN" altLang="zh-CN" sz="2400" b="1" i="0" u="none" strike="noStrike" kern="100" cap="none" spc="0" normalizeH="0" baseline="0" noProof="0">
                <a:ln>
                  <a:noFill/>
                </a:ln>
                <a:solidFill>
                  <a:srgbClr val="FF0000"/>
                </a:solidFill>
                <a:effectLst/>
                <a:uLnTx/>
                <a:uFillTx/>
                <a:latin typeface="Times New Roman" panose="02020603050405020304"/>
                <a:ea typeface="宋体" panose="02010600030101010101" pitchFamily="2" charset="-122"/>
                <a:cs typeface="Times New Roman" panose="02020603050405020304"/>
              </a:rPr>
              <a:t>均匀</a:t>
            </a:r>
            <a:endParaRPr kumimoji="0" lang="zh-CN" altLang="en-US" sz="24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16385"/>
          <p:cNvSpPr>
            <a:spLocks noGrp="1"/>
          </p:cNvSpPr>
          <p:nvPr>
            <p:ph idx="1"/>
          </p:nvPr>
        </p:nvSpPr>
        <p:spPr/>
        <p:txBody>
          <a:bodyPr anchor="t"/>
          <a:p>
            <a:pPr>
              <a:buNone/>
            </a:pPr>
            <a:r>
              <a:rPr lang="en-US" altLang="zh-CN" b="1" dirty="0">
                <a:latin typeface="Arial" panose="020B0604020202020204" pitchFamily="34" charset="0"/>
                <a:ea typeface="黑体" panose="02010609060101010101" pitchFamily="49" charset="-122"/>
                <a:sym typeface="+mn-ea"/>
              </a:rPr>
              <a:t>   </a:t>
            </a:r>
            <a:r>
              <a:rPr lang="zh-CN" altLang="en-US" b="1" dirty="0">
                <a:latin typeface="Arial" panose="020B0604020202020204" pitchFamily="34" charset="0"/>
                <a:ea typeface="黑体" panose="02010609060101010101" pitchFamily="49" charset="-122"/>
                <a:sym typeface="+mn-ea"/>
              </a:rPr>
              <a:t>锋面概念：冷暖</a:t>
            </a:r>
            <a:r>
              <a:rPr lang="zh-CN" altLang="en-US" b="1" u="sng" dirty="0">
                <a:latin typeface="Arial" panose="020B0604020202020204" pitchFamily="34" charset="0"/>
                <a:ea typeface="黑体" panose="02010609060101010101" pitchFamily="49" charset="-122"/>
                <a:sym typeface="+mn-ea"/>
              </a:rPr>
              <a:t>气团</a:t>
            </a:r>
            <a:r>
              <a:rPr lang="zh-CN" altLang="en-US" b="1" dirty="0">
                <a:latin typeface="Arial" panose="020B0604020202020204" pitchFamily="34" charset="0"/>
                <a:ea typeface="黑体" panose="02010609060101010101" pitchFamily="49" charset="-122"/>
                <a:sym typeface="+mn-ea"/>
              </a:rPr>
              <a:t>的交界面。</a:t>
            </a:r>
            <a:endParaRPr lang="zh-CN" altLang="en-US" b="1" dirty="0"/>
          </a:p>
        </p:txBody>
      </p:sp>
      <p:pic>
        <p:nvPicPr>
          <p:cNvPr id="16386" name="图片 16386" descr="未命名"/>
          <p:cNvPicPr>
            <a:picLocks noChangeAspect="1"/>
          </p:cNvPicPr>
          <p:nvPr/>
        </p:nvPicPr>
        <p:blipFill>
          <a:blip r:embed="rId1"/>
          <a:stretch>
            <a:fillRect/>
          </a:stretch>
        </p:blipFill>
        <p:spPr>
          <a:xfrm>
            <a:off x="1116013" y="2276475"/>
            <a:ext cx="6867525" cy="4200525"/>
          </a:xfrm>
          <a:prstGeom prst="rect">
            <a:avLst/>
          </a:prstGeom>
          <a:noFill/>
          <a:ln w="9525">
            <a:noFill/>
          </a:ln>
        </p:spPr>
      </p:pic>
      <p:sp>
        <p:nvSpPr>
          <p:cNvPr id="16387" name="直接连接符 16387"/>
          <p:cNvSpPr/>
          <p:nvPr/>
        </p:nvSpPr>
        <p:spPr>
          <a:xfrm flipH="1">
            <a:off x="4876800" y="4495800"/>
            <a:ext cx="1295400" cy="129540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88" name="直接连接符 16388"/>
          <p:cNvSpPr/>
          <p:nvPr/>
        </p:nvSpPr>
        <p:spPr>
          <a:xfrm flipH="1">
            <a:off x="4876800" y="4495800"/>
            <a:ext cx="1066800" cy="1066800"/>
          </a:xfrm>
          <a:prstGeom prst="line">
            <a:avLst/>
          </a:prstGeom>
          <a:ln w="28575" cap="flat" cmpd="sng">
            <a:solidFill>
              <a:schemeClr val="tx1"/>
            </a:solidFill>
            <a:prstDash val="dash"/>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89" name="直接连接符 16389"/>
          <p:cNvSpPr/>
          <p:nvPr/>
        </p:nvSpPr>
        <p:spPr>
          <a:xfrm flipH="1">
            <a:off x="4648200" y="5562600"/>
            <a:ext cx="228600" cy="22860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0" name="直接连接符 16390"/>
          <p:cNvSpPr/>
          <p:nvPr/>
        </p:nvSpPr>
        <p:spPr>
          <a:xfrm>
            <a:off x="4648200" y="5791200"/>
            <a:ext cx="228600" cy="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1" name="直接连接符 16391"/>
          <p:cNvSpPr/>
          <p:nvPr/>
        </p:nvSpPr>
        <p:spPr>
          <a:xfrm flipH="1">
            <a:off x="2667000" y="3048000"/>
            <a:ext cx="1066800" cy="106680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2" name="直接连接符 16392"/>
          <p:cNvSpPr/>
          <p:nvPr/>
        </p:nvSpPr>
        <p:spPr>
          <a:xfrm flipH="1">
            <a:off x="3124200" y="2971800"/>
            <a:ext cx="990600" cy="99060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3" name="直接连接符 16393"/>
          <p:cNvSpPr/>
          <p:nvPr/>
        </p:nvSpPr>
        <p:spPr>
          <a:xfrm flipV="1">
            <a:off x="2667000" y="3962400"/>
            <a:ext cx="457200" cy="152400"/>
          </a:xfrm>
          <a:prstGeom prst="line">
            <a:avLst/>
          </a:prstGeom>
          <a:ln w="952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4" name="直接连接符 16394"/>
          <p:cNvSpPr/>
          <p:nvPr/>
        </p:nvSpPr>
        <p:spPr>
          <a:xfrm flipV="1">
            <a:off x="3733800" y="2971800"/>
            <a:ext cx="381000" cy="76200"/>
          </a:xfrm>
          <a:prstGeom prst="line">
            <a:avLst/>
          </a:prstGeom>
          <a:ln w="28575"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5" name="直接连接符 16395"/>
          <p:cNvSpPr/>
          <p:nvPr/>
        </p:nvSpPr>
        <p:spPr>
          <a:xfrm flipH="1">
            <a:off x="4067175" y="4508500"/>
            <a:ext cx="2133600" cy="0"/>
          </a:xfrm>
          <a:prstGeom prst="line">
            <a:avLst/>
          </a:prstGeom>
          <a:ln w="28575" cap="flat" cmpd="sng">
            <a:solidFill>
              <a:schemeClr val="tx1"/>
            </a:solidFill>
            <a:prstDash val="dash"/>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396" name="任意多边形 16396"/>
          <p:cNvSpPr/>
          <p:nvPr/>
        </p:nvSpPr>
        <p:spPr>
          <a:xfrm>
            <a:off x="3733800" y="3048000"/>
            <a:ext cx="2209800" cy="1371600"/>
          </a:xfrm>
          <a:custGeom>
            <a:avLst/>
            <a:gdLst/>
            <a:ahLst/>
            <a:cxnLst/>
            <a:pathLst>
              <a:path w="1392" h="864">
                <a:moveTo>
                  <a:pt x="0" y="0"/>
                </a:moveTo>
                <a:cubicBezTo>
                  <a:pt x="100" y="16"/>
                  <a:pt x="200" y="32"/>
                  <a:pt x="288" y="48"/>
                </a:cubicBezTo>
                <a:cubicBezTo>
                  <a:pt x="376" y="64"/>
                  <a:pt x="432" y="64"/>
                  <a:pt x="528" y="96"/>
                </a:cubicBezTo>
                <a:cubicBezTo>
                  <a:pt x="624" y="128"/>
                  <a:pt x="752" y="168"/>
                  <a:pt x="864" y="240"/>
                </a:cubicBezTo>
                <a:cubicBezTo>
                  <a:pt x="976" y="312"/>
                  <a:pt x="1112" y="424"/>
                  <a:pt x="1200" y="528"/>
                </a:cubicBezTo>
                <a:cubicBezTo>
                  <a:pt x="1288" y="632"/>
                  <a:pt x="1360" y="800"/>
                  <a:pt x="1392" y="864"/>
                </a:cubicBezTo>
              </a:path>
            </a:pathLst>
          </a:custGeom>
          <a:noFill/>
          <a:ln w="28575" cap="flat" cmpd="sng">
            <a:solidFill>
              <a:schemeClr val="tx1"/>
            </a:solidFill>
            <a:prstDash val="dash"/>
            <a:round/>
            <a:headEnd type="none" w="med" len="med"/>
            <a:tailEnd type="none" w="med" len="med"/>
          </a:ln>
        </p:spPr>
        <p:txBody>
          <a:bodyPr/>
          <a:p>
            <a:endParaRPr lang="zh-CN" altLang="en-US"/>
          </a:p>
        </p:txBody>
      </p:sp>
      <p:sp>
        <p:nvSpPr>
          <p:cNvPr id="16397" name="文本框 16397"/>
          <p:cNvSpPr txBox="1"/>
          <p:nvPr/>
        </p:nvSpPr>
        <p:spPr>
          <a:xfrm>
            <a:off x="2133600" y="5257800"/>
            <a:ext cx="539750" cy="304800"/>
          </a:xfrm>
          <a:prstGeom prst="rect">
            <a:avLst/>
          </a:prstGeom>
          <a:noFill/>
          <a:ln w="9525">
            <a:noFill/>
          </a:ln>
        </p:spPr>
        <p:txBody>
          <a:bodyPr wrap="none" anchor="t">
            <a:spAutoFit/>
          </a:bodyPr>
          <a:p>
            <a:pPr lvl="0"/>
            <a:r>
              <a:rPr lang="zh-CN" altLang="en-US" sz="1400" dirty="0">
                <a:latin typeface="Times New Roman" panose="02020603050405020304" pitchFamily="18" charset="0"/>
                <a:ea typeface="宋体" panose="02010600030101010101" pitchFamily="2" charset="-122"/>
              </a:rPr>
              <a:t>地面</a:t>
            </a:r>
            <a:endParaRPr lang="zh-CN" altLang="en-US" sz="2400" dirty="0">
              <a:latin typeface="Times New Roman" panose="02020603050405020304" pitchFamily="18" charset="0"/>
              <a:ea typeface="宋体" panose="02010600030101010101" pitchFamily="2" charset="-122"/>
            </a:endParaRPr>
          </a:p>
        </p:txBody>
      </p:sp>
      <p:grpSp>
        <p:nvGrpSpPr>
          <p:cNvPr id="16398" name="组合 16398"/>
          <p:cNvGrpSpPr/>
          <p:nvPr/>
        </p:nvGrpSpPr>
        <p:grpSpPr>
          <a:xfrm>
            <a:off x="2667000" y="4800600"/>
            <a:ext cx="1828800" cy="336550"/>
            <a:chOff x="0" y="0"/>
            <a:chExt cx="1008" cy="212"/>
          </a:xfrm>
        </p:grpSpPr>
        <p:sp>
          <p:nvSpPr>
            <p:cNvPr id="16399" name="直接连接符 16399"/>
            <p:cNvSpPr/>
            <p:nvPr/>
          </p:nvSpPr>
          <p:spPr>
            <a:xfrm>
              <a:off x="480" y="96"/>
              <a:ext cx="528" cy="0"/>
            </a:xfrm>
            <a:prstGeom prst="line">
              <a:avLst/>
            </a:prstGeom>
            <a:ln w="19050" cap="flat" cmpd="sng">
              <a:solidFill>
                <a:srgbClr val="3366FF"/>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0" name="文本框 16400"/>
            <p:cNvSpPr txBox="1"/>
            <p:nvPr/>
          </p:nvSpPr>
          <p:spPr>
            <a:xfrm>
              <a:off x="0" y="0"/>
              <a:ext cx="500" cy="212"/>
            </a:xfrm>
            <a:prstGeom prst="rect">
              <a:avLst/>
            </a:prstGeom>
            <a:noFill/>
            <a:ln w="9525">
              <a:noFill/>
            </a:ln>
          </p:spPr>
          <p:txBody>
            <a:bodyPr anchor="t">
              <a:spAutoFit/>
            </a:bodyPr>
            <a:p>
              <a:pPr lvl="0"/>
              <a:r>
                <a:rPr lang="zh-CN" altLang="en-US" sz="1600" b="1" dirty="0">
                  <a:solidFill>
                    <a:srgbClr val="3366FF"/>
                  </a:solidFill>
                  <a:latin typeface="Times New Roman" panose="02020603050405020304" pitchFamily="18" charset="0"/>
                  <a:ea typeface="宋体" panose="02010600030101010101" pitchFamily="2" charset="-122"/>
                </a:rPr>
                <a:t>冷气团</a:t>
              </a:r>
              <a:endParaRPr lang="zh-CN" altLang="en-US" sz="1600" b="1" dirty="0">
                <a:solidFill>
                  <a:srgbClr val="3366FF"/>
                </a:solidFill>
                <a:latin typeface="Times New Roman" panose="02020603050405020304" pitchFamily="18" charset="0"/>
                <a:ea typeface="宋体" panose="02010600030101010101" pitchFamily="2" charset="-122"/>
              </a:endParaRPr>
            </a:p>
          </p:txBody>
        </p:sp>
      </p:grpSp>
      <p:grpSp>
        <p:nvGrpSpPr>
          <p:cNvPr id="16401" name="组合 16401"/>
          <p:cNvGrpSpPr/>
          <p:nvPr/>
        </p:nvGrpSpPr>
        <p:grpSpPr>
          <a:xfrm>
            <a:off x="5486400" y="3276600"/>
            <a:ext cx="2181225" cy="742950"/>
            <a:chOff x="0" y="0"/>
            <a:chExt cx="1175" cy="468"/>
          </a:xfrm>
        </p:grpSpPr>
        <p:sp>
          <p:nvSpPr>
            <p:cNvPr id="16402" name="直接连接符 16402"/>
            <p:cNvSpPr/>
            <p:nvPr/>
          </p:nvSpPr>
          <p:spPr>
            <a:xfrm flipH="1" flipV="1">
              <a:off x="0" y="0"/>
              <a:ext cx="336" cy="336"/>
            </a:xfrm>
            <a:prstGeom prst="line">
              <a:avLst/>
            </a:prstGeom>
            <a:ln w="19050" cap="flat" cmpd="sng">
              <a:solidFill>
                <a:srgbClr val="FF0066"/>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3" name="文本框 16403"/>
            <p:cNvSpPr txBox="1"/>
            <p:nvPr/>
          </p:nvSpPr>
          <p:spPr>
            <a:xfrm>
              <a:off x="384" y="141"/>
              <a:ext cx="791" cy="327"/>
            </a:xfrm>
            <a:prstGeom prst="rect">
              <a:avLst/>
            </a:prstGeom>
            <a:noFill/>
            <a:ln w="9525">
              <a:noFill/>
            </a:ln>
          </p:spPr>
          <p:txBody>
            <a:bodyPr anchor="t">
              <a:spAutoFit/>
            </a:bodyPr>
            <a:p>
              <a:pPr lvl="0"/>
              <a:r>
                <a:rPr lang="zh-CN" altLang="en-US" sz="2800" b="1" dirty="0">
                  <a:solidFill>
                    <a:srgbClr val="FF0066"/>
                  </a:solidFill>
                  <a:latin typeface="Times New Roman" panose="02020603050405020304" pitchFamily="18" charset="0"/>
                  <a:ea typeface="宋体" panose="02010600030101010101" pitchFamily="2" charset="-122"/>
                </a:rPr>
                <a:t>暖气团</a:t>
              </a:r>
              <a:endParaRPr lang="zh-CN" altLang="en-US" sz="2800" b="1" dirty="0">
                <a:latin typeface="Times New Roman" panose="02020603050405020304" pitchFamily="18" charset="0"/>
                <a:ea typeface="宋体" panose="02010600030101010101" pitchFamily="2" charset="-122"/>
              </a:endParaRPr>
            </a:p>
          </p:txBody>
        </p:sp>
      </p:grpSp>
      <p:grpSp>
        <p:nvGrpSpPr>
          <p:cNvPr id="16404" name="组合 16404"/>
          <p:cNvGrpSpPr/>
          <p:nvPr/>
        </p:nvGrpSpPr>
        <p:grpSpPr>
          <a:xfrm>
            <a:off x="1828800" y="3402013"/>
            <a:ext cx="4425950" cy="2725737"/>
            <a:chOff x="0" y="0"/>
            <a:chExt cx="2788" cy="1717"/>
          </a:xfrm>
        </p:grpSpPr>
        <p:sp>
          <p:nvSpPr>
            <p:cNvPr id="16405" name="文本框 16405"/>
            <p:cNvSpPr txBox="1"/>
            <p:nvPr/>
          </p:nvSpPr>
          <p:spPr>
            <a:xfrm>
              <a:off x="2198" y="720"/>
              <a:ext cx="244"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长</a:t>
              </a:r>
              <a:endParaRPr lang="zh-CN" altLang="en-US" sz="1600" dirty="0">
                <a:latin typeface="Times New Roman" panose="02020603050405020304" pitchFamily="18" charset="0"/>
                <a:ea typeface="宋体" panose="02010600030101010101" pitchFamily="2" charset="-122"/>
              </a:endParaRPr>
            </a:p>
          </p:txBody>
        </p:sp>
        <p:grpSp>
          <p:nvGrpSpPr>
            <p:cNvPr id="16406" name="组合 16406"/>
            <p:cNvGrpSpPr/>
            <p:nvPr/>
          </p:nvGrpSpPr>
          <p:grpSpPr>
            <a:xfrm>
              <a:off x="0" y="0"/>
              <a:ext cx="2788" cy="1717"/>
              <a:chOff x="0" y="0"/>
              <a:chExt cx="2788" cy="1717"/>
            </a:xfrm>
          </p:grpSpPr>
          <p:sp>
            <p:nvSpPr>
              <p:cNvPr id="16407" name="直接连接符 16407"/>
              <p:cNvSpPr/>
              <p:nvPr/>
            </p:nvSpPr>
            <p:spPr>
              <a:xfrm>
                <a:off x="432" y="113"/>
                <a:ext cx="480" cy="96"/>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8" name="直接连接符 16408"/>
              <p:cNvSpPr/>
              <p:nvPr/>
            </p:nvSpPr>
            <p:spPr>
              <a:xfrm>
                <a:off x="336" y="209"/>
                <a:ext cx="576" cy="240"/>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09" name="文本框 16409"/>
              <p:cNvSpPr txBox="1"/>
              <p:nvPr/>
            </p:nvSpPr>
            <p:spPr>
              <a:xfrm>
                <a:off x="0" y="17"/>
                <a:ext cx="372"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锋面</a:t>
                </a:r>
                <a:endParaRPr lang="zh-CN" altLang="en-US" sz="2400" dirty="0">
                  <a:latin typeface="Times New Roman" panose="02020603050405020304" pitchFamily="18" charset="0"/>
                  <a:ea typeface="宋体" panose="02010600030101010101" pitchFamily="2" charset="-122"/>
                </a:endParaRPr>
              </a:p>
            </p:txBody>
          </p:sp>
          <p:sp>
            <p:nvSpPr>
              <p:cNvPr id="16410" name="直接连接符 16410"/>
              <p:cNvSpPr/>
              <p:nvPr/>
            </p:nvSpPr>
            <p:spPr>
              <a:xfrm flipV="1">
                <a:off x="1536" y="1025"/>
                <a:ext cx="192" cy="144"/>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11" name="文本框 16411"/>
              <p:cNvSpPr txBox="1"/>
              <p:nvPr/>
            </p:nvSpPr>
            <p:spPr>
              <a:xfrm>
                <a:off x="1200" y="1121"/>
                <a:ext cx="372"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下界</a:t>
                </a:r>
                <a:endParaRPr lang="zh-CN" altLang="en-US" sz="1600" dirty="0">
                  <a:latin typeface="Times New Roman" panose="02020603050405020304" pitchFamily="18" charset="0"/>
                  <a:ea typeface="宋体" panose="02010600030101010101" pitchFamily="2" charset="-122"/>
                </a:endParaRPr>
              </a:p>
            </p:txBody>
          </p:sp>
          <p:sp>
            <p:nvSpPr>
              <p:cNvPr id="16412" name="直接连接符 16412"/>
              <p:cNvSpPr/>
              <p:nvPr/>
            </p:nvSpPr>
            <p:spPr>
              <a:xfrm flipH="1">
                <a:off x="1392" y="257"/>
                <a:ext cx="96" cy="192"/>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13" name="文本框 16413"/>
              <p:cNvSpPr txBox="1"/>
              <p:nvPr/>
            </p:nvSpPr>
            <p:spPr>
              <a:xfrm>
                <a:off x="1334" y="0"/>
                <a:ext cx="372"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上界</a:t>
                </a:r>
                <a:endParaRPr lang="zh-CN" altLang="en-US" sz="1600" dirty="0">
                  <a:latin typeface="Times New Roman" panose="02020603050405020304" pitchFamily="18" charset="0"/>
                  <a:ea typeface="宋体" panose="02010600030101010101" pitchFamily="2" charset="-122"/>
                </a:endParaRPr>
              </a:p>
            </p:txBody>
          </p:sp>
          <p:sp>
            <p:nvSpPr>
              <p:cNvPr id="16414" name="文本框 16414"/>
              <p:cNvSpPr txBox="1"/>
              <p:nvPr/>
            </p:nvSpPr>
            <p:spPr>
              <a:xfrm>
                <a:off x="2016" y="881"/>
                <a:ext cx="244"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度</a:t>
                </a:r>
                <a:endParaRPr lang="zh-CN" altLang="en-US" sz="1600" dirty="0">
                  <a:latin typeface="Times New Roman" panose="02020603050405020304" pitchFamily="18" charset="0"/>
                  <a:ea typeface="宋体" panose="02010600030101010101" pitchFamily="2" charset="-122"/>
                </a:endParaRPr>
              </a:p>
            </p:txBody>
          </p:sp>
          <p:sp>
            <p:nvSpPr>
              <p:cNvPr id="16415" name="文本框 16415"/>
              <p:cNvSpPr txBox="1"/>
              <p:nvPr/>
            </p:nvSpPr>
            <p:spPr>
              <a:xfrm>
                <a:off x="2544" y="785"/>
                <a:ext cx="244" cy="212"/>
              </a:xfrm>
              <a:prstGeom prst="rect">
                <a:avLst/>
              </a:prstGeom>
              <a:noFill/>
              <a:ln w="9525">
                <a:noFill/>
              </a:ln>
            </p:spPr>
            <p:txBody>
              <a:bodyPr anchor="t">
                <a:spAutoFit/>
              </a:bodyPr>
              <a:p>
                <a:pPr lvl="0"/>
                <a:r>
                  <a:rPr lang="zh-CN" altLang="en-US" sz="1600" dirty="0">
                    <a:latin typeface="Times New Roman" panose="02020603050405020304" pitchFamily="18" charset="0"/>
                    <a:ea typeface="宋体" panose="02010600030101010101" pitchFamily="2" charset="-122"/>
                  </a:rPr>
                  <a:t>锋</a:t>
                </a:r>
                <a:endParaRPr lang="zh-CN" altLang="en-US" sz="1600" dirty="0">
                  <a:latin typeface="Times New Roman" panose="02020603050405020304" pitchFamily="18" charset="0"/>
                  <a:ea typeface="宋体" panose="02010600030101010101" pitchFamily="2" charset="-122"/>
                </a:endParaRPr>
              </a:p>
            </p:txBody>
          </p:sp>
          <p:sp>
            <p:nvSpPr>
              <p:cNvPr id="16416" name="文本框 16416"/>
              <p:cNvSpPr txBox="1"/>
              <p:nvPr/>
            </p:nvSpPr>
            <p:spPr>
              <a:xfrm>
                <a:off x="2304" y="1025"/>
                <a:ext cx="244"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线</a:t>
                </a:r>
                <a:endParaRPr lang="zh-CN" altLang="en-US" sz="1600" dirty="0">
                  <a:latin typeface="Times New Roman" panose="02020603050405020304" pitchFamily="18" charset="0"/>
                  <a:ea typeface="宋体" panose="02010600030101010101" pitchFamily="2" charset="-122"/>
                </a:endParaRPr>
              </a:p>
            </p:txBody>
          </p:sp>
          <p:sp>
            <p:nvSpPr>
              <p:cNvPr id="16417" name="直接连接符 16417"/>
              <p:cNvSpPr/>
              <p:nvPr/>
            </p:nvSpPr>
            <p:spPr>
              <a:xfrm>
                <a:off x="1488" y="1457"/>
                <a:ext cx="288" cy="0"/>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18" name="直接连接符 16418"/>
              <p:cNvSpPr/>
              <p:nvPr/>
            </p:nvSpPr>
            <p:spPr>
              <a:xfrm flipH="1">
                <a:off x="2064" y="1457"/>
                <a:ext cx="288" cy="0"/>
              </a:xfrm>
              <a:prstGeom prst="line">
                <a:avLst/>
              </a:prstGeom>
              <a:ln w="19050" cap="flat" cmpd="sng">
                <a:solidFill>
                  <a:schemeClr val="tx1"/>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6419" name="文本框 16419"/>
              <p:cNvSpPr txBox="1"/>
              <p:nvPr/>
            </p:nvSpPr>
            <p:spPr>
              <a:xfrm>
                <a:off x="1680" y="1505"/>
                <a:ext cx="372" cy="212"/>
              </a:xfrm>
              <a:prstGeom prst="rect">
                <a:avLst/>
              </a:prstGeom>
              <a:noFill/>
              <a:ln w="9525">
                <a:noFill/>
              </a:ln>
            </p:spPr>
            <p:txBody>
              <a:bodyPr wrap="none" anchor="t">
                <a:spAutoFit/>
              </a:bodyPr>
              <a:p>
                <a:pPr lvl="0"/>
                <a:r>
                  <a:rPr lang="zh-CN" altLang="en-US" sz="1600" dirty="0">
                    <a:latin typeface="Times New Roman" panose="02020603050405020304" pitchFamily="18" charset="0"/>
                    <a:ea typeface="宋体" panose="02010600030101010101" pitchFamily="2" charset="-122"/>
                  </a:rPr>
                  <a:t>宽度</a:t>
                </a:r>
                <a:endParaRPr lang="zh-CN" altLang="en-US" sz="1600" dirty="0">
                  <a:latin typeface="Times New Roman" panose="02020603050405020304" pitchFamily="18" charset="0"/>
                  <a:ea typeface="宋体" panose="02010600030101010101" pitchFamily="2" charset="-122"/>
                </a:endParaRPr>
              </a:p>
            </p:txBody>
          </p:sp>
        </p:grpSp>
      </p:grpSp>
      <p:sp>
        <p:nvSpPr>
          <p:cNvPr id="16421" name="圆角矩形标注 5"/>
          <p:cNvSpPr/>
          <p:nvPr/>
        </p:nvSpPr>
        <p:spPr>
          <a:xfrm>
            <a:off x="5292725" y="2420938"/>
            <a:ext cx="1223963" cy="792162"/>
          </a:xfrm>
          <a:prstGeom prst="wedgeRoundRectCallout">
            <a:avLst>
              <a:gd name="adj1" fmla="val 31713"/>
              <a:gd name="adj2" fmla="val 113727"/>
              <a:gd name="adj3" fmla="val 16667"/>
            </a:avLst>
          </a:prstGeom>
          <a:solidFill>
            <a:srgbClr val="FF0000"/>
          </a:solidFill>
          <a:ln w="9525">
            <a:noFill/>
          </a:ln>
        </p:spPr>
        <p:txBody>
          <a:bodyPr lIns="36000" tIns="36000" rIns="36000" bIns="36000" anchor="ctr"/>
          <a:p>
            <a:pPr lvl="0" algn="ctr"/>
            <a:r>
              <a:rPr lang="zh-CN" altLang="en-US" sz="2400" b="1" dirty="0">
                <a:latin typeface="楷体" panose="02010609060101010101" pitchFamily="49" charset="-122"/>
                <a:ea typeface="楷体" panose="02010609060101010101" pitchFamily="49" charset="-122"/>
              </a:rPr>
              <a:t>温度高气压低</a:t>
            </a:r>
            <a:endParaRPr lang="zh-CN" altLang="en-US" sz="2400" b="1" dirty="0">
              <a:latin typeface="楷体" panose="02010609060101010101" pitchFamily="49" charset="-122"/>
              <a:ea typeface="楷体" panose="02010609060101010101" pitchFamily="49" charset="-122"/>
            </a:endParaRPr>
          </a:p>
        </p:txBody>
      </p:sp>
      <p:sp>
        <p:nvSpPr>
          <p:cNvPr id="16422" name="圆角矩形标注 6"/>
          <p:cNvSpPr/>
          <p:nvPr/>
        </p:nvSpPr>
        <p:spPr>
          <a:xfrm flipH="1">
            <a:off x="2124075" y="5734050"/>
            <a:ext cx="1152525" cy="792163"/>
          </a:xfrm>
          <a:prstGeom prst="wedgeRoundRectCallout">
            <a:avLst>
              <a:gd name="adj1" fmla="val -36644"/>
              <a:gd name="adj2" fmla="val -149000"/>
              <a:gd name="adj3" fmla="val 16667"/>
            </a:avLst>
          </a:prstGeom>
          <a:solidFill>
            <a:srgbClr val="00B0F0"/>
          </a:solidFill>
          <a:ln w="9525">
            <a:noFill/>
          </a:ln>
        </p:spPr>
        <p:txBody>
          <a:bodyPr lIns="36000" tIns="36000" rIns="36000" bIns="36000" anchor="ctr"/>
          <a:p>
            <a:pPr lvl="0" algn="ctr"/>
            <a:r>
              <a:rPr lang="zh-CN" altLang="en-US" sz="2400" b="1" dirty="0">
                <a:solidFill>
                  <a:srgbClr val="FFFFFF"/>
                </a:solidFill>
                <a:latin typeface="楷体" panose="02010609060101010101" pitchFamily="49" charset="-122"/>
                <a:ea typeface="楷体" panose="02010609060101010101" pitchFamily="49" charset="-122"/>
              </a:rPr>
              <a:t>温度低气压高</a:t>
            </a:r>
            <a:endParaRPr lang="zh-CN" altLang="en-US" sz="2400" b="1" dirty="0">
              <a:solidFill>
                <a:srgbClr val="FFFFFF"/>
              </a:solidFill>
              <a:latin typeface="楷体" panose="02010609060101010101" pitchFamily="49" charset="-122"/>
              <a:ea typeface="楷体" panose="02010609060101010101" pitchFamily="49" charset="-122"/>
            </a:endParaRPr>
          </a:p>
        </p:txBody>
      </p:sp>
      <p:sp>
        <p:nvSpPr>
          <p:cNvPr id="3" name="标题 1"/>
          <p:cNvSpPr>
            <a:spLocks noGrp="1"/>
          </p:cNvSpPr>
          <p:nvPr/>
        </p:nvSpPr>
        <p:spPr>
          <a:xfrm>
            <a:off x="755650" y="476885"/>
            <a:ext cx="7886700" cy="85407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b="1" kern="1200">
                <a:solidFill>
                  <a:schemeClr val="accent1"/>
                </a:solidFill>
                <a:latin typeface="黑体" panose="02010609060101010101" pitchFamily="49" charset="-122"/>
                <a:ea typeface="黑体" panose="02010609060101010101" pitchFamily="49" charset="-122"/>
                <a:cs typeface="+mj-cs"/>
              </a:defRPr>
            </a:lvl1pPr>
          </a:lstStyle>
          <a:p>
            <a:r>
              <a:rPr lang="en-US" altLang="zh-CN" noProof="0" dirty="0" smtClean="0">
                <a:ln>
                  <a:noFill/>
                </a:ln>
                <a:solidFill>
                  <a:schemeClr val="tx1"/>
                </a:solidFill>
                <a:uLnTx/>
                <a:uFillTx/>
                <a:latin typeface="Times New Roman" panose="02020603050405020304" pitchFamily="18" charset="0"/>
                <a:cs typeface="+mn-cs"/>
                <a:sym typeface="+mn-ea"/>
              </a:rPr>
              <a:t>2</a:t>
            </a:r>
            <a:r>
              <a:rPr lang="en-US" altLang="zh-CN" noProof="0" dirty="0" smtClean="0">
                <a:ln>
                  <a:noFill/>
                </a:ln>
                <a:solidFill>
                  <a:schemeClr val="tx1"/>
                </a:solidFill>
                <a:uLnTx/>
                <a:uFillTx/>
                <a:latin typeface="Times New Roman" panose="02020603050405020304" pitchFamily="18" charset="0"/>
                <a:ea typeface="宋体" panose="02010600030101010101" pitchFamily="2" charset="-122"/>
                <a:cs typeface="Courier New" panose="02070309020205020404" pitchFamily="49" charset="0"/>
                <a:sym typeface="+mn-ea"/>
              </a:rPr>
              <a:t>.</a:t>
            </a:r>
            <a:r>
              <a:rPr lang="zh-CN" altLang="zh-CN" noProof="0" dirty="0" smtClean="0">
                <a:ln>
                  <a:noFill/>
                </a:ln>
                <a:solidFill>
                  <a:schemeClr val="tx1"/>
                </a:solidFill>
                <a:uLnTx/>
                <a:uFillTx/>
                <a:latin typeface="Times New Roman" panose="02020603050405020304" pitchFamily="18" charset="0"/>
                <a:ea typeface="宋体" panose="02010600030101010101" pitchFamily="2" charset="-122"/>
                <a:cs typeface="Courier New" panose="02070309020205020404" pitchFamily="49" charset="0"/>
                <a:sym typeface="+mn-ea"/>
              </a:rPr>
              <a:t>锋面结构及其特点</a:t>
            </a:r>
            <a:endParaRPr lang="zh-CN" altLang="zh-CN" noProof="0" dirty="0" smtClean="0">
              <a:ln>
                <a:noFill/>
              </a:ln>
              <a:solidFill>
                <a:schemeClr val="tx1"/>
              </a:solidFill>
              <a:uLnTx/>
              <a:uFillTx/>
              <a:latin typeface="Times New Roman" panose="02020603050405020304" pitchFamily="18" charset="0"/>
              <a:ea typeface="宋体" panose="02010600030101010101" pitchFamily="2" charset="-122"/>
              <a:cs typeface="Courier New" panose="02070309020205020404" pitchFamily="49" charset="0"/>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21"/>
                                        </p:tgtEl>
                                        <p:attrNameLst>
                                          <p:attrName>style.visibility</p:attrName>
                                        </p:attrNameLst>
                                      </p:cBhvr>
                                      <p:to>
                                        <p:strVal val="visible"/>
                                      </p:to>
                                    </p:set>
                                    <p:animEffect transition="in" filter="wipe(left)">
                                      <p:cBhvr>
                                        <p:cTn id="7" dur="500"/>
                                        <p:tgtEl>
                                          <p:spTgt spid="164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422"/>
                                        </p:tgtEl>
                                        <p:attrNameLst>
                                          <p:attrName>style.visibility</p:attrName>
                                        </p:attrNameLst>
                                      </p:cBhvr>
                                      <p:to>
                                        <p:strVal val="visible"/>
                                      </p:to>
                                    </p:set>
                                    <p:animEffect transition="in" filter="wipe(down)">
                                      <p:cBhvr>
                                        <p:cTn id="12" dur="500"/>
                                        <p:tgtEl>
                                          <p:spTgt spid="16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1" grpId="0" animBg="1"/>
      <p:bldP spid="164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63" name="文本框 82962"/>
          <p:cNvSpPr txBox="1"/>
          <p:nvPr/>
        </p:nvSpPr>
        <p:spPr>
          <a:xfrm>
            <a:off x="755333" y="119380"/>
            <a:ext cx="6697662" cy="518160"/>
          </a:xfrm>
          <a:prstGeom prst="rect">
            <a:avLst/>
          </a:prstGeom>
          <a:noFill/>
          <a:ln w="38100">
            <a:noFill/>
            <a:miter/>
          </a:ln>
        </p:spPr>
        <p:txBody>
          <a:bodyPr>
            <a:spAutoFit/>
          </a:bodyPr>
          <a:p>
            <a:pPr lvl="0" algn="l">
              <a:spcBef>
                <a:spcPct val="50000"/>
              </a:spcBef>
            </a:pPr>
            <a:r>
              <a:rPr lang="zh-CN" altLang="en-US" sz="2800" b="1" dirty="0">
                <a:latin typeface="Arial" panose="020B0604020202020204" pitchFamily="34" charset="0"/>
                <a:ea typeface="黑体" panose="02010609060101010101" pitchFamily="49" charset="-122"/>
              </a:rPr>
              <a:t>锋面特点</a:t>
            </a:r>
            <a:r>
              <a:rPr lang="en-US" altLang="zh-CN" sz="2800" b="1">
                <a:latin typeface="Arial" panose="020B0604020202020204" pitchFamily="34" charset="0"/>
                <a:ea typeface="黑体" panose="02010609060101010101" pitchFamily="49" charset="-122"/>
                <a:sym typeface="Wingdings" panose="05000000000000000000" pitchFamily="2" charset="2"/>
              </a:rPr>
              <a:t>:</a:t>
            </a:r>
            <a:endParaRPr lang="en-US" altLang="zh-CN" sz="2800" b="1">
              <a:latin typeface="Arial" panose="020B0604020202020204" pitchFamily="34" charset="0"/>
              <a:ea typeface="黑体" panose="02010609060101010101" pitchFamily="49" charset="-122"/>
            </a:endParaRPr>
          </a:p>
        </p:txBody>
      </p:sp>
      <p:sp>
        <p:nvSpPr>
          <p:cNvPr id="82965" name="矩形 82964"/>
          <p:cNvSpPr/>
          <p:nvPr/>
        </p:nvSpPr>
        <p:spPr>
          <a:xfrm>
            <a:off x="1750695" y="4909820"/>
            <a:ext cx="6817995" cy="518160"/>
          </a:xfrm>
          <a:prstGeom prst="rect">
            <a:avLst/>
          </a:prstGeom>
          <a:noFill/>
          <a:ln w="9525">
            <a:noFill/>
            <a:miter/>
          </a:ln>
        </p:spPr>
        <p:txBody>
          <a:bodyPr wrap="square">
            <a:spAutoFit/>
          </a:bodyPr>
          <a:p>
            <a:pPr lvl="0" algn="l"/>
            <a:r>
              <a:rPr lang="en-US" altLang="zh-CN" sz="2800" b="1" dirty="0">
                <a:solidFill>
                  <a:srgbClr val="FF0000"/>
                </a:solidFill>
                <a:effectLst>
                  <a:outerShdw blurRad="38100" dist="38100" dir="2700000">
                    <a:srgbClr val="C0C0C0"/>
                  </a:outerShdw>
                </a:effectLst>
                <a:latin typeface="楷体_GB2312" pitchFamily="49" charset="-122"/>
                <a:ea typeface="楷体_GB2312" pitchFamily="49" charset="-122"/>
              </a:rPr>
              <a:t>(2)</a:t>
            </a: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锋面两侧温度、湿度、气压差异很大；</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82966" name="矩形 82965"/>
          <p:cNvSpPr/>
          <p:nvPr/>
        </p:nvSpPr>
        <p:spPr>
          <a:xfrm>
            <a:off x="1765935" y="5519103"/>
            <a:ext cx="5688013" cy="944880"/>
          </a:xfrm>
          <a:prstGeom prst="rect">
            <a:avLst/>
          </a:prstGeom>
          <a:noFill/>
          <a:ln w="9525">
            <a:noFill/>
            <a:miter/>
          </a:ln>
        </p:spPr>
        <p:txBody>
          <a:bodyPr>
            <a:spAutoFit/>
          </a:bodyPr>
          <a:p>
            <a:pPr lvl="0" algn="l"/>
            <a:r>
              <a:rPr lang="en-US" altLang="zh-CN" sz="2800" b="1" dirty="0">
                <a:solidFill>
                  <a:srgbClr val="FF0000"/>
                </a:solidFill>
                <a:effectLst>
                  <a:outerShdw blurRad="38100" dist="38100" dir="2700000">
                    <a:srgbClr val="C0C0C0"/>
                  </a:outerShdw>
                </a:effectLst>
                <a:latin typeface="楷体_GB2312" pitchFamily="49" charset="-122"/>
                <a:ea typeface="楷体_GB2312" pitchFamily="49" charset="-122"/>
              </a:rPr>
              <a:t>(3)</a:t>
            </a: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锋面附近天气变化剧烈，多云      雨大风天气。</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82967" name="矩形 82966"/>
          <p:cNvSpPr/>
          <p:nvPr/>
        </p:nvSpPr>
        <p:spPr>
          <a:xfrm>
            <a:off x="1908175" y="4004945"/>
            <a:ext cx="5111750" cy="944880"/>
          </a:xfrm>
          <a:prstGeom prst="rect">
            <a:avLst/>
          </a:prstGeom>
          <a:noFill/>
          <a:ln w="9525">
            <a:noFill/>
            <a:miter/>
          </a:ln>
        </p:spPr>
        <p:txBody>
          <a:bodyPr wrap="square">
            <a:spAutoFit/>
          </a:bodyPr>
          <a:p>
            <a:pPr lvl="0" algn="l"/>
            <a:r>
              <a:rPr lang="en-US" altLang="zh-CN" sz="2800" b="1">
                <a:solidFill>
                  <a:srgbClr val="FF0000"/>
                </a:solidFill>
                <a:effectLst>
                  <a:outerShdw blurRad="38100" dist="38100" dir="2700000">
                    <a:srgbClr val="C0C0C0"/>
                  </a:outerShdw>
                </a:effectLst>
                <a:latin typeface="楷体_GB2312" pitchFamily="49" charset="-122"/>
                <a:ea typeface="楷体_GB2312" pitchFamily="49" charset="-122"/>
                <a:sym typeface="Wingdings" panose="05000000000000000000" pitchFamily="2" charset="2"/>
              </a:rPr>
              <a:t>(1)</a:t>
            </a:r>
            <a:r>
              <a:rPr lang="zh-CN" altLang="en-US" sz="2800" b="1">
                <a:solidFill>
                  <a:srgbClr val="FF0000"/>
                </a:solidFill>
                <a:effectLst>
                  <a:outerShdw blurRad="38100" dist="38100" dir="2700000">
                    <a:srgbClr val="C0C0C0"/>
                  </a:outerShdw>
                </a:effectLst>
                <a:latin typeface="楷体_GB2312" pitchFamily="49" charset="-122"/>
                <a:ea typeface="楷体_GB2312" pitchFamily="49" charset="-122"/>
                <a:sym typeface="Wingdings" panose="05000000000000000000" pitchFamily="2" charset="2"/>
              </a:rPr>
              <a:t>锋面向冷气团一侧倾斜，且</a:t>
            </a: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暖气团在上</a:t>
            </a:r>
            <a:r>
              <a:rPr lang="en-US" altLang="zh-CN" sz="2800" b="1" dirty="0">
                <a:solidFill>
                  <a:srgbClr val="FF0000"/>
                </a:solidFill>
                <a:effectLst>
                  <a:outerShdw blurRad="38100" dist="38100" dir="2700000">
                    <a:srgbClr val="C0C0C0"/>
                  </a:outerShdw>
                </a:effectLst>
                <a:latin typeface="楷体_GB2312" pitchFamily="49" charset="-122"/>
                <a:ea typeface="楷体_GB2312" pitchFamily="49" charset="-122"/>
              </a:rPr>
              <a:t>,</a:t>
            </a:r>
            <a:r>
              <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rPr>
              <a:t>冷气团在下；</a:t>
            </a:r>
            <a:endParaRPr lang="zh-CN" altLang="en-US" sz="2800" b="1" dirty="0">
              <a:solidFill>
                <a:srgbClr val="FF0000"/>
              </a:solidFill>
              <a:effectLst>
                <a:outerShdw blurRad="38100" dist="38100" dir="2700000">
                  <a:srgbClr val="C0C0C0"/>
                </a:outerShdw>
              </a:effectLst>
              <a:latin typeface="楷体_GB2312" pitchFamily="49" charset="-122"/>
              <a:ea typeface="楷体_GB2312" pitchFamily="49" charset="-122"/>
            </a:endParaRPr>
          </a:p>
        </p:txBody>
      </p:sp>
      <p:grpSp>
        <p:nvGrpSpPr>
          <p:cNvPr id="82946" name="组合 82945"/>
          <p:cNvGrpSpPr/>
          <p:nvPr/>
        </p:nvGrpSpPr>
        <p:grpSpPr>
          <a:xfrm>
            <a:off x="2476500" y="1863090"/>
            <a:ext cx="2049780" cy="969010"/>
            <a:chOff x="2200" y="1026"/>
            <a:chExt cx="907" cy="408"/>
          </a:xfrm>
        </p:grpSpPr>
        <p:sp>
          <p:nvSpPr>
            <p:cNvPr id="82947" name="云形标注 82946"/>
            <p:cNvSpPr/>
            <p:nvPr/>
          </p:nvSpPr>
          <p:spPr>
            <a:xfrm>
              <a:off x="2200" y="1026"/>
              <a:ext cx="907" cy="408"/>
            </a:xfrm>
            <a:prstGeom prst="cloudCallout">
              <a:avLst>
                <a:gd name="adj1" fmla="val -24532"/>
                <a:gd name="adj2" fmla="val 27449"/>
              </a:avLst>
            </a:prstGeom>
            <a:gradFill rotWithShape="1">
              <a:gsLst>
                <a:gs pos="0">
                  <a:schemeClr val="accent1"/>
                </a:gs>
                <a:gs pos="50000">
                  <a:schemeClr val="accent1">
                    <a:gamma/>
                    <a:shade val="46275"/>
                    <a:invGamma/>
                  </a:schemeClr>
                </a:gs>
                <a:gs pos="100000">
                  <a:schemeClr val="accent1"/>
                </a:gs>
              </a:gsLst>
              <a:lin ang="5400000" scaled="1"/>
              <a:tileRect/>
            </a:gradFill>
            <a:ln w="9525" cap="flat" cmpd="sng">
              <a:solidFill>
                <a:schemeClr val="tx1"/>
              </a:solidFill>
              <a:prstDash val="solid"/>
              <a:headEnd type="none" w="med" len="med"/>
              <a:tailEnd type="none" w="med" len="med"/>
            </a:ln>
          </p:spPr>
          <p:txBody>
            <a:bodyPr/>
            <a:p>
              <a:pPr lvl="0" algn="ctr"/>
              <a:endParaRPr sz="1800" dirty="0">
                <a:latin typeface="Arial" panose="020B0604020202020204" pitchFamily="34" charset="0"/>
                <a:ea typeface="宋体" panose="02010600030101010101" pitchFamily="2" charset="-122"/>
              </a:endParaRPr>
            </a:p>
          </p:txBody>
        </p:sp>
        <p:sp>
          <p:nvSpPr>
            <p:cNvPr id="82948" name="矩形 82947"/>
            <p:cNvSpPr/>
            <p:nvPr/>
          </p:nvSpPr>
          <p:spPr>
            <a:xfrm>
              <a:off x="2245" y="1026"/>
              <a:ext cx="556" cy="218"/>
            </a:xfrm>
            <a:prstGeom prst="rect">
              <a:avLst/>
            </a:prstGeom>
            <a:noFill/>
            <a:ln w="38100">
              <a:noFill/>
              <a:miter/>
            </a:ln>
          </p:spPr>
          <p:txBody>
            <a:bodyPr wrap="square" anchor="t">
              <a:spAutoFit/>
            </a:bodyPr>
            <a:p>
              <a:pPr lvl="0" algn="l"/>
              <a:r>
                <a:rPr lang="zh-CN" altLang="en-US" sz="2800" b="1" dirty="0">
                  <a:solidFill>
                    <a:srgbClr val="FF0000"/>
                  </a:solidFill>
                  <a:effectLst>
                    <a:outerShdw blurRad="38100" dist="38100" dir="2700000">
                      <a:srgbClr val="C0C0C0"/>
                    </a:outerShdw>
                  </a:effectLst>
                  <a:latin typeface="Arial" panose="020B0604020202020204" pitchFamily="34" charset="0"/>
                  <a:ea typeface="隶书" pitchFamily="49" charset="-122"/>
                </a:rPr>
                <a:t>冷气团</a:t>
              </a:r>
              <a:endParaRPr lang="zh-CN" altLang="en-US" sz="2800" b="1" dirty="0">
                <a:solidFill>
                  <a:srgbClr val="FF0000"/>
                </a:solidFill>
                <a:effectLst>
                  <a:outerShdw blurRad="38100" dist="38100" dir="2700000">
                    <a:srgbClr val="C0C0C0"/>
                  </a:outerShdw>
                </a:effectLst>
                <a:latin typeface="Arial" panose="020B0604020202020204" pitchFamily="34" charset="0"/>
                <a:ea typeface="隶书" pitchFamily="49" charset="-122"/>
              </a:endParaRPr>
            </a:p>
          </p:txBody>
        </p:sp>
      </p:grpSp>
      <p:sp>
        <p:nvSpPr>
          <p:cNvPr id="5" name="矩形 4"/>
          <p:cNvSpPr/>
          <p:nvPr/>
        </p:nvSpPr>
        <p:spPr>
          <a:xfrm>
            <a:off x="2195513" y="3632200"/>
            <a:ext cx="5616575" cy="144463"/>
          </a:xfrm>
          <a:prstGeom prst="rect">
            <a:avLst/>
          </a:prstGeom>
          <a:pattFill prst="wdUpDiag">
            <a:fgClr>
              <a:srgbClr val="00FF00"/>
            </a:fgClr>
            <a:bgClr>
              <a:srgbClr val="FFFFFF"/>
            </a:bgClr>
          </a:pattFill>
          <a:ln w="38100"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00FF00"/>
            </a:extrusionClr>
          </a:sp3d>
        </p:spPr>
        <p:txBody>
          <a:bodyPr/>
          <a:p>
            <a:endParaRPr lang="zh-CN" altLang="en-US"/>
          </a:p>
        </p:txBody>
      </p:sp>
      <p:sp>
        <p:nvSpPr>
          <p:cNvPr id="6" name="任意多边形 5"/>
          <p:cNvSpPr/>
          <p:nvPr/>
        </p:nvSpPr>
        <p:spPr>
          <a:xfrm rot="-235533">
            <a:off x="2787650" y="1180465"/>
            <a:ext cx="2640013" cy="2381250"/>
          </a:xfrm>
          <a:custGeom>
            <a:avLst/>
            <a:gdLst>
              <a:gd name="txL" fmla="*/ 0 w 21600"/>
              <a:gd name="txT" fmla="*/ 0 h 22180"/>
              <a:gd name="txR" fmla="*/ 21600 w 21600"/>
              <a:gd name="txB" fmla="*/ 22180 h 22180"/>
            </a:gdLst>
            <a:ahLst/>
            <a:cxnLst>
              <a:cxn ang="270">
                <a:pos x="0" y="0"/>
              </a:cxn>
              <a:cxn ang="90">
                <a:pos x="21592" y="22180"/>
              </a:cxn>
              <a:cxn ang="90">
                <a:pos x="0" y="21600"/>
              </a:cxn>
            </a:cxnLst>
            <a:rect l="txL" t="txT" r="txR" b="txB"/>
            <a:pathLst>
              <a:path w="21600" h="22180" fill="none">
                <a:moveTo>
                  <a:pt x="0" y="0"/>
                </a:moveTo>
                <a:arcTo wR="21600" hR="21600" stAng="-5400000" swAng="5492322"/>
              </a:path>
              <a:path w="21600" h="22180" stroke="0">
                <a:moveTo>
                  <a:pt x="21592" y="22180"/>
                </a:moveTo>
                <a:arcTo wR="-10800" hR="-21600" stAng="-21415421" swAng="12636825"/>
                <a:lnTo>
                  <a:pt x="0" y="0"/>
                </a:lnTo>
                <a:close/>
              </a:path>
            </a:pathLst>
          </a:custGeom>
          <a:noFill/>
          <a:ln w="98425" cap="flat" cmpd="sng">
            <a:solidFill>
              <a:srgbClr val="33CCFF"/>
            </a:solidFill>
            <a:prstDash val="solid"/>
            <a:headEnd type="none" w="med" len="med"/>
            <a:tailEnd type="none" w="med" len="med"/>
          </a:ln>
        </p:spPr>
        <p:txBody>
          <a:bodyPr/>
          <a:p>
            <a:endParaRPr lang="zh-CN" altLang="en-US"/>
          </a:p>
        </p:txBody>
      </p:sp>
      <p:grpSp>
        <p:nvGrpSpPr>
          <p:cNvPr id="82952" name="组合 82951"/>
          <p:cNvGrpSpPr/>
          <p:nvPr/>
        </p:nvGrpSpPr>
        <p:grpSpPr>
          <a:xfrm>
            <a:off x="3563938" y="1918335"/>
            <a:ext cx="1654175" cy="1776413"/>
            <a:chOff x="2685" y="845"/>
            <a:chExt cx="578" cy="454"/>
          </a:xfrm>
        </p:grpSpPr>
        <p:sp>
          <p:nvSpPr>
            <p:cNvPr id="82953" name="直接连接符 82952"/>
            <p:cNvSpPr/>
            <p:nvPr/>
          </p:nvSpPr>
          <p:spPr>
            <a:xfrm rot="455679" flipH="1">
              <a:off x="2685" y="845"/>
              <a:ext cx="116" cy="454"/>
            </a:xfrm>
            <a:prstGeom prst="line">
              <a:avLst/>
            </a:prstGeom>
            <a:ln w="28575" cap="flat" cmpd="sng">
              <a:solidFill>
                <a:schemeClr val="tx1"/>
              </a:solidFill>
              <a:prstDash val="dash"/>
              <a:headEnd type="none" w="med" len="med"/>
              <a:tailEnd type="none" w="med" len="med"/>
            </a:ln>
          </p:spPr>
          <p:txBody>
            <a:bodyPr/>
            <a:p>
              <a:endParaRPr lang="zh-CN" altLang="en-US"/>
            </a:p>
          </p:txBody>
        </p:sp>
        <p:sp>
          <p:nvSpPr>
            <p:cNvPr id="82954" name="直接连接符 82953"/>
            <p:cNvSpPr/>
            <p:nvPr/>
          </p:nvSpPr>
          <p:spPr>
            <a:xfrm rot="455679" flipH="1">
              <a:off x="2801" y="845"/>
              <a:ext cx="116" cy="454"/>
            </a:xfrm>
            <a:prstGeom prst="line">
              <a:avLst/>
            </a:prstGeom>
            <a:ln w="28575" cap="flat" cmpd="sng">
              <a:solidFill>
                <a:schemeClr val="tx1"/>
              </a:solidFill>
              <a:prstDash val="dash"/>
              <a:headEnd type="none" w="med" len="med"/>
              <a:tailEnd type="none" w="med" len="med"/>
            </a:ln>
          </p:spPr>
          <p:txBody>
            <a:bodyPr/>
            <a:p>
              <a:endParaRPr lang="zh-CN" altLang="en-US"/>
            </a:p>
          </p:txBody>
        </p:sp>
        <p:sp>
          <p:nvSpPr>
            <p:cNvPr id="82955" name="直接连接符 82954"/>
            <p:cNvSpPr/>
            <p:nvPr/>
          </p:nvSpPr>
          <p:spPr>
            <a:xfrm rot="455679" flipH="1">
              <a:off x="2917" y="845"/>
              <a:ext cx="115" cy="454"/>
            </a:xfrm>
            <a:prstGeom prst="line">
              <a:avLst/>
            </a:prstGeom>
            <a:ln w="28575" cap="flat" cmpd="sng">
              <a:solidFill>
                <a:schemeClr val="tx1"/>
              </a:solidFill>
              <a:prstDash val="dash"/>
              <a:headEnd type="none" w="med" len="med"/>
              <a:tailEnd type="none" w="med" len="med"/>
            </a:ln>
          </p:spPr>
          <p:txBody>
            <a:bodyPr/>
            <a:p>
              <a:endParaRPr lang="zh-CN" altLang="en-US"/>
            </a:p>
          </p:txBody>
        </p:sp>
        <p:sp>
          <p:nvSpPr>
            <p:cNvPr id="82956" name="直接连接符 82955"/>
            <p:cNvSpPr/>
            <p:nvPr/>
          </p:nvSpPr>
          <p:spPr>
            <a:xfrm rot="455679" flipH="1">
              <a:off x="3032" y="845"/>
              <a:ext cx="116" cy="454"/>
            </a:xfrm>
            <a:prstGeom prst="line">
              <a:avLst/>
            </a:prstGeom>
            <a:ln w="28575" cap="flat" cmpd="sng">
              <a:solidFill>
                <a:schemeClr val="tx1"/>
              </a:solidFill>
              <a:prstDash val="dash"/>
              <a:headEnd type="none" w="med" len="med"/>
              <a:tailEnd type="none" w="med" len="med"/>
            </a:ln>
          </p:spPr>
          <p:txBody>
            <a:bodyPr/>
            <a:p>
              <a:endParaRPr lang="zh-CN" altLang="en-US"/>
            </a:p>
          </p:txBody>
        </p:sp>
        <p:sp>
          <p:nvSpPr>
            <p:cNvPr id="82957" name="直接连接符 82956"/>
            <p:cNvSpPr/>
            <p:nvPr/>
          </p:nvSpPr>
          <p:spPr>
            <a:xfrm rot="455679" flipH="1">
              <a:off x="3148" y="845"/>
              <a:ext cx="115" cy="454"/>
            </a:xfrm>
            <a:prstGeom prst="line">
              <a:avLst/>
            </a:prstGeom>
            <a:ln w="28575" cap="flat" cmpd="sng">
              <a:solidFill>
                <a:schemeClr val="tx1"/>
              </a:solidFill>
              <a:prstDash val="dash"/>
              <a:headEnd type="none" w="med" len="med"/>
              <a:tailEnd type="none" w="med" len="med"/>
            </a:ln>
          </p:spPr>
          <p:txBody>
            <a:bodyPr/>
            <a:p>
              <a:endParaRPr lang="zh-CN" altLang="en-US"/>
            </a:p>
          </p:txBody>
        </p:sp>
      </p:grpSp>
      <p:grpSp>
        <p:nvGrpSpPr>
          <p:cNvPr id="82958" name="组合 82957"/>
          <p:cNvGrpSpPr/>
          <p:nvPr/>
        </p:nvGrpSpPr>
        <p:grpSpPr>
          <a:xfrm>
            <a:off x="4643438" y="1257300"/>
            <a:ext cx="3370262" cy="1417638"/>
            <a:chOff x="3606" y="527"/>
            <a:chExt cx="1950" cy="635"/>
          </a:xfrm>
        </p:grpSpPr>
        <p:sp>
          <p:nvSpPr>
            <p:cNvPr id="82959" name="Cloud"/>
            <p:cNvSpPr>
              <a:spLocks noChangeAspect="1" noEditPoints="1"/>
            </p:cNvSpPr>
            <p:nvPr/>
          </p:nvSpPr>
          <p:spPr>
            <a:xfrm>
              <a:off x="4332" y="527"/>
              <a:ext cx="1224" cy="635"/>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gradFill rotWithShape="1">
              <a:gsLst>
                <a:gs pos="0">
                  <a:schemeClr val="bg1"/>
                </a:gs>
                <a:gs pos="100000">
                  <a:srgbClr val="B2B2B2"/>
                </a:gs>
              </a:gsLst>
              <a:lin ang="5400000" scaled="1"/>
              <a:tileRect/>
            </a:gra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a:p>
          </p:txBody>
        </p:sp>
        <p:sp>
          <p:nvSpPr>
            <p:cNvPr id="82960" name="Cloud"/>
            <p:cNvSpPr>
              <a:spLocks noChangeAspect="1" noEditPoints="1"/>
            </p:cNvSpPr>
            <p:nvPr/>
          </p:nvSpPr>
          <p:spPr>
            <a:xfrm>
              <a:off x="3606" y="572"/>
              <a:ext cx="1147" cy="313"/>
            </a:xfrm>
            <a:custGeom>
              <a:avLst/>
              <a:gdLst>
                <a:gd name="txL" fmla="*/ 2977 w 21600"/>
                <a:gd name="txT" fmla="*/ 3262 h 21600"/>
                <a:gd name="txR" fmla="*/ 17087 w 21600"/>
                <a:gd name="txB" fmla="*/ 17337 h 21600"/>
              </a:gdLst>
              <a:ahLst/>
              <a:cxnLst>
                <a:cxn ang="0">
                  <a:pos x="67" y="10800"/>
                </a:cxn>
                <a:cxn ang="0">
                  <a:pos x="10800" y="21577"/>
                </a:cxn>
                <a:cxn ang="0">
                  <a:pos x="21582" y="10800"/>
                </a:cxn>
                <a:cxn ang="0">
                  <a:pos x="10800" y="1235"/>
                </a:cxn>
              </a:cxnLst>
              <a:rect l="txL" t="txT" r="txR" b="txB"/>
              <a:pathLst>
                <a:path w="21600" h="21600">
                  <a:moveTo>
                    <a:pt x="1950" y="7185"/>
                  </a:moveTo>
                  <a:arcTo wR="2173" hR="2973" stAng="-5658044" swAng="-9152479"/>
                  <a:arcTo wR="2180" hR="2959" stAng="-7692391" swAng="-8804134"/>
                  <a:arcTo wR="3860" hR="5272" stAng="-13083100" swAng="-4542201"/>
                  <a:arcTo wR="3376" hR="4608" stAng="-13342886" swAng="-6909565"/>
                  <a:arcTo wR="2893" hR="3934" stAng="-14721123" swAng="-6840787"/>
                  <a:arcTo wR="3388" hR="4610" stAng="-16560266" swAng="-7815448"/>
                  <a:arcTo wR="2667" hR="3637" stAng="-19780702" swAng="-6541267"/>
                  <a:arcTo wR="2429" hR="3298" stAng="-823813" swAng="-7035291"/>
                  <a:arcTo wR="2183" hR="2973" stAng="-2764122" swAng="-5984549"/>
                  <a:arcTo wR="2667" hR="3634" stAng="-3248686" swAng="-5397590"/>
                  <a:arcTo wR="3377" hR="4595" stAng="-4002053" swAng="-7427288"/>
                  <a:close/>
                </a:path>
                <a:path w="21600" h="21600" fill="none">
                  <a:moveTo>
                    <a:pt x="1080" y="12690"/>
                  </a:moveTo>
                  <a:arcTo wR="2173" hR="2973" stAng="-14810523" swAng="-1585507"/>
                </a:path>
                <a:path w="21600" h="21600" fill="none">
                  <a:moveTo>
                    <a:pt x="2910" y="17640"/>
                  </a:moveTo>
                  <a:arcTo wR="2180" hR="2959" stAng="-16496524" swAng="-686848"/>
                </a:path>
                <a:path w="21600" h="21600" fill="none">
                  <a:moveTo>
                    <a:pt x="7905" y="18675"/>
                  </a:moveTo>
                  <a:arcTo wR="3376" hR="4608" stAng="-12498111" swAng="-844775"/>
                </a:path>
                <a:path w="21600" h="21600" fill="none">
                  <a:moveTo>
                    <a:pt x="14280" y="18330"/>
                  </a:moveTo>
                  <a:arcTo wR="3376" hR="4608" stAng="-20252451" swAng="-959849"/>
                </a:path>
                <a:path w="21600" h="21600" fill="none">
                  <a:moveTo>
                    <a:pt x="18690" y="15045"/>
                  </a:moveTo>
                  <a:arcTo wR="2893" hR="3934" stAng="-21561910" swAng="-4255046"/>
                </a:path>
                <a:path w="21600" h="21600" fill="none">
                  <a:moveTo>
                    <a:pt x="20175" y="9015"/>
                  </a:moveTo>
                  <a:arcTo wR="2667" hR="3637" stAng="-18115995" swAng="-1664706"/>
                </a:path>
                <a:path w="21600" h="21600" fill="none">
                  <a:moveTo>
                    <a:pt x="19200" y="3345"/>
                  </a:moveTo>
                  <a:arcTo wR="2429" hR="3298" stAng="-21532436" swAng="-891377"/>
                </a:path>
                <a:path w="21600" h="21600" fill="none">
                  <a:moveTo>
                    <a:pt x="14910" y="1170"/>
                  </a:moveTo>
                  <a:arcTo wR="2429" hR="3298" stAng="-7859104" swAng="-1092014"/>
                </a:path>
                <a:path w="21600" h="21600" fill="none">
                  <a:moveTo>
                    <a:pt x="11250" y="1665"/>
                  </a:moveTo>
                  <a:arcTo wR="2183" hR="2973" stAng="-8748671" swAng="-1061506"/>
                </a:path>
                <a:path w="21600" h="21600" fill="none">
                  <a:moveTo>
                    <a:pt x="7650" y="3270"/>
                  </a:moveTo>
                  <a:arcTo wR="3377" hR="4595" stAng="-3262911" swAng="-739142"/>
                </a:path>
                <a:path w="21600" h="21600" fill="none">
                  <a:moveTo>
                    <a:pt x="1950" y="7185"/>
                  </a:moveTo>
                  <a:arcTo wR="3377" hR="4595" stAng="-11429341" swAng="-711586"/>
                </a:path>
              </a:pathLst>
            </a:custGeom>
            <a:gradFill rotWithShape="1">
              <a:gsLst>
                <a:gs pos="0">
                  <a:schemeClr val="bg1"/>
                </a:gs>
                <a:gs pos="100000">
                  <a:srgbClr val="B2B2B2"/>
                </a:gs>
              </a:gsLst>
              <a:lin ang="5400000" scaled="1"/>
              <a:tileRect/>
            </a:gra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p>
              <a:endParaRPr lang="zh-CN" altLang="en-US"/>
            </a:p>
          </p:txBody>
        </p:sp>
        <p:sp>
          <p:nvSpPr>
            <p:cNvPr id="82961" name="矩形 82960"/>
            <p:cNvSpPr/>
            <p:nvPr/>
          </p:nvSpPr>
          <p:spPr>
            <a:xfrm>
              <a:off x="4332" y="618"/>
              <a:ext cx="723" cy="233"/>
            </a:xfrm>
            <a:prstGeom prst="rect">
              <a:avLst/>
            </a:prstGeom>
            <a:noFill/>
            <a:ln w="38100">
              <a:noFill/>
              <a:miter/>
            </a:ln>
          </p:spPr>
          <p:txBody>
            <a:bodyPr wrap="none" anchor="t">
              <a:spAutoFit/>
            </a:bodyPr>
            <a:p>
              <a:pPr lvl="0" algn="l"/>
              <a:r>
                <a:rPr lang="zh-CN" altLang="en-US" sz="2800" b="1" dirty="0">
                  <a:solidFill>
                    <a:schemeClr val="tx2"/>
                  </a:solidFill>
                  <a:latin typeface="Arial" panose="020B0604020202020204" pitchFamily="34" charset="0"/>
                  <a:ea typeface="隶书" pitchFamily="49" charset="-122"/>
                </a:rPr>
                <a:t>暖气团</a:t>
              </a:r>
              <a:endParaRPr lang="zh-CN" altLang="en-US" sz="2800" b="1" dirty="0">
                <a:solidFill>
                  <a:schemeClr val="tx2"/>
                </a:solidFill>
                <a:latin typeface="Arial" panose="020B0604020202020204" pitchFamily="34" charset="0"/>
                <a:ea typeface="隶书" pitchFamily="49"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63"/>
                                        </p:tgtEl>
                                        <p:attrNameLst>
                                          <p:attrName>style.visibility</p:attrName>
                                        </p:attrNameLst>
                                      </p:cBhvr>
                                      <p:to>
                                        <p:strVal val="visible"/>
                                      </p:to>
                                    </p:set>
                                    <p:animEffect transition="in" filter="blinds(horizontal)">
                                      <p:cBhvr>
                                        <p:cTn id="7" dur="500"/>
                                        <p:tgtEl>
                                          <p:spTgt spid="829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67"/>
                                        </p:tgtEl>
                                        <p:attrNameLst>
                                          <p:attrName>style.visibility</p:attrName>
                                        </p:attrNameLst>
                                      </p:cBhvr>
                                      <p:to>
                                        <p:strVal val="visible"/>
                                      </p:to>
                                    </p:set>
                                    <p:animEffect transition="in" filter="blinds(horizontal)">
                                      <p:cBhvr>
                                        <p:cTn id="12" dur="500"/>
                                        <p:tgtEl>
                                          <p:spTgt spid="829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65"/>
                                        </p:tgtEl>
                                        <p:attrNameLst>
                                          <p:attrName>style.visibility</p:attrName>
                                        </p:attrNameLst>
                                      </p:cBhvr>
                                      <p:to>
                                        <p:strVal val="visible"/>
                                      </p:to>
                                    </p:set>
                                    <p:animEffect transition="in" filter="blinds(horizontal)">
                                      <p:cBhvr>
                                        <p:cTn id="17" dur="500"/>
                                        <p:tgtEl>
                                          <p:spTgt spid="829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966"/>
                                        </p:tgtEl>
                                        <p:attrNameLst>
                                          <p:attrName>style.visibility</p:attrName>
                                        </p:attrNameLst>
                                      </p:cBhvr>
                                      <p:to>
                                        <p:strVal val="visible"/>
                                      </p:to>
                                    </p:set>
                                    <p:animEffect transition="in" filter="wipe(left)">
                                      <p:cBhvr>
                                        <p:cTn id="22" dur="500"/>
                                        <p:tgtEl>
                                          <p:spTgt spid="82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7" grpId="0"/>
      <p:bldP spid="829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18433"/>
          <p:cNvSpPr txBox="1"/>
          <p:nvPr/>
        </p:nvSpPr>
        <p:spPr>
          <a:xfrm>
            <a:off x="755650" y="1989138"/>
            <a:ext cx="1173163" cy="457200"/>
          </a:xfrm>
          <a:prstGeom prst="rect">
            <a:avLst/>
          </a:prstGeom>
          <a:noFill/>
          <a:ln w="9525">
            <a:noFill/>
          </a:ln>
        </p:spPr>
        <p:txBody>
          <a:bodyPr anchor="t">
            <a:spAutoFit/>
          </a:bodyPr>
          <a:p>
            <a:pPr lvl="0"/>
            <a:r>
              <a:rPr lang="zh-CN" altLang="en-US" sz="2400" b="1" dirty="0">
                <a:latin typeface="Arial" panose="020B0604020202020204" pitchFamily="34" charset="0"/>
                <a:ea typeface="宋体" panose="02010600030101010101" pitchFamily="2" charset="-122"/>
                <a:hlinkClick r:id="rId1" action="ppaction://hlinksldjump"/>
              </a:rPr>
              <a:t>冷锋</a:t>
            </a:r>
            <a:endParaRPr lang="zh-CN" altLang="en-US" sz="2400" b="1" dirty="0">
              <a:latin typeface="Arial" panose="020B0604020202020204" pitchFamily="34" charset="0"/>
              <a:ea typeface="宋体" panose="02010600030101010101" pitchFamily="2" charset="-122"/>
            </a:endParaRPr>
          </a:p>
        </p:txBody>
      </p:sp>
      <p:sp>
        <p:nvSpPr>
          <p:cNvPr id="18434" name="文本框 18434"/>
          <p:cNvSpPr txBox="1"/>
          <p:nvPr/>
        </p:nvSpPr>
        <p:spPr>
          <a:xfrm>
            <a:off x="611188" y="3860800"/>
            <a:ext cx="1676400" cy="457200"/>
          </a:xfrm>
          <a:prstGeom prst="rect">
            <a:avLst/>
          </a:prstGeom>
          <a:noFill/>
          <a:ln w="9525">
            <a:noFill/>
          </a:ln>
        </p:spPr>
        <p:txBody>
          <a:bodyPr anchor="t">
            <a:spAutoFit/>
          </a:bodyPr>
          <a:p>
            <a:pPr lvl="0"/>
            <a:r>
              <a:rPr lang="zh-CN" altLang="en-US" sz="2400" b="1" dirty="0">
                <a:latin typeface="Arial" panose="020B0604020202020204" pitchFamily="34" charset="0"/>
                <a:ea typeface="宋体" panose="02010600030101010101" pitchFamily="2" charset="-122"/>
                <a:hlinkClick r:id="rId1" action="ppaction://hlinksldjump"/>
              </a:rPr>
              <a:t>准静止锋</a:t>
            </a:r>
            <a:endParaRPr lang="zh-CN" altLang="en-US" sz="2400" b="1" dirty="0">
              <a:latin typeface="Arial" panose="020B0604020202020204" pitchFamily="34" charset="0"/>
              <a:ea typeface="宋体" panose="02010600030101010101" pitchFamily="2" charset="-122"/>
            </a:endParaRPr>
          </a:p>
        </p:txBody>
      </p:sp>
      <p:sp>
        <p:nvSpPr>
          <p:cNvPr id="18435" name="文本框 18435"/>
          <p:cNvSpPr txBox="1"/>
          <p:nvPr/>
        </p:nvSpPr>
        <p:spPr>
          <a:xfrm>
            <a:off x="755650" y="2997200"/>
            <a:ext cx="1100138" cy="457200"/>
          </a:xfrm>
          <a:prstGeom prst="rect">
            <a:avLst/>
          </a:prstGeom>
          <a:noFill/>
          <a:ln w="9525">
            <a:noFill/>
          </a:ln>
        </p:spPr>
        <p:txBody>
          <a:bodyPr anchor="t">
            <a:spAutoFit/>
          </a:bodyPr>
          <a:p>
            <a:pPr lvl="0"/>
            <a:r>
              <a:rPr lang="zh-CN" altLang="en-US" sz="2400" b="1" dirty="0">
                <a:latin typeface="Arial" panose="020B0604020202020204" pitchFamily="34" charset="0"/>
                <a:ea typeface="宋体" panose="02010600030101010101" pitchFamily="2" charset="-122"/>
                <a:hlinkClick r:id="rId1" action="ppaction://hlinksldjump"/>
              </a:rPr>
              <a:t>暖锋</a:t>
            </a:r>
            <a:endParaRPr lang="zh-CN" altLang="en-US" sz="2400" b="1" dirty="0">
              <a:latin typeface="Arial" panose="020B0604020202020204" pitchFamily="34" charset="0"/>
              <a:ea typeface="宋体" panose="02010600030101010101" pitchFamily="2" charset="-122"/>
            </a:endParaRPr>
          </a:p>
        </p:txBody>
      </p:sp>
      <p:sp>
        <p:nvSpPr>
          <p:cNvPr id="18436" name="文本框 18436"/>
          <p:cNvSpPr txBox="1"/>
          <p:nvPr/>
        </p:nvSpPr>
        <p:spPr>
          <a:xfrm>
            <a:off x="3203575" y="3141663"/>
            <a:ext cx="5113338" cy="457200"/>
          </a:xfrm>
          <a:prstGeom prst="rect">
            <a:avLst/>
          </a:prstGeom>
          <a:noFill/>
          <a:ln w="9525">
            <a:noFill/>
          </a:ln>
        </p:spPr>
        <p:txBody>
          <a:bodyPr anchor="t">
            <a:spAutoFit/>
          </a:bodyPr>
          <a:p>
            <a:pPr lvl="0">
              <a:spcBef>
                <a:spcPct val="20000"/>
              </a:spcBef>
              <a:buClr>
                <a:schemeClr val="bg2"/>
              </a:buClr>
              <a:buSzPct val="75000"/>
              <a:buFont typeface="Wingdings" panose="05000000000000000000" pitchFamily="2" charset="2"/>
              <a:buNone/>
            </a:pPr>
            <a:r>
              <a:rPr lang="zh-CN" altLang="en-US" sz="2400" b="1" dirty="0">
                <a:solidFill>
                  <a:srgbClr val="FF0000"/>
                </a:solidFill>
                <a:latin typeface="Arial" panose="020B0604020202020204" pitchFamily="34" charset="0"/>
                <a:ea typeface="宋体" panose="02010600030101010101" pitchFamily="2" charset="-122"/>
              </a:rPr>
              <a:t>冷气团主动</a:t>
            </a:r>
            <a:r>
              <a:rPr lang="zh-CN" altLang="en-US" sz="2400" b="1" dirty="0">
                <a:latin typeface="Arial" panose="020B0604020202020204" pitchFamily="34" charset="0"/>
                <a:ea typeface="宋体" panose="02010600030101010101" pitchFamily="2" charset="-122"/>
              </a:rPr>
              <a:t>向暖气团移动而形成的锋</a:t>
            </a:r>
            <a:endParaRPr lang="zh-CN" altLang="en-US" sz="2400" b="1" dirty="0">
              <a:latin typeface="Arial" panose="020B0604020202020204" pitchFamily="34" charset="0"/>
              <a:ea typeface="宋体" panose="02010600030101010101" pitchFamily="2" charset="-122"/>
            </a:endParaRPr>
          </a:p>
        </p:txBody>
      </p:sp>
      <p:sp>
        <p:nvSpPr>
          <p:cNvPr id="18437" name="文本框 18437"/>
          <p:cNvSpPr txBox="1"/>
          <p:nvPr/>
        </p:nvSpPr>
        <p:spPr>
          <a:xfrm>
            <a:off x="3203575" y="3933825"/>
            <a:ext cx="5689600" cy="457200"/>
          </a:xfrm>
          <a:prstGeom prst="rect">
            <a:avLst/>
          </a:prstGeom>
          <a:noFill/>
          <a:ln w="9525">
            <a:noFill/>
          </a:ln>
        </p:spPr>
        <p:txBody>
          <a:bodyPr anchor="t">
            <a:spAutoFit/>
          </a:bodyPr>
          <a:p>
            <a:pPr lvl="0">
              <a:spcBef>
                <a:spcPct val="20000"/>
              </a:spcBef>
              <a:buClr>
                <a:schemeClr val="bg2"/>
              </a:buClr>
              <a:buSzPct val="75000"/>
              <a:buFont typeface="Wingdings" panose="05000000000000000000" pitchFamily="2" charset="2"/>
              <a:buNone/>
            </a:pPr>
            <a:r>
              <a:rPr lang="zh-CN" altLang="en-US" sz="2400" b="1" dirty="0">
                <a:solidFill>
                  <a:srgbClr val="FF0000"/>
                </a:solidFill>
                <a:latin typeface="Arial" panose="020B0604020202020204" pitchFamily="34" charset="0"/>
                <a:ea typeface="宋体" panose="02010600030101010101" pitchFamily="2" charset="-122"/>
              </a:rPr>
              <a:t>暖气团主动</a:t>
            </a:r>
            <a:r>
              <a:rPr lang="zh-CN" altLang="en-US" sz="2400" b="1" dirty="0">
                <a:latin typeface="Arial" panose="020B0604020202020204" pitchFamily="34" charset="0"/>
                <a:ea typeface="宋体" panose="02010600030101010101" pitchFamily="2" charset="-122"/>
              </a:rPr>
              <a:t>向冷气团移动而形成的锋</a:t>
            </a:r>
            <a:endParaRPr lang="zh-CN" altLang="en-US" sz="2400" b="1" dirty="0">
              <a:latin typeface="Arial" panose="020B0604020202020204" pitchFamily="34" charset="0"/>
              <a:ea typeface="宋体" panose="02010600030101010101" pitchFamily="2" charset="-122"/>
            </a:endParaRPr>
          </a:p>
        </p:txBody>
      </p:sp>
      <p:sp>
        <p:nvSpPr>
          <p:cNvPr id="18438" name="文本框 18438"/>
          <p:cNvSpPr txBox="1"/>
          <p:nvPr/>
        </p:nvSpPr>
        <p:spPr>
          <a:xfrm>
            <a:off x="3203575" y="1989138"/>
            <a:ext cx="5329238" cy="895350"/>
          </a:xfrm>
          <a:prstGeom prst="rect">
            <a:avLst/>
          </a:prstGeom>
          <a:noFill/>
          <a:ln w="9525">
            <a:noFill/>
          </a:ln>
        </p:spPr>
        <p:txBody>
          <a:bodyPr anchor="t">
            <a:spAutoFit/>
          </a:bodyPr>
          <a:p>
            <a:pPr lvl="0">
              <a:spcBef>
                <a:spcPct val="20000"/>
              </a:spcBef>
              <a:buClr>
                <a:schemeClr val="bg2"/>
              </a:buClr>
              <a:buSzPct val="75000"/>
              <a:buFont typeface="Wingdings" panose="05000000000000000000" pitchFamily="2" charset="2"/>
              <a:buNone/>
            </a:pPr>
            <a:r>
              <a:rPr lang="zh-CN" altLang="en-US" sz="2400" b="1" dirty="0">
                <a:latin typeface="Arial" panose="020B0604020202020204" pitchFamily="34" charset="0"/>
                <a:ea typeface="宋体" panose="02010600030101010101" pitchFamily="2" charset="-122"/>
              </a:rPr>
              <a:t>冷暖气团相遇，任何一方都没有足够</a:t>
            </a:r>
            <a:endParaRPr lang="zh-CN" altLang="en-US" sz="2400" b="1" dirty="0">
              <a:latin typeface="Arial" panose="020B0604020202020204" pitchFamily="34" charset="0"/>
              <a:ea typeface="宋体" panose="02010600030101010101" pitchFamily="2" charset="-122"/>
            </a:endParaRPr>
          </a:p>
          <a:p>
            <a:pPr lvl="0">
              <a:spcBef>
                <a:spcPct val="20000"/>
              </a:spcBef>
              <a:buClr>
                <a:schemeClr val="bg2"/>
              </a:buClr>
              <a:buSzPct val="75000"/>
              <a:buFont typeface="Wingdings" panose="05000000000000000000" pitchFamily="2" charset="2"/>
              <a:buNone/>
            </a:pPr>
            <a:r>
              <a:rPr lang="zh-CN" altLang="en-US" sz="2400" b="1" dirty="0">
                <a:latin typeface="Arial" panose="020B0604020202020204" pitchFamily="34" charset="0"/>
                <a:ea typeface="宋体" panose="02010600030101010101" pitchFamily="2" charset="-122"/>
              </a:rPr>
              <a:t>的力量使另一方移动，</a:t>
            </a:r>
            <a:r>
              <a:rPr lang="zh-CN" altLang="en-US" sz="2400" b="1" dirty="0">
                <a:solidFill>
                  <a:srgbClr val="FF0000"/>
                </a:solidFill>
                <a:latin typeface="Arial" panose="020B0604020202020204" pitchFamily="34" charset="0"/>
                <a:ea typeface="宋体" panose="02010600030101010101" pitchFamily="2" charset="-122"/>
              </a:rPr>
              <a:t>锋面相对静止</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18440" name="直接连接符 18439"/>
          <p:cNvSpPr/>
          <p:nvPr/>
        </p:nvSpPr>
        <p:spPr>
          <a:xfrm>
            <a:off x="1619250" y="2276475"/>
            <a:ext cx="1728788" cy="1008063"/>
          </a:xfrm>
          <a:prstGeom prst="line">
            <a:avLst/>
          </a:prstGeom>
          <a:ln w="28575" cap="flat" cmpd="sng">
            <a:solidFill>
              <a:srgbClr val="FF0000"/>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1" name="直接连接符 18440"/>
          <p:cNvSpPr/>
          <p:nvPr/>
        </p:nvSpPr>
        <p:spPr>
          <a:xfrm flipV="1">
            <a:off x="2051050" y="2349500"/>
            <a:ext cx="1225550" cy="1727200"/>
          </a:xfrm>
          <a:prstGeom prst="line">
            <a:avLst/>
          </a:prstGeom>
          <a:ln w="28575" cap="flat" cmpd="sng">
            <a:solidFill>
              <a:srgbClr val="FF0000"/>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2" name="直接连接符 18441"/>
          <p:cNvSpPr/>
          <p:nvPr/>
        </p:nvSpPr>
        <p:spPr>
          <a:xfrm>
            <a:off x="1619250" y="3284538"/>
            <a:ext cx="1728788" cy="1008062"/>
          </a:xfrm>
          <a:prstGeom prst="line">
            <a:avLst/>
          </a:prstGeom>
          <a:ln w="28575" cap="flat" cmpd="sng">
            <a:solidFill>
              <a:srgbClr val="FF0000"/>
            </a:solidFill>
            <a:prstDash val="solid"/>
            <a:round/>
            <a:headEnd type="none" w="med" len="med"/>
            <a:tailEnd type="triangl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8443" name="流程图: 资料带 18442"/>
          <p:cNvSpPr/>
          <p:nvPr/>
        </p:nvSpPr>
        <p:spPr>
          <a:xfrm>
            <a:off x="762000" y="4724400"/>
            <a:ext cx="7913688" cy="1008063"/>
          </a:xfrm>
          <a:prstGeom prst="flowChartPunchedTape">
            <a:avLst/>
          </a:prstGeom>
          <a:solidFill>
            <a:schemeClr val="accent1"/>
          </a:solidFill>
          <a:ln w="9525" cap="flat" cmpd="sng">
            <a:solidFill>
              <a:schemeClr val="tx1"/>
            </a:solidFill>
            <a:prstDash val="solid"/>
            <a:miter/>
            <a:headEnd type="none" w="med" len="med"/>
            <a:tailEnd type="none" w="med" len="med"/>
          </a:ln>
        </p:spPr>
        <p:txBody>
          <a:bodyPr wrap="none" anchor="ctr"/>
          <a:p>
            <a:pPr lvl="0" algn="ctr"/>
            <a:r>
              <a:rPr lang="zh-CN" altLang="en-US" sz="2000" b="1" dirty="0">
                <a:latin typeface="Arial" panose="020B0604020202020204" pitchFamily="34" charset="0"/>
                <a:ea typeface="宋体" panose="02010600030101010101" pitchFamily="2" charset="-122"/>
              </a:rPr>
              <a:t>积极思考：在不同锋面系统中，冷、暖气团的势力强弱如何？</a:t>
            </a:r>
            <a:endParaRPr lang="zh-CN" altLang="en-US" sz="2000" b="1" dirty="0">
              <a:latin typeface="Arial" panose="020B0604020202020204" pitchFamily="34" charset="0"/>
              <a:ea typeface="宋体" panose="02010600030101010101" pitchFamily="2" charset="-122"/>
            </a:endParaRPr>
          </a:p>
        </p:txBody>
      </p:sp>
      <p:sp>
        <p:nvSpPr>
          <p:cNvPr id="2" name="文本框 18443"/>
          <p:cNvSpPr txBox="1"/>
          <p:nvPr/>
        </p:nvSpPr>
        <p:spPr>
          <a:xfrm>
            <a:off x="6804025" y="6165850"/>
            <a:ext cx="1871663" cy="457200"/>
          </a:xfrm>
          <a:prstGeom prst="rect">
            <a:avLst/>
          </a:prstGeom>
          <a:noFill/>
          <a:ln w="9525">
            <a:noFill/>
          </a:ln>
        </p:spPr>
        <p:txBody>
          <a:bodyPr anchor="t">
            <a:spAutoFit/>
          </a:bodyPr>
          <a:p>
            <a:pPr lvl="0">
              <a:spcBef>
                <a:spcPct val="50000"/>
              </a:spcBef>
            </a:pPr>
            <a:endParaRPr lang="zh-CN" altLang="en-US" sz="2400" dirty="0">
              <a:latin typeface="Arial" panose="020B0604020202020204" pitchFamily="34" charset="0"/>
              <a:ea typeface="宋体" panose="02010600030101010101" pitchFamily="2" charset="-122"/>
            </a:endParaRPr>
          </a:p>
        </p:txBody>
      </p:sp>
      <p:sp>
        <p:nvSpPr>
          <p:cNvPr id="18444" name="WordArt 36"/>
          <p:cNvSpPr>
            <a:spLocks noTextEdit="1"/>
          </p:cNvSpPr>
          <p:nvPr/>
        </p:nvSpPr>
        <p:spPr>
          <a:xfrm>
            <a:off x="179388" y="188913"/>
            <a:ext cx="3455987" cy="65405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FFCC00"/>
                  </a:solidFill>
                  <a:prstDash val="solid"/>
                  <a:round/>
                  <a:headEnd type="none" w="med" len="med"/>
                  <a:tailEnd type="none" w="med" len="med"/>
                </a:ln>
                <a:solidFill>
                  <a:srgbClr val="000080"/>
                </a:solidFill>
                <a:effectLst>
                  <a:outerShdw dist="35921" dir="2699999" algn="ctr" rotWithShape="0">
                    <a:srgbClr val="990000"/>
                  </a:outerShdw>
                </a:effectLst>
                <a:latin typeface="宋体" panose="02010600030101010101" pitchFamily="2" charset="-122"/>
                <a:ea typeface="宋体" panose="02010600030101010101" pitchFamily="2" charset="-122"/>
              </a:rPr>
              <a:t>预习成果反馈：</a:t>
            </a:r>
            <a:endParaRPr lang="zh-CN" altLang="en-US" sz="3600" b="1">
              <a:ln w="19050" cap="flat" cmpd="sng">
                <a:solidFill>
                  <a:srgbClr val="FFCC00"/>
                </a:solidFill>
                <a:prstDash val="solid"/>
                <a:round/>
                <a:headEnd type="none" w="med" len="med"/>
                <a:tailEnd type="none" w="med" len="med"/>
              </a:ln>
              <a:solidFill>
                <a:srgbClr val="000080"/>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18445" name="文本框 18445"/>
          <p:cNvSpPr txBox="1"/>
          <p:nvPr/>
        </p:nvSpPr>
        <p:spPr>
          <a:xfrm>
            <a:off x="3563938" y="981075"/>
            <a:ext cx="2520950" cy="641350"/>
          </a:xfrm>
          <a:prstGeom prst="rect">
            <a:avLst/>
          </a:prstGeom>
          <a:noFill/>
          <a:ln w="9525">
            <a:noFill/>
          </a:ln>
        </p:spPr>
        <p:txBody>
          <a:bodyPr anchor="t">
            <a:spAutoFit/>
          </a:bodyPr>
          <a:p>
            <a:pPr lvl="0" algn="ctr"/>
            <a:r>
              <a:rPr lang="zh-CN" altLang="en-US" sz="3600" b="1" dirty="0">
                <a:latin typeface="Arial" panose="020B0604020202020204" pitchFamily="34" charset="0"/>
                <a:ea typeface="宋体" panose="02010600030101010101" pitchFamily="2" charset="-122"/>
              </a:rPr>
              <a:t>锋面分类</a:t>
            </a:r>
            <a:endParaRPr lang="zh-CN" altLang="en-US" sz="3600" b="1" dirty="0">
              <a:latin typeface="Arial" panose="020B0604020202020204" pitchFamily="3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dissolve">
                                      <p:cBhvr>
                                        <p:cTn id="12" dur="500"/>
                                        <p:tgtEl>
                                          <p:spTgt spid="184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41"/>
                                        </p:tgtEl>
                                        <p:attrNameLst>
                                          <p:attrName>style.visibility</p:attrName>
                                        </p:attrNameLst>
                                      </p:cBhvr>
                                      <p:to>
                                        <p:strVal val="visible"/>
                                      </p:to>
                                    </p:set>
                                    <p:animEffect transition="in" filter="dissolve">
                                      <p:cBhvr>
                                        <p:cTn id="17" dur="500"/>
                                        <p:tgtEl>
                                          <p:spTgt spid="1844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8443"/>
                                        </p:tgtEl>
                                        <p:attrNameLst>
                                          <p:attrName>style.visibility</p:attrName>
                                        </p:attrNameLst>
                                      </p:cBhvr>
                                      <p:to>
                                        <p:strVal val="visible"/>
                                      </p:to>
                                    </p:set>
                                    <p:animEffect transition="in" filter="wheel(4)">
                                      <p:cBhvr>
                                        <p:cTn id="2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8" name="文本框 36867"/>
          <p:cNvSpPr txBox="1"/>
          <p:nvPr/>
        </p:nvSpPr>
        <p:spPr>
          <a:xfrm>
            <a:off x="971550" y="5848350"/>
            <a:ext cx="7115175" cy="579438"/>
          </a:xfrm>
          <a:prstGeom prst="rect">
            <a:avLst/>
          </a:prstGeom>
          <a:noFill/>
          <a:ln w="9525">
            <a:noFill/>
          </a:ln>
        </p:spPr>
        <p:txBody>
          <a:bodyPr wrap="none" anchor="t">
            <a:spAutoFit/>
          </a:bodyPr>
          <a:p>
            <a:pPr lvl="0"/>
            <a:r>
              <a:rPr lang="zh-CN" altLang="en-US" sz="3200" b="1" dirty="0">
                <a:latin typeface="Arial" panose="020B0604020202020204" pitchFamily="34" charset="0"/>
                <a:ea typeface="宋体" panose="02010600030101010101" pitchFamily="2" charset="-122"/>
              </a:rPr>
              <a:t>梅雨的真实写照</a:t>
            </a:r>
            <a:r>
              <a:rPr lang="en-US" altLang="zh-CN" sz="3200" b="1">
                <a:latin typeface="Arial" panose="020B0604020202020204" pitchFamily="34" charset="0"/>
                <a:ea typeface="宋体" panose="02010600030101010101" pitchFamily="2" charset="-122"/>
              </a:rPr>
              <a:t>——</a:t>
            </a:r>
            <a:r>
              <a:rPr lang="en-US" altLang="zh-CN" sz="3200" b="1">
                <a:solidFill>
                  <a:srgbClr val="FF0000"/>
                </a:solidFill>
                <a:latin typeface="Arial" panose="020B0604020202020204" pitchFamily="34" charset="0"/>
                <a:ea typeface="宋体" panose="02010600030101010101" pitchFamily="2" charset="-122"/>
              </a:rPr>
              <a:t>“</a:t>
            </a:r>
            <a:r>
              <a:rPr lang="zh-CN" altLang="en-US" sz="3200" b="1" dirty="0">
                <a:solidFill>
                  <a:srgbClr val="FF0000"/>
                </a:solidFill>
                <a:latin typeface="Arial" panose="020B0604020202020204" pitchFamily="34" charset="0"/>
                <a:ea typeface="宋体" panose="02010600030101010101" pitchFamily="2" charset="-122"/>
              </a:rPr>
              <a:t>黄梅时节家家雨”</a:t>
            </a:r>
            <a:endParaRPr lang="zh-CN" altLang="en-US" sz="3200" b="1" dirty="0">
              <a:solidFill>
                <a:srgbClr val="FF0000"/>
              </a:solidFill>
              <a:latin typeface="Arial" panose="020B0604020202020204" pitchFamily="34" charset="0"/>
              <a:ea typeface="宋体" panose="02010600030101010101" pitchFamily="2" charset="-122"/>
            </a:endParaRPr>
          </a:p>
        </p:txBody>
      </p:sp>
      <p:sp>
        <p:nvSpPr>
          <p:cNvPr id="19459" name="矩形 36870"/>
          <p:cNvSpPr/>
          <p:nvPr/>
        </p:nvSpPr>
        <p:spPr>
          <a:xfrm>
            <a:off x="2700338" y="260350"/>
            <a:ext cx="3384550" cy="504825"/>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江淮准静止锋</a:t>
            </a:r>
            <a:endParaRPr lang="zh-CN" altLang="en-US" sz="36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ontrols>
      <mc:AlternateContent xmlns:mc="http://schemas.openxmlformats.org/markup-compatibility/2006">
        <mc:Choice xmlns:v="urn:schemas-microsoft-com:vml" Requires="v">
          <p:control spid="19457" name="" r:id="rId1" imgW="6950075" imgH="4535805"/>
        </mc:Choice>
        <mc:Fallback>
          <p:control name="" r:id="rId1" imgW="6950075" imgH="4535805">
            <p:pic>
              <p:nvPicPr>
                <p:cNvPr id="0" name="Host Control  19456"/>
                <p:cNvPicPr/>
                <p:nvPr/>
              </p:nvPicPr>
              <p:blipFill>
                <a:blip r:embed="rId2"/>
                <a:stretch>
                  <a:fillRect/>
                </a:stretch>
              </p:blipFill>
              <p:spPr>
                <a:xfrm>
                  <a:off x="1042988" y="1125538"/>
                  <a:ext cx="6950075" cy="4535805"/>
                </a:xfrm>
                <a:prstGeom prst="rect">
                  <a:avLst/>
                </a:prstGeom>
              </p:spPr>
            </p:pic>
          </p:control>
        </mc:Fallback>
      </mc:AlternateContent>
    </p:controls>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xEl>
                                              <p:charRg st="0" end="19"/>
                                            </p:txEl>
                                          </p:spTgt>
                                        </p:tgtEl>
                                        <p:attrNameLst>
                                          <p:attrName>style.visibility</p:attrName>
                                        </p:attrNameLst>
                                      </p:cBhvr>
                                      <p:to>
                                        <p:strVal val="visible"/>
                                      </p:to>
                                    </p:set>
                                    <p:animEffect transition="in" filter="diamond(in)">
                                      <p:cBhvr>
                                        <p:cTn id="7" dur="2000"/>
                                        <p:tgtEl>
                                          <p:spTgt spid="36868">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160412"/>
</p:tagLst>
</file>

<file path=ppt/tags/tag10.xml><?xml version="1.0" encoding="utf-8"?>
<p:tagLst xmlns:p="http://schemas.openxmlformats.org/presentationml/2006/main">
  <p:tag name="KSO_WM_TEMPLATE_CATEGORY" val="custom"/>
  <p:tag name="KSO_WM_TEMPLATE_INDEX" val="160412"/>
</p:tagLst>
</file>

<file path=ppt/tags/tag11.xml><?xml version="1.0" encoding="utf-8"?>
<p:tagLst xmlns:p="http://schemas.openxmlformats.org/presentationml/2006/main">
  <p:tag name="KSO_WM_TEMPLATE_CATEGORY" val="custom"/>
  <p:tag name="KSO_WM_TEMPLATE_INDEX" val="160412"/>
</p:tagLst>
</file>

<file path=ppt/tags/tag12.xml><?xml version="1.0" encoding="utf-8"?>
<p:tagLst xmlns:p="http://schemas.openxmlformats.org/presentationml/2006/main">
  <p:tag name="KSO_WM_TEMPLATE_CATEGORY" val="custom"/>
  <p:tag name="KSO_WM_TEMPLATE_INDEX" val="160412"/>
</p:tagLst>
</file>

<file path=ppt/tags/tag13.xml><?xml version="1.0" encoding="utf-8"?>
<p:tagLst xmlns:p="http://schemas.openxmlformats.org/presentationml/2006/main">
  <p:tag name="KSO_WM_TEMPLATE_CATEGORY" val="custom"/>
  <p:tag name="KSO_WM_TEMPLATE_INDEX" val="160412"/>
</p:tagLst>
</file>

<file path=ppt/tags/tag14.xml><?xml version="1.0" encoding="utf-8"?>
<p:tagLst xmlns:p="http://schemas.openxmlformats.org/presentationml/2006/main">
  <p:tag name="KSO_WM_TEMPLATE_CATEGORY" val="custom"/>
  <p:tag name="KSO_WM_TEMPLATE_INDEX" val="160412"/>
</p:tagLst>
</file>

<file path=ppt/tags/tag15.xml><?xml version="1.0" encoding="utf-8"?>
<p:tagLst xmlns:p="http://schemas.openxmlformats.org/presentationml/2006/main">
  <p:tag name="KSO_WM_TEMPLATE_CATEGORY" val="custom"/>
  <p:tag name="KSO_WM_TEMPLATE_INDEX" val="160412"/>
</p:tagLst>
</file>

<file path=ppt/tags/tag16.xml><?xml version="1.0" encoding="utf-8"?>
<p:tagLst xmlns:p="http://schemas.openxmlformats.org/presentationml/2006/main">
  <p:tag name="KSO_WM_TEMPLATE_CATEGORY" val="custom"/>
  <p:tag name="KSO_WM_TEMPLATE_INDEX" val="160412"/>
</p:tagLst>
</file>

<file path=ppt/tags/tag17.xml><?xml version="1.0" encoding="utf-8"?>
<p:tagLst xmlns:p="http://schemas.openxmlformats.org/presentationml/2006/main">
  <p:tag name="KSO_WM_TEMPLATE_CATEGORY" val="custom"/>
  <p:tag name="KSO_WM_TEMPLATE_INDEX" val="160412"/>
</p:tagLst>
</file>

<file path=ppt/tags/tag18.xml><?xml version="1.0" encoding="utf-8"?>
<p:tagLst xmlns:p="http://schemas.openxmlformats.org/presentationml/2006/main">
  <p:tag name="KSO_WM_TEMPLATE_CATEGORY" val="custom"/>
  <p:tag name="KSO_WM_TEMPLATE_INDEX" val="160412"/>
</p:tagLst>
</file>

<file path=ppt/tags/tag19.xml><?xml version="1.0" encoding="utf-8"?>
<p:tagLst xmlns:p="http://schemas.openxmlformats.org/presentationml/2006/main">
  <p:tag name="KSO_WM_TEMPLATE_CATEGORY" val="custom"/>
  <p:tag name="KSO_WM_TEMPLATE_INDEX" val="160412"/>
</p:tagLst>
</file>

<file path=ppt/tags/tag2.xml><?xml version="1.0" encoding="utf-8"?>
<p:tagLst xmlns:p="http://schemas.openxmlformats.org/presentationml/2006/main">
  <p:tag name="KSO_WM_TAG_VERSION" val="1.0"/>
  <p:tag name="KSO_WM_TEMPLATE_CATEGORY" val="custom"/>
  <p:tag name="KSO_WM_TEMPLATE_INDEX" val="160412"/>
</p:tagLst>
</file>

<file path=ppt/tags/tag20.xml><?xml version="1.0" encoding="utf-8"?>
<p:tagLst xmlns:p="http://schemas.openxmlformats.org/presentationml/2006/main">
  <p:tag name="KSO_WM_TEMPLATE_CATEGORY" val="custom"/>
  <p:tag name="KSO_WM_TEMPLATE_INDEX" val="160412"/>
</p:tagLst>
</file>

<file path=ppt/tags/tag21.xml><?xml version="1.0" encoding="utf-8"?>
<p:tagLst xmlns:p="http://schemas.openxmlformats.org/presentationml/2006/main">
  <p:tag name="KSO_WM_TEMPLATE_CATEGORY" val="custom"/>
  <p:tag name="KSO_WM_TEMPLATE_INDEX" val="160412"/>
</p:tagLst>
</file>

<file path=ppt/tags/tag22.xml><?xml version="1.0" encoding="utf-8"?>
<p:tagLst xmlns:p="http://schemas.openxmlformats.org/presentationml/2006/main">
  <p:tag name="KSO_WM_TEMPLATE_CATEGORY" val="custom"/>
  <p:tag name="KSO_WM_TEMPLATE_INDEX" val="160412"/>
</p:tagLst>
</file>

<file path=ppt/tags/tag23.xml><?xml version="1.0" encoding="utf-8"?>
<p:tagLst xmlns:p="http://schemas.openxmlformats.org/presentationml/2006/main">
  <p:tag name="KSO_WM_TEMPLATE_CATEGORY" val="custom"/>
  <p:tag name="KSO_WM_TEMPLATE_INDEX" val="160412"/>
</p:tagLst>
</file>

<file path=ppt/tags/tag24.xml><?xml version="1.0" encoding="utf-8"?>
<p:tagLst xmlns:p="http://schemas.openxmlformats.org/presentationml/2006/main">
  <p:tag name="KSO_WM_TEMPLATE_CATEGORY" val="custom"/>
  <p:tag name="KSO_WM_TEMPLATE_INDEX" val="160412"/>
</p:tagLst>
</file>

<file path=ppt/tags/tag25.xml><?xml version="1.0" encoding="utf-8"?>
<p:tagLst xmlns:p="http://schemas.openxmlformats.org/presentationml/2006/main">
  <p:tag name="KSO_WM_TEMPLATE_CATEGORY" val="custom"/>
  <p:tag name="KSO_WM_TEMPLATE_INDEX" val="160412"/>
</p:tagLst>
</file>

<file path=ppt/tags/tag26.xml><?xml version="1.0" encoding="utf-8"?>
<p:tagLst xmlns:p="http://schemas.openxmlformats.org/presentationml/2006/main">
  <p:tag name="KSO_WM_TEMPLATE_CATEGORY" val="custom"/>
  <p:tag name="KSO_WM_TEMPLATE_INDEX" val="160412"/>
</p:tagLst>
</file>

<file path=ppt/tags/tag27.xml><?xml version="1.0" encoding="utf-8"?>
<p:tagLst xmlns:p="http://schemas.openxmlformats.org/presentationml/2006/main">
  <p:tag name="KSO_WM_TEMPLATE_CATEGORY" val="custom"/>
  <p:tag name="KSO_WM_TEMPLATE_INDEX" val="160412"/>
</p:tagLst>
</file>

<file path=ppt/tags/tag28.xml><?xml version="1.0" encoding="utf-8"?>
<p:tagLst xmlns:p="http://schemas.openxmlformats.org/presentationml/2006/main">
  <p:tag name="KSO_WM_TEMPLATE_CATEGORY" val="custom"/>
  <p:tag name="KSO_WM_TEMPLATE_INDEX" val="160412"/>
</p:tagLst>
</file>

<file path=ppt/tags/tag29.xml><?xml version="1.0" encoding="utf-8"?>
<p:tagLst xmlns:p="http://schemas.openxmlformats.org/presentationml/2006/main">
  <p:tag name="KSO_WM_TEMPLATE_CATEGORY" val="custom"/>
  <p:tag name="KSO_WM_TEMPLATE_INDEX" val="160412"/>
</p:tagLst>
</file>

<file path=ppt/tags/tag3.xml><?xml version="1.0" encoding="utf-8"?>
<p:tagLst xmlns:p="http://schemas.openxmlformats.org/presentationml/2006/main">
  <p:tag name="KSO_WM_TEMPLATE_CATEGORY" val="custom"/>
  <p:tag name="KSO_WM_TEMPLATE_INDEX" val="160412"/>
</p:tagLst>
</file>

<file path=ppt/tags/tag30.xml><?xml version="1.0" encoding="utf-8"?>
<p:tagLst xmlns:p="http://schemas.openxmlformats.org/presentationml/2006/main">
  <p:tag name="KSO_WM_TEMPLATE_CATEGORY" val="custom"/>
  <p:tag name="KSO_WM_TEMPLATE_INDEX" val="160412"/>
</p:tagLst>
</file>

<file path=ppt/tags/tag4.xml><?xml version="1.0" encoding="utf-8"?>
<p:tagLst xmlns:p="http://schemas.openxmlformats.org/presentationml/2006/main">
  <p:tag name="KSO_WM_TEMPLATE_CATEGORY" val="custom"/>
  <p:tag name="KSO_WM_TEMPLATE_INDEX" val="160412"/>
</p:tagLst>
</file>

<file path=ppt/tags/tag5.xml><?xml version="1.0" encoding="utf-8"?>
<p:tagLst xmlns:p="http://schemas.openxmlformats.org/presentationml/2006/main">
  <p:tag name="KSO_WM_TEMPLATE_CATEGORY" val="custom"/>
  <p:tag name="KSO_WM_TEMPLATE_INDEX" val="160412"/>
</p:tagLst>
</file>

<file path=ppt/tags/tag6.xml><?xml version="1.0" encoding="utf-8"?>
<p:tagLst xmlns:p="http://schemas.openxmlformats.org/presentationml/2006/main">
  <p:tag name="KSO_WM_TEMPLATE_CATEGORY" val="custom"/>
  <p:tag name="KSO_WM_TEMPLATE_INDEX" val="160412"/>
</p:tagLst>
</file>

<file path=ppt/tags/tag7.xml><?xml version="1.0" encoding="utf-8"?>
<p:tagLst xmlns:p="http://schemas.openxmlformats.org/presentationml/2006/main">
  <p:tag name="KSO_WM_TEMPLATE_CATEGORY" val="custom"/>
  <p:tag name="KSO_WM_TEMPLATE_INDEX" val="160412"/>
</p:tagLst>
</file>

<file path=ppt/tags/tag8.xml><?xml version="1.0" encoding="utf-8"?>
<p:tagLst xmlns:p="http://schemas.openxmlformats.org/presentationml/2006/main">
  <p:tag name="KSO_WM_TEMPLATE_CATEGORY" val="custom"/>
  <p:tag name="KSO_WM_TEMPLATE_INDEX" val="160412"/>
</p:tagLst>
</file>

<file path=ppt/tags/tag9.xml><?xml version="1.0" encoding="utf-8"?>
<p:tagLst xmlns:p="http://schemas.openxmlformats.org/presentationml/2006/main">
  <p:tag name="KSO_WM_TEMPLATE_CATEGORY" val="custom"/>
  <p:tag name="KSO_WM_TEMPLATE_INDEX" val="160412"/>
</p:tagLst>
</file>

<file path=ppt/theme/theme1.xml><?xml version="1.0" encoding="utf-8"?>
<a:theme xmlns:a="http://schemas.openxmlformats.org/drawingml/2006/main" name="2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000120140530A99PPBG">
  <a:themeElements>
    <a:clrScheme name="124">
      <a:dk1>
        <a:srgbClr val="595959"/>
      </a:dk1>
      <a:lt1>
        <a:sysClr val="window" lastClr="FFFFFF"/>
      </a:lt1>
      <a:dk2>
        <a:srgbClr val="595959"/>
      </a:dk2>
      <a:lt2>
        <a:srgbClr val="FFFFFF"/>
      </a:lt2>
      <a:accent1>
        <a:srgbClr val="F04D2C"/>
      </a:accent1>
      <a:accent2>
        <a:srgbClr val="CC366F"/>
      </a:accent2>
      <a:accent3>
        <a:srgbClr val="F09010"/>
      </a:accent3>
      <a:accent4>
        <a:srgbClr val="AF8771"/>
      </a:accent4>
      <a:accent5>
        <a:srgbClr val="B845BB"/>
      </a:accent5>
      <a:accent6>
        <a:srgbClr val="D3CA51"/>
      </a:accent6>
      <a:hlink>
        <a:srgbClr val="00B0F0"/>
      </a:hlink>
      <a:folHlink>
        <a:srgbClr val="C07E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2450</Words>
  <Application>WPS 演示</Application>
  <PresentationFormat>在屏幕上显示</PresentationFormat>
  <Paragraphs>354</Paragraphs>
  <Slides>28</Slides>
  <Notes>1</Notes>
  <HiddenSlides>0</HiddenSlides>
  <MMClips>1</MMClips>
  <ScaleCrop>false</ScaleCrop>
  <HeadingPairs>
    <vt:vector size="6" baseType="variant">
      <vt:variant>
        <vt:lpstr>已用的字体</vt:lpstr>
      </vt:variant>
      <vt:variant>
        <vt:i4>18</vt:i4>
      </vt:variant>
      <vt:variant>
        <vt:lpstr>主题</vt:lpstr>
      </vt:variant>
      <vt:variant>
        <vt:i4>9</vt:i4>
      </vt:variant>
      <vt:variant>
        <vt:lpstr>幻灯片标题</vt:lpstr>
      </vt:variant>
      <vt:variant>
        <vt:i4>28</vt:i4>
      </vt:variant>
    </vt:vector>
  </HeadingPairs>
  <TitlesOfParts>
    <vt:vector size="55" baseType="lpstr">
      <vt:lpstr>Arial</vt:lpstr>
      <vt:lpstr>宋体</vt:lpstr>
      <vt:lpstr>Wingdings</vt:lpstr>
      <vt:lpstr>黑体</vt:lpstr>
      <vt:lpstr>Calibri</vt:lpstr>
      <vt:lpstr>方正姚体</vt:lpstr>
      <vt:lpstr>Times New Roman</vt:lpstr>
      <vt:lpstr>Courier New</vt:lpstr>
      <vt:lpstr>Times New Roman</vt:lpstr>
      <vt:lpstr>Courier New</vt:lpstr>
      <vt:lpstr>楷体</vt:lpstr>
      <vt:lpstr>楷体_GB2312</vt:lpstr>
      <vt:lpstr>隶书</vt:lpstr>
      <vt:lpstr>幼圆</vt:lpstr>
      <vt:lpstr>仿宋_GB2312</vt:lpstr>
      <vt:lpstr>微软雅黑</vt:lpstr>
      <vt:lpstr>新宋体</vt:lpstr>
      <vt:lpstr>仿宋</vt:lpstr>
      <vt:lpstr>2_自定义设计方案</vt:lpstr>
      <vt:lpstr>自定义设计方案</vt:lpstr>
      <vt:lpstr>1_自定义设计方案</vt:lpstr>
      <vt:lpstr>3_自定义设计方案</vt:lpstr>
      <vt:lpstr>4_自定义设计方案</vt:lpstr>
      <vt:lpstr>5_自定义设计方案</vt:lpstr>
      <vt:lpstr>6_自定义设计方案</vt:lpstr>
      <vt:lpstr>7_自定义设计方案</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合作探究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第三节  城市空间结构（一）</dc:title>
  <dc:creator>jufeng</dc:creator>
  <cp:lastModifiedBy>Administrator</cp:lastModifiedBy>
  <cp:revision>126</cp:revision>
  <dcterms:created xsi:type="dcterms:W3CDTF">2011-04-01T12:58:00Z</dcterms:created>
  <dcterms:modified xsi:type="dcterms:W3CDTF">2016-10-26T05:26:10Z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