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0" r:id="rId7"/>
    <p:sldId id="264" r:id="rId8"/>
    <p:sldId id="261" r:id="rId9"/>
    <p:sldId id="263" r:id="rId10"/>
    <p:sldId id="265" r:id="rId11"/>
    <p:sldId id="266" r:id="rId12"/>
    <p:sldId id="267" r:id="rId13"/>
    <p:sldId id="271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/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116" y="765175"/>
            <a:ext cx="2057797" cy="53276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54098" cy="53276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2504" cy="43195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3821" y="1773238"/>
            <a:ext cx="4032504" cy="43195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66725" y="1773238"/>
            <a:ext cx="8229600" cy="43195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2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1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教师的教学风格</a:t>
            </a:r>
            <a:endParaRPr lang="zh-CN" altLang="en-US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/>
              <a:t>孟有成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自然型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种风格特点是，教师讲课亲切自然，朴素无华，没有矫揉造作，也不刻意渲染，而是娓娓道来，细细诱导，师生在一种平等、协作、和谐的气氛下，进行默默的双向交流，将对知识的渴求和探索融于简朴、真实的情景之中，学生在静静地思考、默然地首肯中获得知识。教师虽然讲课声音不高，但神情自若，情真意切，犹如春雨渗入学生心田，润物细无声，给人一种心旷神怡、恬静安宁的感受。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对老师的要求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630" y="1668145"/>
            <a:ext cx="8228965" cy="5003800"/>
          </a:xfrm>
        </p:spPr>
        <p:txBody>
          <a:bodyPr/>
          <a:p>
            <a:r>
              <a:rPr lang="en-US" altLang="zh-CN"/>
              <a:t>1</a:t>
            </a:r>
            <a:r>
              <a:rPr lang="zh-CN" altLang="en-US"/>
              <a:t>、老师必须有扎实的知识、丰厚的理论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、老师必须思维敏捷、逻辑清晰、情感丰富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、老师必须会多种教法、教学手段多样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、老师必须有仁爱之心、有工作热情</a:t>
            </a:r>
            <a:endParaRPr lang="zh-CN" altLang="en-US"/>
          </a:p>
          <a:p>
            <a:r>
              <a:rPr lang="en-US" altLang="zh-CN"/>
              <a:t>5</a:t>
            </a:r>
            <a:r>
              <a:rPr lang="zh-CN" altLang="en-US"/>
              <a:t>、老师必须有一定的语言功底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、教师必须对自我有个清晰的认识</a:t>
            </a:r>
            <a:endParaRPr lang="zh-CN" altLang="en-US"/>
          </a:p>
          <a:p>
            <a:r>
              <a:rPr lang="en-US" altLang="zh-CN"/>
              <a:t>7</a:t>
            </a:r>
            <a:r>
              <a:rPr lang="zh-CN" altLang="en-US"/>
              <a:t>、模仿、学习与创新相结合，齐白石有句名言：</a:t>
            </a:r>
            <a:endParaRPr lang="zh-CN" altLang="en-US"/>
          </a:p>
          <a:p>
            <a:r>
              <a:rPr lang="zh-CN" altLang="en-US"/>
              <a:t>“学我者生，似我者死！”</a:t>
            </a:r>
            <a:endParaRPr lang="zh-CN" altLang="en-US"/>
          </a:p>
          <a:p>
            <a:r>
              <a:rPr lang="en-US" altLang="zh-CN"/>
              <a:t>6</a:t>
            </a:r>
            <a:r>
              <a:rPr lang="zh-CN" altLang="en-US"/>
              <a:t>、老师要因</a:t>
            </a:r>
            <a:r>
              <a:rPr lang="zh-CN" altLang="en-US">
                <a:solidFill>
                  <a:schemeClr val="accent1">
                    <a:lumMod val="50000"/>
                  </a:schemeClr>
                </a:solidFill>
              </a:rPr>
              <a:t>材</a:t>
            </a:r>
            <a:r>
              <a:rPr lang="zh-CN" altLang="en-US"/>
              <a:t>施教、因</a:t>
            </a:r>
            <a:r>
              <a:rPr lang="zh-CN" altLang="en-US">
                <a:solidFill>
                  <a:srgbClr val="FF0000"/>
                </a:solidFill>
              </a:rPr>
              <a:t>材</a:t>
            </a:r>
            <a:r>
              <a:rPr lang="zh-CN" altLang="en-US"/>
              <a:t>施教、</a:t>
            </a:r>
            <a:r>
              <a:rPr lang="zh-CN" altLang="en-US">
                <a:sym typeface="+mn-ea"/>
              </a:rPr>
              <a:t>因</a:t>
            </a:r>
            <a:r>
              <a:rPr lang="zh-CN" altLang="en-US">
                <a:solidFill>
                  <a:srgbClr val="FFFF00"/>
                </a:solidFill>
                <a:sym typeface="+mn-ea"/>
              </a:rPr>
              <a:t>材</a:t>
            </a:r>
            <a:r>
              <a:rPr lang="zh-CN" altLang="en-US">
                <a:sym typeface="+mn-ea"/>
              </a:rPr>
              <a:t>施教</a:t>
            </a:r>
            <a:endParaRPr lang="zh-CN" altLang="en-US">
              <a:sym typeface="+mn-ea"/>
            </a:endParaRPr>
          </a:p>
          <a:p>
            <a:r>
              <a:rPr lang="zh-CN" altLang="en-US"/>
              <a:t>教学内容、学生、教师个人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应该避免出现的课堂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满堂灌，学生主体性被忽略</a:t>
            </a:r>
            <a:endParaRPr lang="zh-CN" altLang="en-US"/>
          </a:p>
          <a:p>
            <a:r>
              <a:rPr lang="zh-CN" altLang="en-US"/>
              <a:t>内容过难</a:t>
            </a:r>
            <a:r>
              <a:rPr lang="zh-CN" altLang="en-US"/>
              <a:t>，</a:t>
            </a:r>
            <a:r>
              <a:rPr lang="zh-CN" altLang="en-US"/>
              <a:t>气氛沉闷</a:t>
            </a:r>
            <a:endParaRPr lang="zh-CN" altLang="en-US"/>
          </a:p>
          <a:p>
            <a:r>
              <a:rPr lang="zh-CN" altLang="en-US"/>
              <a:t>内容过多，像开快车，甚至拖堂很长时间</a:t>
            </a:r>
            <a:endParaRPr lang="zh-CN" altLang="en-US"/>
          </a:p>
          <a:p>
            <a:r>
              <a:rPr lang="zh-CN" altLang="en-US"/>
              <a:t>教学手段单一，切忌多媒体幻灯片过多或太少</a:t>
            </a:r>
            <a:endParaRPr lang="zh-CN" altLang="en-US"/>
          </a:p>
          <a:p>
            <a:r>
              <a:rPr lang="zh-CN" altLang="en-US"/>
              <a:t>表面热闹，不能深入或只有简单问答</a:t>
            </a:r>
            <a:endParaRPr lang="zh-CN" altLang="en-US"/>
          </a:p>
          <a:p>
            <a:r>
              <a:rPr lang="zh-CN" altLang="en-US"/>
              <a:t>对象不是全体学生</a:t>
            </a:r>
            <a:endParaRPr lang="zh-CN" altLang="en-US"/>
          </a:p>
          <a:p>
            <a:r>
              <a:rPr lang="zh-CN" altLang="en-US"/>
              <a:t>课堂无小结、低效或</a:t>
            </a:r>
            <a:r>
              <a:rPr lang="zh-CN" altLang="en-US"/>
              <a:t>无效小结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我对教育的理解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教育是一个生命对另一个生命的影响，老师不仅仅要刻意教传授学生知识、技能，更重要的还在于对学生无形的影响。这种影响是潜移默化的，是润物细无声的，是深入骨髓的。多年以后，学生可能忘记了老师传授的知识，丢掉了所学到的技能，但是却甩</a:t>
            </a:r>
            <a:r>
              <a:rPr lang="zh-CN" altLang="en-US"/>
              <a:t>不掉老师</a:t>
            </a:r>
            <a:r>
              <a:rPr lang="zh-CN" altLang="en-US"/>
              <a:t>这种影响，这种影响才是老师最终传授给学生的最宝贵的东西。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73050"/>
            <a:ext cx="8373745" cy="1765935"/>
          </a:xfrm>
        </p:spPr>
        <p:txBody>
          <a:bodyPr/>
          <a:p>
            <a:r>
              <a:rPr lang="zh-CN" altLang="en-US"/>
              <a:t>你喜欢什么类型的老师（可多选）</a:t>
            </a:r>
            <a:endParaRPr lang="zh-CN" altLang="en-US"/>
          </a:p>
          <a:p>
            <a:r>
              <a:rPr lang="zh-CN" altLang="en-US"/>
              <a:t>A知识渊博    B风趣幽默    C品德高尚    D一板一眼    E长相好看</a:t>
            </a:r>
            <a:r>
              <a:rPr lang="zh-CN" altLang="en-US">
                <a:sym typeface="+mn-ea"/>
              </a:rPr>
              <a:t>（百分比图）</a:t>
            </a:r>
            <a:endParaRPr lang="zh-CN" altLang="en-US"/>
          </a:p>
        </p:txBody>
      </p:sp>
      <p:graphicFrame>
        <p:nvGraphicFramePr>
          <p:cNvPr id="2" name="对象 -2147482614"/>
          <p:cNvGraphicFramePr>
            <a:graphicFrameLocks noChangeAspect="1"/>
          </p:cNvGraphicFramePr>
          <p:nvPr/>
        </p:nvGraphicFramePr>
        <p:xfrm>
          <a:off x="838200" y="1708150"/>
          <a:ext cx="7704455" cy="4671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667250" imgH="2828925" progId="Excel.Chart.8">
                  <p:embed/>
                </p:oleObj>
              </mc:Choice>
              <mc:Fallback>
                <p:oleObj name="" r:id="rId1" imgW="4667250" imgH="2828925" progId="Excel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38200" y="1708150"/>
                        <a:ext cx="7704455" cy="46710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4319587"/>
          </a:xfrm>
        </p:spPr>
        <p:txBody>
          <a:bodyPr/>
          <a:p>
            <a:r>
              <a:rPr lang="zh-CN" altLang="en-US"/>
              <a:t>老师的形象影响我对化学学科的学习</a:t>
            </a:r>
            <a:endParaRPr lang="zh-CN" altLang="en-US"/>
          </a:p>
          <a:p>
            <a:r>
              <a:rPr lang="zh-CN" altLang="en-US"/>
              <a:t>赞同程度：1  2  3  4  5（百分比图）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2" name="对象 -2147482613"/>
          <p:cNvGraphicFramePr>
            <a:graphicFrameLocks noChangeAspect="1"/>
          </p:cNvGraphicFramePr>
          <p:nvPr/>
        </p:nvGraphicFramePr>
        <p:xfrm>
          <a:off x="740410" y="1524000"/>
          <a:ext cx="7847330" cy="4757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667250" imgH="2828925" progId="Excel.Chart.8">
                  <p:embed/>
                </p:oleObj>
              </mc:Choice>
              <mc:Fallback>
                <p:oleObj name="" r:id="rId1" imgW="4667250" imgH="2828925" progId="Excel.Chart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0410" y="1524000"/>
                        <a:ext cx="7847330" cy="47574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问卷调查分析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、学生最喜欢的老师是风趣幽默型的，最不喜欢的是一板一眼型的；</a:t>
            </a:r>
            <a:endParaRPr lang="zh-CN" altLang="en-US"/>
          </a:p>
          <a:p>
            <a:r>
              <a:rPr lang="en-US" altLang="zh-CN"/>
              <a:t>2</a:t>
            </a:r>
            <a:r>
              <a:rPr lang="zh-CN" altLang="en-US"/>
              <a:t>、高中阶段，不同年龄段的学生，对老师的风格要求变化不明显，但还是有变化；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、老师的形象对学生的学习是有较大影响的。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zh-CN" altLang="en-US"/>
              <a:t>结论：老师们有必要形成适应学生、适合自己的教学风格。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教师的教学风格类型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理智型</a:t>
            </a:r>
            <a:endParaRPr lang="zh-CN" altLang="en-US"/>
          </a:p>
          <a:p>
            <a:r>
              <a:rPr lang="zh-CN" altLang="en-US"/>
              <a:t>情感型</a:t>
            </a:r>
            <a:endParaRPr lang="zh-CN" altLang="en-US"/>
          </a:p>
          <a:p>
            <a:r>
              <a:rPr lang="zh-CN" altLang="en-US"/>
              <a:t>幽默型</a:t>
            </a:r>
            <a:endParaRPr lang="zh-CN" altLang="en-US"/>
          </a:p>
          <a:p>
            <a:r>
              <a:rPr lang="zh-CN" altLang="en-US"/>
              <a:t>技巧型</a:t>
            </a:r>
            <a:endParaRPr lang="zh-CN" altLang="en-US"/>
          </a:p>
          <a:p>
            <a:r>
              <a:rPr lang="zh-CN" altLang="en-US"/>
              <a:t>自然型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6408" y="712470"/>
            <a:ext cx="8229600" cy="720725"/>
          </a:xfrm>
        </p:spPr>
        <p:txBody>
          <a:bodyPr/>
          <a:p>
            <a:r>
              <a:rPr lang="zh-CN" altLang="en-US">
                <a:sym typeface="+mn-ea"/>
              </a:rPr>
              <a:t>理智型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6725" y="1696403"/>
            <a:ext cx="8229600" cy="4319587"/>
          </a:xfrm>
        </p:spPr>
        <p:txBody>
          <a:bodyPr/>
          <a:p>
            <a:r>
              <a:rPr lang="zh-CN" altLang="en-US"/>
              <a:t>这种风格主要表现在:教师讲课深入浅出，条理清楚，层层剖析，环环相扣，论证严密，结构严谨，用思维的逻辑力量吸引学生的注意力，用理智控制课堂教学过程。学生通过听教师精辟的讲授，不仅学到知识，受到思维训练，还将被教师严谨治学的态度所熏陶和感染，学会冷静、独立地去思考问题。虽然有的教师在课堂上不苟言笑，但内心却充满对知识的透彻理解和对人的理智能力发展的执着追求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883" y="699135"/>
            <a:ext cx="8229600" cy="720725"/>
          </a:xfrm>
        </p:spPr>
        <p:txBody>
          <a:bodyPr/>
          <a:p>
            <a:r>
              <a:rPr lang="zh-CN" altLang="en-US"/>
              <a:t>情感型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3375"/>
            <a:ext cx="8465185" cy="4332605"/>
          </a:xfrm>
        </p:spPr>
        <p:txBody>
          <a:bodyPr/>
          <a:p>
            <a:r>
              <a:t>这种教学风格表现在教师讲课情绪饱满，把对科学文化的热爱和追求融于对学生的关爱和期望之中，充满着对人的高度尊重和依赖。讲到动情处，往往情绪高涨，慷慨激昂，扣人心弦，撼人心灵，使学生产生强烈的情感共鸣，师生之间在理解沟通的前提下，共同营造出一种渴求知识、探索真理的热烈气氛，学生在这样的教师引导下，所获得的不仅仅是知识训练价值，还包括人格、情感的陶冶价值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幽默型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这类风格所体现的最突出特点是，教师讲课生动形象，机智诙谐，妙语连珠，动人心弦。一个生动形象的比喻，犹如画龙点睛，给学生开启智慧之门；一种恰如其分的幽默，引起学生会心的微笑，如饮一杯清新的甘泉，给人以回味的留恋；哲人的警句、文化的箴言不时穿插于讲述中，给学生以启迪和警醒。在这种课堂氛围中，学生心情舒畅，乐于学习，在轻松愉快的笑声中获得人生的启迪，获得心智的训练，变机械模仿为心领神会，主动思考。学生学习积极性和主体积极意识将得到充分发挥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技巧型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此种风格在于，教师精于教学的技巧，充满机智，各种教学方法技巧可信手拈来，运用自如，恰到好处。并不带有丝毫雕琢的痕迹。如将多媒体等引入课堂，整个课堂结构有如思维程序，过渡自然，组织严密，搭配合理，有条不紊。讲解、分析、论证思路清晰；提问、讨论、练习，针对学生实际，充分体现出教师对学生的透彻了解，对教学方法的合理运用和对教材知识重、难点的准确把握。对于学生掌握知识而言，这是一种追求高效率的教学风格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简约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1649</Words>
  <Application>WPS 演示</Application>
  <PresentationFormat>宽屏</PresentationFormat>
  <Paragraphs>76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黑体</vt:lpstr>
      <vt:lpstr>微软雅黑</vt:lpstr>
      <vt:lpstr>Calibri</vt:lpstr>
      <vt:lpstr>简约绿</vt:lpstr>
      <vt:lpstr>Excel.Chart.8</vt:lpstr>
      <vt:lpstr>Excel.Chart.8</vt:lpstr>
      <vt:lpstr>教师的教学风格</vt:lpstr>
      <vt:lpstr>PowerPoint 演示文稿</vt:lpstr>
      <vt:lpstr>PowerPoint 演示文稿</vt:lpstr>
      <vt:lpstr>问卷调查分析</vt:lpstr>
      <vt:lpstr>教师的教学风格类型</vt:lpstr>
      <vt:lpstr>理智型</vt:lpstr>
      <vt:lpstr>情感型</vt:lpstr>
      <vt:lpstr>幽默型</vt:lpstr>
      <vt:lpstr>技巧型</vt:lpstr>
      <vt:lpstr>自然型</vt:lpstr>
      <vt:lpstr>对老师的要求</vt:lpstr>
      <vt:lpstr>PowerPoint 演示文稿</vt:lpstr>
      <vt:lpstr>我对教育的理解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28797</cp:lastModifiedBy>
  <cp:revision>31</cp:revision>
  <dcterms:created xsi:type="dcterms:W3CDTF">2015-05-05T08:02:00Z</dcterms:created>
  <dcterms:modified xsi:type="dcterms:W3CDTF">2017-06-13T13:17:11Z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