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7" r:id="rId3"/>
    <p:sldId id="333" r:id="rId4"/>
    <p:sldId id="338" r:id="rId5"/>
    <p:sldId id="324" r:id="rId6"/>
    <p:sldId id="326" r:id="rId7"/>
    <p:sldId id="339" r:id="rId8"/>
    <p:sldId id="325" r:id="rId9"/>
    <p:sldId id="341" r:id="rId10"/>
    <p:sldId id="334" r:id="rId11"/>
    <p:sldId id="331" r:id="rId12"/>
    <p:sldId id="332" r:id="rId13"/>
    <p:sldId id="328" r:id="rId14"/>
    <p:sldId id="327"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CA0"/>
    <a:srgbClr val="06105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43" autoAdjust="0"/>
  </p:normalViewPr>
  <p:slideViewPr>
    <p:cSldViewPr>
      <p:cViewPr varScale="1">
        <p:scale>
          <a:sx n="66" d="100"/>
          <a:sy n="66" d="100"/>
        </p:scale>
        <p:origin x="-1218" y="-126"/>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8E3157D3-25C7-41A1-96CE-56B671612CF3}" type="datetimeFigureOut">
              <a:rPr lang="zh-CN" altLang="en-US"/>
              <a:pPr>
                <a:defRPr/>
              </a:pPr>
              <a:t>2016-11-2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3B4E68A-1AFE-4A5B-8C99-EBB0436FFB01}"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477F2EC-7060-4FD7-831A-C2BCF9A7113D}" type="datetimeFigureOut">
              <a:rPr lang="zh-CN" altLang="en-US"/>
              <a:pPr>
                <a:defRPr/>
              </a:pPr>
              <a:t>2016-11-2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B6D5A96-67E2-46F8-8795-98624043B951}"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072C767-9F82-42D8-8C0A-B895CDAEEB4A}" type="datetimeFigureOut">
              <a:rPr lang="zh-CN" altLang="en-US"/>
              <a:pPr>
                <a:defRPr/>
              </a:pPr>
              <a:t>2016-11-2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E49B462-D614-45BE-ACD6-D86B9D81A284}"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1D586E74-3919-4DA9-AF4D-975E5B5B91B3}" type="datetimeFigureOut">
              <a:rPr lang="zh-CN" altLang="en-US"/>
              <a:pPr>
                <a:defRPr/>
              </a:pPr>
              <a:t>2016-11-2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08C828D-ED23-4E53-AC98-5C9B62E9FAD8}"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0C486C4-69CC-450A-A8FE-455D5A503208}" type="datetimeFigureOut">
              <a:rPr lang="zh-CN" altLang="en-US"/>
              <a:pPr>
                <a:defRPr/>
              </a:pPr>
              <a:t>2016-11-2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4460061-66F6-471A-9C64-59F63535DBB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B0647A08-8E96-4937-949A-AD2530C1B973}" type="datetimeFigureOut">
              <a:rPr lang="zh-CN" altLang="en-US"/>
              <a:pPr>
                <a:defRPr/>
              </a:pPr>
              <a:t>2016-11-2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3D5A5EE-3DAB-4EB7-93AA-704A811EBED4}"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8373E343-F015-4622-B6E3-A269E30AEF8E}" type="datetimeFigureOut">
              <a:rPr lang="zh-CN" altLang="en-US"/>
              <a:pPr>
                <a:defRPr/>
              </a:pPr>
              <a:t>2016-11-2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709C13A9-7FD8-498C-89FB-A2BB6DE50E7F}"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676E0403-7419-44E0-ADE4-6EADAEABB56E}" type="datetimeFigureOut">
              <a:rPr lang="zh-CN" altLang="en-US"/>
              <a:pPr>
                <a:defRPr/>
              </a:pPr>
              <a:t>2016-11-2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EAC7C626-9EF5-4A42-86F3-D00EC5DF901A}"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28F2F319-737F-46C5-BF02-4A56F073499A}" type="datetimeFigureOut">
              <a:rPr lang="zh-CN" altLang="en-US"/>
              <a:pPr>
                <a:defRPr/>
              </a:pPr>
              <a:t>2016-11-2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7EFB5D48-88DF-4493-BBA6-359D7A82CDC1}"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6285967-88A8-473B-B313-574F03865E3E}" type="datetimeFigureOut">
              <a:rPr lang="zh-CN" altLang="en-US"/>
              <a:pPr>
                <a:defRPr/>
              </a:pPr>
              <a:t>2016-11-2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0FD99DC-94F2-42F0-BD05-511A384E8E45}"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19DF24BC-4CD4-4CCF-9379-7E5F26ECC59C}" type="datetimeFigureOut">
              <a:rPr lang="zh-CN" altLang="en-US"/>
              <a:pPr>
                <a:defRPr/>
              </a:pPr>
              <a:t>2016-11-2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5778887-1253-4D8E-ABEB-83FC3E26F6EE}"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ts val="0"/>
              </a:spcBef>
              <a:spcAft>
                <a:spcPts val="0"/>
              </a:spcAft>
              <a:defRPr sz="1200">
                <a:solidFill>
                  <a:schemeClr val="tx1">
                    <a:tint val="75000"/>
                  </a:schemeClr>
                </a:solidFill>
                <a:latin typeface="+mn-lt"/>
                <a:ea typeface="+mn-ea"/>
              </a:defRPr>
            </a:lvl1pPr>
          </a:lstStyle>
          <a:p>
            <a:pPr>
              <a:defRPr/>
            </a:pPr>
            <a:fld id="{AE33D171-7FD3-4E30-8C78-2768050DCF0A}" type="datetimeFigureOut">
              <a:rPr lang="zh-CN" altLang="en-US"/>
              <a:pPr>
                <a:defRPr/>
              </a:pPr>
              <a:t>2016-11-2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ts val="0"/>
              </a:spcBef>
              <a:spcAft>
                <a:spcPts val="0"/>
              </a:spcAft>
              <a:defRPr sz="1200">
                <a:solidFill>
                  <a:schemeClr val="tx1">
                    <a:tint val="75000"/>
                  </a:schemeClr>
                </a:solidFill>
                <a:latin typeface="+mn-lt"/>
                <a:ea typeface="+mn-ea"/>
              </a:defRPr>
            </a:lvl1pPr>
          </a:lstStyle>
          <a:p>
            <a:pPr>
              <a:defRPr/>
            </a:pPr>
            <a:fld id="{EA4D5F65-A1FD-41D8-9F9C-7FEDF11C6A8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14339" name="Picture 4" descr="4a7adb886f70bedaa4c272b9"/>
          <p:cNvPicPr>
            <a:picLocks noChangeAspect="1" noChangeArrowheads="1"/>
          </p:cNvPicPr>
          <p:nvPr/>
        </p:nvPicPr>
        <p:blipFill>
          <a:blip r:embed="rId2"/>
          <a:srcRect/>
          <a:stretch>
            <a:fillRect/>
          </a:stretch>
        </p:blipFill>
        <p:spPr bwMode="auto">
          <a:xfrm>
            <a:off x="0" y="0"/>
            <a:ext cx="9467850" cy="7100888"/>
          </a:xfrm>
          <a:prstGeom prst="rect">
            <a:avLst/>
          </a:prstGeom>
          <a:noFill/>
          <a:ln w="9525">
            <a:noFill/>
            <a:miter lim="800000"/>
            <a:headEnd/>
            <a:tailEnd/>
          </a:ln>
        </p:spPr>
      </p:pic>
      <p:sp>
        <p:nvSpPr>
          <p:cNvPr id="14340"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7" name="矩形 6"/>
          <p:cNvSpPr>
            <a:spLocks noChangeArrowheads="1"/>
          </p:cNvSpPr>
          <p:nvPr/>
        </p:nvSpPr>
        <p:spPr bwMode="auto">
          <a:xfrm>
            <a:off x="1258888" y="4652963"/>
            <a:ext cx="4151312" cy="523875"/>
          </a:xfrm>
          <a:prstGeom prst="rect">
            <a:avLst/>
          </a:prstGeom>
          <a:noFill/>
          <a:ln w="9525">
            <a:noFill/>
            <a:miter lim="800000"/>
            <a:headEnd/>
            <a:tailEnd/>
          </a:ln>
        </p:spPr>
        <p:txBody>
          <a:bodyPr wrap="none">
            <a:spAutoFit/>
          </a:bodyPr>
          <a:lstStyle/>
          <a:p>
            <a:r>
              <a:rPr lang="zh-CN" altLang="zh-CN" sz="2800" b="1">
                <a:latin typeface="Calibri" pitchFamily="34" charset="0"/>
              </a:rPr>
              <a:t>有人称他为“隆中诸葛”</a:t>
            </a:r>
            <a:endParaRPr lang="zh-CN" altLang="en-US" sz="2800" b="1">
              <a:latin typeface="Calibri" pitchFamily="34" charset="0"/>
            </a:endParaRPr>
          </a:p>
        </p:txBody>
      </p:sp>
      <p:sp>
        <p:nvSpPr>
          <p:cNvPr id="8" name="矩形 7"/>
          <p:cNvSpPr>
            <a:spLocks noChangeArrowheads="1"/>
          </p:cNvSpPr>
          <p:nvPr/>
        </p:nvSpPr>
        <p:spPr bwMode="auto">
          <a:xfrm>
            <a:off x="1187450" y="2420938"/>
            <a:ext cx="3430588" cy="522287"/>
          </a:xfrm>
          <a:prstGeom prst="rect">
            <a:avLst/>
          </a:prstGeom>
          <a:noFill/>
          <a:ln w="9525">
            <a:noFill/>
            <a:miter lim="800000"/>
            <a:headEnd/>
            <a:tailEnd/>
          </a:ln>
        </p:spPr>
        <p:txBody>
          <a:bodyPr wrap="none">
            <a:spAutoFit/>
          </a:bodyPr>
          <a:lstStyle/>
          <a:p>
            <a:r>
              <a:rPr lang="zh-CN" altLang="en-US" sz="2800" b="1">
                <a:latin typeface="Calibri" pitchFamily="34" charset="0"/>
              </a:rPr>
              <a:t>人中之杰，</a:t>
            </a:r>
            <a:r>
              <a:rPr lang="zh-CN" altLang="zh-CN" sz="2800" b="1">
                <a:latin typeface="Calibri" pitchFamily="34" charset="0"/>
              </a:rPr>
              <a:t>词中之龙</a:t>
            </a:r>
            <a:endParaRPr lang="zh-CN" altLang="en-US" sz="2800" b="1">
              <a:latin typeface="Calibri" pitchFamily="34" charset="0"/>
            </a:endParaRPr>
          </a:p>
        </p:txBody>
      </p:sp>
      <p:sp>
        <p:nvSpPr>
          <p:cNvPr id="9" name="矩形 8"/>
          <p:cNvSpPr>
            <a:spLocks noChangeArrowheads="1"/>
          </p:cNvSpPr>
          <p:nvPr/>
        </p:nvSpPr>
        <p:spPr bwMode="auto">
          <a:xfrm>
            <a:off x="1258888" y="3932238"/>
            <a:ext cx="5956300" cy="523875"/>
          </a:xfrm>
          <a:prstGeom prst="rect">
            <a:avLst/>
          </a:prstGeom>
          <a:noFill/>
          <a:ln w="9525">
            <a:noFill/>
            <a:miter lim="800000"/>
            <a:headEnd/>
            <a:tailEnd/>
          </a:ln>
        </p:spPr>
        <p:txBody>
          <a:bodyPr wrap="none">
            <a:spAutoFit/>
          </a:bodyPr>
          <a:lstStyle/>
          <a:p>
            <a:r>
              <a:rPr lang="zh-CN" altLang="zh-CN" sz="2800" b="1">
                <a:latin typeface="Calibri" pitchFamily="34" charset="0"/>
              </a:rPr>
              <a:t>满怀报国热情，备受排挤，无路请缨</a:t>
            </a:r>
            <a:endParaRPr lang="en-US" altLang="zh-CN" sz="2800" b="1">
              <a:latin typeface="Calibri" pitchFamily="34" charset="0"/>
            </a:endParaRPr>
          </a:p>
        </p:txBody>
      </p:sp>
      <p:sp>
        <p:nvSpPr>
          <p:cNvPr id="10" name="矩形 9"/>
          <p:cNvSpPr/>
          <p:nvPr/>
        </p:nvSpPr>
        <p:spPr>
          <a:xfrm>
            <a:off x="395288" y="1341438"/>
            <a:ext cx="8748712" cy="954087"/>
          </a:xfrm>
          <a:prstGeom prst="rect">
            <a:avLst/>
          </a:prstGeom>
        </p:spPr>
        <p:txBody>
          <a:bodyPr>
            <a:spAutoFit/>
          </a:bodyPr>
          <a:lstStyle/>
          <a:p>
            <a:pPr>
              <a:spcBef>
                <a:spcPts val="0"/>
              </a:spcBef>
              <a:spcAft>
                <a:spcPts val="0"/>
              </a:spcAft>
              <a:defRPr/>
            </a:pPr>
            <a:r>
              <a:rPr lang="zh-CN" altLang="en-US" sz="2800" b="1" dirty="0">
                <a:latin typeface="+mn-ea"/>
                <a:ea typeface="+mn-ea"/>
              </a:rPr>
              <a:t>    他出生在沦丧区，从小就有收复失地，建功立业的决心</a:t>
            </a:r>
          </a:p>
        </p:txBody>
      </p:sp>
      <p:sp>
        <p:nvSpPr>
          <p:cNvPr id="11" name="矩形 10"/>
          <p:cNvSpPr/>
          <p:nvPr/>
        </p:nvSpPr>
        <p:spPr>
          <a:xfrm>
            <a:off x="468313" y="188913"/>
            <a:ext cx="3775075" cy="823912"/>
          </a:xfrm>
          <a:prstGeom prst="rect">
            <a:avLst/>
          </a:prstGeom>
        </p:spPr>
        <p:txBody>
          <a:bodyPr>
            <a:spAutoFit/>
          </a:bodyPr>
          <a:lstStyle/>
          <a:p>
            <a:pPr>
              <a:spcBef>
                <a:spcPts val="0"/>
              </a:spcBef>
              <a:spcAft>
                <a:spcPts val="0"/>
              </a:spcAft>
              <a:defRPr/>
            </a:pPr>
            <a:r>
              <a:rPr lang="zh-CN" altLang="en-US" sz="4800" b="1" dirty="0">
                <a:solidFill>
                  <a:schemeClr val="accent6"/>
                </a:solidFill>
                <a:latin typeface="+mn-lt"/>
                <a:ea typeface="+mn-ea"/>
              </a:rPr>
              <a:t>他是谁？</a:t>
            </a:r>
          </a:p>
        </p:txBody>
      </p:sp>
      <p:sp>
        <p:nvSpPr>
          <p:cNvPr id="12" name="矩形 11"/>
          <p:cNvSpPr/>
          <p:nvPr/>
        </p:nvSpPr>
        <p:spPr>
          <a:xfrm>
            <a:off x="323850" y="5300663"/>
            <a:ext cx="8424863" cy="944562"/>
          </a:xfrm>
          <a:prstGeom prst="rect">
            <a:avLst/>
          </a:prstGeom>
        </p:spPr>
        <p:txBody>
          <a:bodyPr>
            <a:spAutoFit/>
          </a:bodyPr>
          <a:lstStyle/>
          <a:p>
            <a:pPr>
              <a:spcBef>
                <a:spcPts val="0"/>
              </a:spcBef>
              <a:spcAft>
                <a:spcPts val="0"/>
              </a:spcAft>
              <a:defRPr/>
            </a:pPr>
            <a:r>
              <a:rPr lang="en-US" altLang="zh-CN" sz="2800" b="1" dirty="0">
                <a:latin typeface="+mn-ea"/>
                <a:ea typeface="+mn-ea"/>
              </a:rPr>
              <a:t>        22</a:t>
            </a:r>
            <a:r>
              <a:rPr lang="zh-CN" altLang="zh-CN" sz="2800" b="1" dirty="0">
                <a:latin typeface="+mn-ea"/>
                <a:ea typeface="+mn-ea"/>
              </a:rPr>
              <a:t>岁，他率领</a:t>
            </a:r>
            <a:r>
              <a:rPr lang="en-US" altLang="zh-CN" sz="2800" b="1" dirty="0">
                <a:latin typeface="+mn-ea"/>
                <a:ea typeface="+mn-ea"/>
              </a:rPr>
              <a:t>50</a:t>
            </a:r>
            <a:r>
              <a:rPr lang="zh-CN" altLang="zh-CN" sz="2800" b="1" dirty="0">
                <a:latin typeface="+mn-ea"/>
                <a:ea typeface="+mn-ea"/>
              </a:rPr>
              <a:t>名骑兵，直奔五万之众的敌人营地，将叛军送到建康处死</a:t>
            </a:r>
          </a:p>
        </p:txBody>
      </p:sp>
      <p:sp>
        <p:nvSpPr>
          <p:cNvPr id="13" name="TextBox 12"/>
          <p:cNvSpPr txBox="1"/>
          <p:nvPr/>
        </p:nvSpPr>
        <p:spPr>
          <a:xfrm>
            <a:off x="7451725" y="2060575"/>
            <a:ext cx="1200150" cy="2808288"/>
          </a:xfrm>
          <a:prstGeom prst="rect">
            <a:avLst/>
          </a:prstGeom>
          <a:solidFill>
            <a:srgbClr val="FFFF00"/>
          </a:solidFill>
        </p:spPr>
        <p:txBody>
          <a:bodyPr vert="eaVert">
            <a:spAutoFit/>
          </a:bodyPr>
          <a:lstStyle/>
          <a:p>
            <a:pPr>
              <a:spcBef>
                <a:spcPts val="0"/>
              </a:spcBef>
              <a:spcAft>
                <a:spcPts val="0"/>
              </a:spcAft>
              <a:defRPr/>
            </a:pPr>
            <a:r>
              <a:rPr lang="zh-CN" altLang="en-US" sz="6600" b="1" dirty="0">
                <a:solidFill>
                  <a:schemeClr val="accent6"/>
                </a:solidFill>
                <a:latin typeface="楷体" pitchFamily="49" charset="-122"/>
                <a:ea typeface="楷体" pitchFamily="49" charset="-122"/>
              </a:rPr>
              <a:t>辛弃疾</a:t>
            </a:r>
          </a:p>
        </p:txBody>
      </p:sp>
      <p:sp>
        <p:nvSpPr>
          <p:cNvPr id="2" name="文本框 1"/>
          <p:cNvSpPr txBox="1"/>
          <p:nvPr/>
        </p:nvSpPr>
        <p:spPr>
          <a:xfrm>
            <a:off x="1260475" y="3213100"/>
            <a:ext cx="3382963" cy="517525"/>
          </a:xfrm>
          <a:prstGeom prst="rect">
            <a:avLst/>
          </a:prstGeom>
          <a:noFill/>
        </p:spPr>
        <p:txBody>
          <a:bodyPr wrap="none">
            <a:spAutoFit/>
          </a:bodyPr>
          <a:lstStyle/>
          <a:p>
            <a:pPr>
              <a:defRPr/>
            </a:pPr>
            <a:r>
              <a:rPr lang="zh-CN" altLang="en-US" sz="2800" b="1" dirty="0">
                <a:latin typeface="+mn-lt"/>
                <a:ea typeface="+mn-ea"/>
                <a:sym typeface="+mn-ea"/>
              </a:rPr>
              <a:t>肝肠如火，色貌如花</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ox(in)">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fill="hold"/>
                                        <p:tgtEl>
                                          <p:spTgt spid="13"/>
                                        </p:tgtEl>
                                        <p:attrNameLst>
                                          <p:attrName>ppt_x</p:attrName>
                                        </p:attrNameLst>
                                      </p:cBhvr>
                                      <p:tavLst>
                                        <p:tav tm="0">
                                          <p:val>
                                            <p:strVal val="#ppt_x"/>
                                          </p:val>
                                        </p:tav>
                                        <p:tav tm="100000">
                                          <p:val>
                                            <p:strVal val="#ppt_x"/>
                                          </p:val>
                                        </p:tav>
                                      </p:tavLst>
                                    </p:anim>
                                    <p:anim calcmode="lin" valueType="num">
                                      <p:cBhvr additive="base">
                                        <p:cTn id="4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2" grpId="0"/>
      <p:bldP spid="13" grpId="0"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4579"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4580"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7" name="TextBox 6"/>
          <p:cNvSpPr txBox="1"/>
          <p:nvPr/>
        </p:nvSpPr>
        <p:spPr>
          <a:xfrm>
            <a:off x="468313" y="0"/>
            <a:ext cx="2492375" cy="1016000"/>
          </a:xfrm>
          <a:prstGeom prst="rect">
            <a:avLst/>
          </a:prstGeom>
          <a:noFill/>
        </p:spPr>
        <p:txBody>
          <a:bodyPr wrap="none">
            <a:spAutoFit/>
          </a:bodyPr>
          <a:lstStyle/>
          <a:p>
            <a:pPr>
              <a:spcBef>
                <a:spcPts val="0"/>
              </a:spcBef>
              <a:spcAft>
                <a:spcPts val="0"/>
              </a:spcAft>
              <a:defRPr/>
            </a:pPr>
            <a:r>
              <a:rPr lang="zh-CN" altLang="en-US" sz="6000" b="1" dirty="0">
                <a:solidFill>
                  <a:schemeClr val="accent6"/>
                </a:solidFill>
                <a:latin typeface="+mn-lt"/>
                <a:ea typeface="+mn-ea"/>
              </a:rPr>
              <a:t>主旨：</a:t>
            </a:r>
          </a:p>
        </p:txBody>
      </p:sp>
      <p:sp>
        <p:nvSpPr>
          <p:cNvPr id="8" name="矩形 7"/>
          <p:cNvSpPr/>
          <p:nvPr/>
        </p:nvSpPr>
        <p:spPr>
          <a:xfrm>
            <a:off x="2195513" y="1557338"/>
            <a:ext cx="4305300" cy="708025"/>
          </a:xfrm>
          <a:prstGeom prst="rect">
            <a:avLst/>
          </a:prstGeom>
        </p:spPr>
        <p:txBody>
          <a:bodyPr wrap="none">
            <a:spAutoFit/>
          </a:bodyPr>
          <a:lstStyle/>
          <a:p>
            <a:pPr>
              <a:spcBef>
                <a:spcPts val="0"/>
              </a:spcBef>
              <a:spcAft>
                <a:spcPts val="0"/>
              </a:spcAft>
              <a:defRPr/>
            </a:pPr>
            <a:r>
              <a:rPr lang="zh-CN" altLang="en-US" sz="4000" b="1" dirty="0">
                <a:latin typeface="+mn-ea"/>
                <a:ea typeface="+mn-ea"/>
              </a:rPr>
              <a:t>无人    ，登临意</a:t>
            </a:r>
            <a:endParaRPr lang="zh-CN" altLang="en-US" sz="4000" b="1" dirty="0">
              <a:latin typeface="+mn-lt"/>
              <a:ea typeface="+mn-ea"/>
            </a:endParaRPr>
          </a:p>
        </p:txBody>
      </p:sp>
      <p:sp>
        <p:nvSpPr>
          <p:cNvPr id="9" name="矩形 8"/>
          <p:cNvSpPr/>
          <p:nvPr/>
        </p:nvSpPr>
        <p:spPr>
          <a:xfrm>
            <a:off x="684213" y="2492375"/>
            <a:ext cx="7596187" cy="2530475"/>
          </a:xfrm>
          <a:prstGeom prst="rect">
            <a:avLst/>
          </a:prstGeom>
          <a:solidFill>
            <a:srgbClr val="FFFF00"/>
          </a:solidFill>
        </p:spPr>
        <p:txBody>
          <a:bodyPr>
            <a:spAutoFit/>
          </a:bodyPr>
          <a:lstStyle/>
          <a:p>
            <a:pPr>
              <a:spcBef>
                <a:spcPts val="0"/>
              </a:spcBef>
              <a:spcAft>
                <a:spcPts val="0"/>
              </a:spcAft>
              <a:defRPr/>
            </a:pPr>
            <a:r>
              <a:rPr lang="zh-CN" altLang="en-US" sz="3200" b="1" dirty="0">
                <a:latin typeface="+mn-ea"/>
                <a:ea typeface="+mn-ea"/>
              </a:rPr>
              <a:t>漂泊无依的孤苦</a:t>
            </a:r>
            <a:endParaRPr lang="en-US" altLang="zh-CN" sz="3200" b="1" dirty="0">
              <a:latin typeface="+mn-ea"/>
              <a:ea typeface="+mn-ea"/>
            </a:endParaRPr>
          </a:p>
          <a:p>
            <a:pPr>
              <a:spcBef>
                <a:spcPts val="0"/>
              </a:spcBef>
              <a:spcAft>
                <a:spcPts val="0"/>
              </a:spcAft>
              <a:defRPr/>
            </a:pPr>
            <a:endParaRPr lang="en-US" altLang="zh-CN" sz="3200" b="1" dirty="0">
              <a:latin typeface="+mn-ea"/>
              <a:ea typeface="+mn-ea"/>
            </a:endParaRPr>
          </a:p>
          <a:p>
            <a:pPr>
              <a:spcBef>
                <a:spcPts val="0"/>
              </a:spcBef>
              <a:spcAft>
                <a:spcPts val="0"/>
              </a:spcAft>
              <a:defRPr/>
            </a:pPr>
            <a:r>
              <a:rPr lang="zh-CN" altLang="zh-CN" sz="3200" b="1" dirty="0">
                <a:latin typeface="+mn-ea"/>
                <a:ea typeface="+mn-ea"/>
              </a:rPr>
              <a:t>渴望</a:t>
            </a:r>
            <a:r>
              <a:rPr lang="zh-CN" altLang="en-US" sz="3200" b="1" dirty="0">
                <a:latin typeface="+mn-ea"/>
                <a:ea typeface="+mn-ea"/>
              </a:rPr>
              <a:t>报国杀敌，</a:t>
            </a:r>
            <a:r>
              <a:rPr lang="zh-CN" altLang="zh-CN" sz="3200" b="1" dirty="0">
                <a:latin typeface="+mn-ea"/>
                <a:ea typeface="+mn-ea"/>
              </a:rPr>
              <a:t>建功</a:t>
            </a:r>
            <a:r>
              <a:rPr lang="zh-CN" altLang="en-US" sz="3200" b="1" dirty="0">
                <a:latin typeface="+mn-ea"/>
                <a:ea typeface="+mn-ea"/>
              </a:rPr>
              <a:t>立业的决心</a:t>
            </a:r>
            <a:endParaRPr lang="en-US" altLang="zh-CN" sz="3200" b="1" dirty="0">
              <a:latin typeface="+mn-ea"/>
              <a:ea typeface="+mn-ea"/>
            </a:endParaRPr>
          </a:p>
          <a:p>
            <a:pPr>
              <a:spcBef>
                <a:spcPts val="0"/>
              </a:spcBef>
              <a:spcAft>
                <a:spcPts val="0"/>
              </a:spcAft>
              <a:defRPr/>
            </a:pPr>
            <a:endParaRPr lang="en-US" altLang="zh-CN" sz="3200" b="1" dirty="0">
              <a:latin typeface="+mn-ea"/>
              <a:ea typeface="+mn-ea"/>
            </a:endParaRPr>
          </a:p>
          <a:p>
            <a:pPr>
              <a:spcBef>
                <a:spcPts val="0"/>
              </a:spcBef>
              <a:spcAft>
                <a:spcPts val="0"/>
              </a:spcAft>
              <a:defRPr/>
            </a:pPr>
            <a:r>
              <a:rPr lang="zh-CN" altLang="en-US" sz="3200" b="1" dirty="0">
                <a:latin typeface="+mn-lt"/>
                <a:ea typeface="+mn-ea"/>
              </a:rPr>
              <a:t>壮志难酬，报国无门的悲愤</a:t>
            </a:r>
          </a:p>
        </p:txBody>
      </p:sp>
      <p:sp>
        <p:nvSpPr>
          <p:cNvPr id="24584" name="TextBox 9"/>
          <p:cNvSpPr txBox="1">
            <a:spLocks noChangeArrowheads="1"/>
          </p:cNvSpPr>
          <p:nvPr/>
        </p:nvSpPr>
        <p:spPr bwMode="auto">
          <a:xfrm>
            <a:off x="3419475" y="1484313"/>
            <a:ext cx="792163" cy="831850"/>
          </a:xfrm>
          <a:prstGeom prst="rect">
            <a:avLst/>
          </a:prstGeom>
          <a:solidFill>
            <a:srgbClr val="FFFF00"/>
          </a:solidFill>
          <a:ln w="9525">
            <a:noFill/>
            <a:miter lim="800000"/>
            <a:headEnd/>
            <a:tailEnd/>
          </a:ln>
        </p:spPr>
        <p:txBody>
          <a:bodyPr>
            <a:spAutoFit/>
          </a:bodyPr>
          <a:lstStyle/>
          <a:p>
            <a:r>
              <a:rPr lang="zh-CN" altLang="en-US" sz="4800" b="1">
                <a:latin typeface="楷体"/>
                <a:ea typeface="楷体"/>
                <a:cs typeface="楷体"/>
              </a:rPr>
              <a:t>会</a:t>
            </a:r>
            <a:endParaRPr lang="zh-CN" altLang="en-US" sz="4800">
              <a:latin typeface="楷体"/>
              <a:ea typeface="楷体"/>
              <a:cs typeface="楷体"/>
            </a:endParaRPr>
          </a:p>
        </p:txBody>
      </p:sp>
      <p:sp>
        <p:nvSpPr>
          <p:cNvPr id="2" name="文本框 1"/>
          <p:cNvSpPr txBox="1"/>
          <p:nvPr/>
        </p:nvSpPr>
        <p:spPr>
          <a:xfrm>
            <a:off x="611188" y="5302250"/>
            <a:ext cx="7516812" cy="582613"/>
          </a:xfrm>
          <a:prstGeom prst="rect">
            <a:avLst/>
          </a:prstGeom>
          <a:noFill/>
        </p:spPr>
        <p:txBody>
          <a:bodyPr wrap="none">
            <a:spAutoFit/>
          </a:bodyPr>
          <a:lstStyle/>
          <a:p>
            <a:pPr>
              <a:spcBef>
                <a:spcPts val="0"/>
              </a:spcBef>
              <a:spcAft>
                <a:spcPts val="0"/>
              </a:spcAft>
              <a:defRPr/>
            </a:pPr>
            <a:r>
              <a:rPr lang="en-US" altLang="zh-CN" sz="3200" b="1" dirty="0">
                <a:latin typeface="+mn-lt"/>
                <a:ea typeface="+mn-ea"/>
                <a:sym typeface="+mn-ea"/>
              </a:rPr>
              <a:t>(</a:t>
            </a:r>
            <a:r>
              <a:rPr lang="zh-CN" altLang="en-US" sz="3200" b="1" dirty="0">
                <a:latin typeface="+mn-lt"/>
                <a:ea typeface="+mn-ea"/>
                <a:sym typeface="+mn-ea"/>
              </a:rPr>
              <a:t>对南宋统治者无能、苟安求和的批判</a:t>
            </a:r>
            <a:r>
              <a:rPr lang="en-US" altLang="zh-CN" sz="3200" b="1" dirty="0">
                <a:latin typeface="+mn-lt"/>
                <a:ea typeface="+mn-ea"/>
                <a:sym typeface="+mn-ea"/>
              </a:rPr>
              <a:t>……)</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5603"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5604" name="TextBox 5"/>
          <p:cNvSpPr txBox="1">
            <a:spLocks noChangeArrowheads="1"/>
          </p:cNvSpPr>
          <p:nvPr/>
        </p:nvSpPr>
        <p:spPr bwMode="auto">
          <a:xfrm>
            <a:off x="0" y="4572000"/>
            <a:ext cx="5214938" cy="523875"/>
          </a:xfrm>
          <a:prstGeom prst="rect">
            <a:avLst/>
          </a:prstGeom>
          <a:noFill/>
          <a:ln w="9525">
            <a:noFill/>
            <a:miter lim="800000"/>
            <a:headEnd/>
            <a:tailEnd/>
          </a:ln>
        </p:spPr>
        <p:txBody>
          <a:bodyPr>
            <a:spAutoFit/>
          </a:bodyPr>
          <a:lstStyle/>
          <a:p>
            <a:r>
              <a:rPr lang="zh-CN" altLang="en-US" sz="2800" b="1">
                <a:latin typeface="Calibri" pitchFamily="34" charset="0"/>
              </a:rPr>
              <a:t>壮志难酬，报国无门的悲愤</a:t>
            </a:r>
            <a:endParaRPr lang="en-US" altLang="zh-CN" sz="2800" b="1">
              <a:latin typeface="Calibri" pitchFamily="34" charset="0"/>
            </a:endParaRPr>
          </a:p>
        </p:txBody>
      </p:sp>
      <p:sp>
        <p:nvSpPr>
          <p:cNvPr id="7" name="矩形 6"/>
          <p:cNvSpPr/>
          <p:nvPr/>
        </p:nvSpPr>
        <p:spPr>
          <a:xfrm>
            <a:off x="214313" y="1643063"/>
            <a:ext cx="4186237" cy="461962"/>
          </a:xfrm>
          <a:prstGeom prst="rect">
            <a:avLst/>
          </a:prstGeom>
        </p:spPr>
        <p:txBody>
          <a:bodyPr wrap="none">
            <a:spAutoFit/>
          </a:bodyPr>
          <a:lstStyle/>
          <a:p>
            <a:pPr>
              <a:spcBef>
                <a:spcPts val="0"/>
              </a:spcBef>
              <a:spcAft>
                <a:spcPts val="0"/>
              </a:spcAft>
              <a:defRPr/>
            </a:pPr>
            <a:r>
              <a:rPr lang="zh-CN" altLang="en-US" sz="2400" dirty="0">
                <a:latin typeface="+mn-ea"/>
                <a:ea typeface="+mn-ea"/>
              </a:rPr>
              <a:t>醉里挑灯看剑，梦回吹角连营</a:t>
            </a:r>
          </a:p>
        </p:txBody>
      </p:sp>
      <p:sp>
        <p:nvSpPr>
          <p:cNvPr id="8" name="矩形 7"/>
          <p:cNvSpPr>
            <a:spLocks noChangeArrowheads="1"/>
          </p:cNvSpPr>
          <p:nvPr/>
        </p:nvSpPr>
        <p:spPr bwMode="auto">
          <a:xfrm>
            <a:off x="214313" y="2214563"/>
            <a:ext cx="5000625" cy="461962"/>
          </a:xfrm>
          <a:prstGeom prst="rect">
            <a:avLst/>
          </a:prstGeom>
          <a:noFill/>
          <a:ln w="9525">
            <a:noFill/>
            <a:miter lim="800000"/>
            <a:headEnd/>
            <a:tailEnd/>
          </a:ln>
        </p:spPr>
        <p:txBody>
          <a:bodyPr>
            <a:spAutoFit/>
          </a:bodyPr>
          <a:lstStyle/>
          <a:p>
            <a:r>
              <a:rPr lang="zh-CN" altLang="en-US" sz="2400">
                <a:latin typeface="Calibri" pitchFamily="34" charset="0"/>
              </a:rPr>
              <a:t>了却君王天下事，赢得生前身后名。</a:t>
            </a:r>
          </a:p>
        </p:txBody>
      </p:sp>
      <p:sp>
        <p:nvSpPr>
          <p:cNvPr id="9" name="矩形 8"/>
          <p:cNvSpPr>
            <a:spLocks noChangeArrowheads="1"/>
          </p:cNvSpPr>
          <p:nvPr/>
        </p:nvSpPr>
        <p:spPr bwMode="auto">
          <a:xfrm>
            <a:off x="285750" y="2786063"/>
            <a:ext cx="8355013" cy="461962"/>
          </a:xfrm>
          <a:prstGeom prst="rect">
            <a:avLst/>
          </a:prstGeom>
          <a:noFill/>
          <a:ln w="9525">
            <a:noFill/>
            <a:miter lim="800000"/>
            <a:headEnd/>
            <a:tailEnd/>
          </a:ln>
        </p:spPr>
        <p:txBody>
          <a:bodyPr wrap="none">
            <a:spAutoFit/>
          </a:bodyPr>
          <a:lstStyle/>
          <a:p>
            <a:r>
              <a:rPr lang="zh-CN" altLang="en-US" sz="2400">
                <a:latin typeface="Calibri" pitchFamily="34" charset="0"/>
              </a:rPr>
              <a:t>千古江山，英雄无觅孙仲谋处。</a:t>
            </a:r>
            <a:r>
              <a:rPr lang="en-US" altLang="zh-CN" sz="2400">
                <a:latin typeface="Calibri" pitchFamily="34" charset="0"/>
              </a:rPr>
              <a:t> 《</a:t>
            </a:r>
            <a:r>
              <a:rPr lang="zh-CN" altLang="en-US" sz="2400">
                <a:latin typeface="Calibri" pitchFamily="34" charset="0"/>
              </a:rPr>
              <a:t>永遇乐</a:t>
            </a:r>
            <a:r>
              <a:rPr lang="en-US" altLang="zh-CN" sz="2400">
                <a:latin typeface="Calibri" pitchFamily="34" charset="0"/>
              </a:rPr>
              <a:t>·</a:t>
            </a:r>
            <a:r>
              <a:rPr lang="zh-CN" altLang="en-US" sz="2400">
                <a:latin typeface="Calibri" pitchFamily="34" charset="0"/>
              </a:rPr>
              <a:t>京口北固亭怀古</a:t>
            </a:r>
            <a:r>
              <a:rPr lang="en-US" altLang="zh-CN" sz="2400">
                <a:latin typeface="Calibri" pitchFamily="34" charset="0"/>
              </a:rPr>
              <a:t>》</a:t>
            </a:r>
            <a:endParaRPr lang="zh-CN" altLang="en-US" sz="2400">
              <a:latin typeface="Calibri" pitchFamily="34" charset="0"/>
            </a:endParaRPr>
          </a:p>
        </p:txBody>
      </p:sp>
      <p:sp>
        <p:nvSpPr>
          <p:cNvPr id="10" name="矩形 9"/>
          <p:cNvSpPr/>
          <p:nvPr/>
        </p:nvSpPr>
        <p:spPr>
          <a:xfrm>
            <a:off x="0" y="1071563"/>
            <a:ext cx="5233988" cy="523875"/>
          </a:xfrm>
          <a:prstGeom prst="rect">
            <a:avLst/>
          </a:prstGeom>
        </p:spPr>
        <p:txBody>
          <a:bodyPr wrap="none">
            <a:spAutoFit/>
          </a:bodyPr>
          <a:lstStyle/>
          <a:p>
            <a:pPr>
              <a:spcBef>
                <a:spcPts val="0"/>
              </a:spcBef>
              <a:spcAft>
                <a:spcPts val="0"/>
              </a:spcAft>
              <a:defRPr/>
            </a:pPr>
            <a:r>
              <a:rPr lang="zh-CN" altLang="zh-CN" sz="2800" b="1" dirty="0">
                <a:latin typeface="+mn-ea"/>
                <a:ea typeface="+mn-ea"/>
              </a:rPr>
              <a:t>渴望</a:t>
            </a:r>
            <a:r>
              <a:rPr lang="zh-CN" altLang="en-US" sz="2800" b="1" dirty="0">
                <a:latin typeface="+mn-ea"/>
                <a:ea typeface="+mn-ea"/>
              </a:rPr>
              <a:t>报国杀敌，</a:t>
            </a:r>
            <a:r>
              <a:rPr lang="zh-CN" altLang="zh-CN" sz="2800" b="1" dirty="0">
                <a:latin typeface="+mn-ea"/>
                <a:ea typeface="+mn-ea"/>
              </a:rPr>
              <a:t>建功</a:t>
            </a:r>
            <a:r>
              <a:rPr lang="zh-CN" altLang="en-US" sz="2800" b="1" dirty="0">
                <a:latin typeface="+mn-ea"/>
                <a:ea typeface="+mn-ea"/>
              </a:rPr>
              <a:t>立业的决心</a:t>
            </a:r>
            <a:endParaRPr lang="en-US" altLang="zh-CN" sz="2800" b="1" dirty="0">
              <a:latin typeface="+mn-ea"/>
              <a:ea typeface="+mn-ea"/>
            </a:endParaRPr>
          </a:p>
        </p:txBody>
      </p:sp>
      <p:sp>
        <p:nvSpPr>
          <p:cNvPr id="11" name="矩形 10"/>
          <p:cNvSpPr/>
          <p:nvPr/>
        </p:nvSpPr>
        <p:spPr>
          <a:xfrm>
            <a:off x="285750" y="5286375"/>
            <a:ext cx="3714750" cy="738188"/>
          </a:xfrm>
          <a:prstGeom prst="rect">
            <a:avLst/>
          </a:prstGeom>
        </p:spPr>
        <p:txBody>
          <a:bodyPr>
            <a:spAutoFit/>
          </a:bodyPr>
          <a:lstStyle/>
          <a:p>
            <a:pPr>
              <a:spcBef>
                <a:spcPts val="0"/>
              </a:spcBef>
              <a:spcAft>
                <a:spcPts val="0"/>
              </a:spcAft>
              <a:defRPr/>
            </a:pPr>
            <a:r>
              <a:rPr lang="zh-CN" altLang="en-US" sz="2400" dirty="0">
                <a:latin typeface="+mn-ea"/>
                <a:ea typeface="+mn-ea"/>
              </a:rPr>
              <a:t>可怜白发生。</a:t>
            </a:r>
            <a:r>
              <a:rPr lang="en-US" altLang="zh-CN" sz="2400" dirty="0">
                <a:latin typeface="+mn-ea"/>
                <a:ea typeface="+mn-ea"/>
              </a:rPr>
              <a:t>《</a:t>
            </a:r>
            <a:r>
              <a:rPr lang="zh-CN" altLang="en-US" sz="2400" dirty="0">
                <a:latin typeface="+mn-ea"/>
                <a:ea typeface="+mn-ea"/>
              </a:rPr>
              <a:t>破阵子</a:t>
            </a:r>
            <a:r>
              <a:rPr lang="en-US" altLang="zh-CN" sz="2400" dirty="0">
                <a:latin typeface="+mn-ea"/>
                <a:ea typeface="+mn-ea"/>
              </a:rPr>
              <a:t>》</a:t>
            </a:r>
            <a:endParaRPr lang="zh-CN" altLang="en-US" sz="2400" dirty="0">
              <a:latin typeface="+mn-ea"/>
              <a:ea typeface="+mn-ea"/>
            </a:endParaRPr>
          </a:p>
          <a:p>
            <a:pPr>
              <a:spcBef>
                <a:spcPts val="0"/>
              </a:spcBef>
              <a:spcAft>
                <a:spcPts val="0"/>
              </a:spcAft>
              <a:defRPr/>
            </a:pPr>
            <a:endParaRPr lang="zh-CN" altLang="en-US" dirty="0">
              <a:latin typeface="+mn-lt"/>
              <a:ea typeface="+mn-ea"/>
            </a:endParaRPr>
          </a:p>
        </p:txBody>
      </p:sp>
      <p:sp>
        <p:nvSpPr>
          <p:cNvPr id="12" name="矩形 11"/>
          <p:cNvSpPr/>
          <p:nvPr/>
        </p:nvSpPr>
        <p:spPr>
          <a:xfrm>
            <a:off x="285750" y="5929313"/>
            <a:ext cx="8047038" cy="461962"/>
          </a:xfrm>
          <a:prstGeom prst="rect">
            <a:avLst/>
          </a:prstGeom>
        </p:spPr>
        <p:txBody>
          <a:bodyPr wrap="none">
            <a:spAutoFit/>
          </a:bodyPr>
          <a:lstStyle/>
          <a:p>
            <a:pPr>
              <a:spcBef>
                <a:spcPts val="0"/>
              </a:spcBef>
              <a:spcAft>
                <a:spcPts val="0"/>
              </a:spcAft>
              <a:defRPr/>
            </a:pPr>
            <a:r>
              <a:rPr lang="zh-CN" altLang="en-US" sz="2400" dirty="0">
                <a:latin typeface="+mn-ea"/>
                <a:ea typeface="+mn-ea"/>
              </a:rPr>
              <a:t>凭谁问</a:t>
            </a:r>
            <a:r>
              <a:rPr lang="en-US" altLang="zh-CN" sz="2400" dirty="0">
                <a:latin typeface="+mn-ea"/>
                <a:ea typeface="+mn-ea"/>
              </a:rPr>
              <a:t>:</a:t>
            </a:r>
            <a:r>
              <a:rPr lang="zh-CN" altLang="en-US" sz="2400" dirty="0">
                <a:latin typeface="+mn-ea"/>
                <a:ea typeface="+mn-ea"/>
              </a:rPr>
              <a:t>廉颇老矣，尚能饭否</a:t>
            </a:r>
            <a:r>
              <a:rPr lang="en-US" altLang="zh-CN" sz="2400" dirty="0">
                <a:latin typeface="+mn-ea"/>
                <a:ea typeface="+mn-ea"/>
              </a:rPr>
              <a:t>?</a:t>
            </a:r>
            <a:r>
              <a:rPr lang="en-US" altLang="zh-CN" sz="2400" dirty="0">
                <a:latin typeface="+mn-lt"/>
                <a:ea typeface="+mn-ea"/>
              </a:rPr>
              <a:t> 《</a:t>
            </a:r>
            <a:r>
              <a:rPr lang="zh-CN" altLang="en-US" sz="2400" dirty="0">
                <a:latin typeface="+mn-lt"/>
                <a:ea typeface="+mn-ea"/>
              </a:rPr>
              <a:t>永遇乐</a:t>
            </a:r>
            <a:r>
              <a:rPr lang="en-US" altLang="zh-CN" sz="2400" dirty="0">
                <a:latin typeface="+mn-lt"/>
                <a:ea typeface="+mn-ea"/>
              </a:rPr>
              <a:t>·</a:t>
            </a:r>
            <a:r>
              <a:rPr lang="zh-CN" altLang="en-US" sz="2400" dirty="0">
                <a:latin typeface="+mn-lt"/>
                <a:ea typeface="+mn-ea"/>
              </a:rPr>
              <a:t>京口北固亭怀古</a:t>
            </a:r>
            <a:r>
              <a:rPr lang="en-US" altLang="zh-CN" sz="2400" dirty="0">
                <a:latin typeface="+mn-lt"/>
                <a:ea typeface="+mn-ea"/>
              </a:rPr>
              <a:t>》</a:t>
            </a:r>
            <a:endParaRPr lang="zh-CN" altLang="en-US" sz="2400" dirty="0">
              <a:latin typeface="+mn-ea"/>
              <a:ea typeface="+mn-ea"/>
            </a:endParaRPr>
          </a:p>
        </p:txBody>
      </p:sp>
      <p:sp>
        <p:nvSpPr>
          <p:cNvPr id="25611" name="矩形 12"/>
          <p:cNvSpPr>
            <a:spLocks noChangeArrowheads="1"/>
          </p:cNvSpPr>
          <p:nvPr/>
        </p:nvSpPr>
        <p:spPr bwMode="auto">
          <a:xfrm>
            <a:off x="0" y="3286125"/>
            <a:ext cx="5954713" cy="523875"/>
          </a:xfrm>
          <a:prstGeom prst="rect">
            <a:avLst/>
          </a:prstGeom>
          <a:noFill/>
          <a:ln w="9525">
            <a:noFill/>
            <a:miter lim="800000"/>
            <a:headEnd/>
            <a:tailEnd/>
          </a:ln>
        </p:spPr>
        <p:txBody>
          <a:bodyPr wrap="none">
            <a:spAutoFit/>
          </a:bodyPr>
          <a:lstStyle/>
          <a:p>
            <a:r>
              <a:rPr lang="zh-CN" altLang="en-US" sz="2800" b="1">
                <a:latin typeface="Calibri" pitchFamily="34" charset="0"/>
              </a:rPr>
              <a:t>对南宋统治者无能、苟安求和的批判</a:t>
            </a:r>
            <a:endParaRPr lang="zh-CN" altLang="en-US" sz="2800">
              <a:latin typeface="Calibri" pitchFamily="34" charset="0"/>
            </a:endParaRPr>
          </a:p>
        </p:txBody>
      </p:sp>
      <p:sp>
        <p:nvSpPr>
          <p:cNvPr id="14" name="矩形 13"/>
          <p:cNvSpPr>
            <a:spLocks noChangeArrowheads="1"/>
          </p:cNvSpPr>
          <p:nvPr/>
        </p:nvSpPr>
        <p:spPr bwMode="auto">
          <a:xfrm>
            <a:off x="214313" y="4000500"/>
            <a:ext cx="8286750" cy="830263"/>
          </a:xfrm>
          <a:prstGeom prst="rect">
            <a:avLst/>
          </a:prstGeom>
          <a:noFill/>
          <a:ln w="9525">
            <a:noFill/>
            <a:miter lim="800000"/>
            <a:headEnd/>
            <a:tailEnd/>
          </a:ln>
        </p:spPr>
        <p:txBody>
          <a:bodyPr wrap="none">
            <a:spAutoFit/>
          </a:bodyPr>
          <a:lstStyle/>
          <a:p>
            <a:r>
              <a:rPr lang="zh-CN" altLang="en-US" sz="2400">
                <a:latin typeface="Calibri" pitchFamily="34" charset="0"/>
              </a:rPr>
              <a:t>千古江山，英雄无觅孙仲谋处。</a:t>
            </a:r>
            <a:r>
              <a:rPr lang="en-US" altLang="zh-CN" sz="2400">
                <a:latin typeface="Calibri" pitchFamily="34" charset="0"/>
              </a:rPr>
              <a:t>《</a:t>
            </a:r>
            <a:r>
              <a:rPr lang="zh-CN" altLang="en-US" sz="2400">
                <a:latin typeface="Calibri" pitchFamily="34" charset="0"/>
              </a:rPr>
              <a:t>永遇乐</a:t>
            </a:r>
            <a:r>
              <a:rPr lang="en-US" altLang="zh-CN" sz="2400">
                <a:latin typeface="Calibri" pitchFamily="34" charset="0"/>
              </a:rPr>
              <a:t>·</a:t>
            </a:r>
            <a:r>
              <a:rPr lang="zh-CN" altLang="en-US" sz="2400">
                <a:latin typeface="Calibri" pitchFamily="34" charset="0"/>
              </a:rPr>
              <a:t>京口北固亭怀古</a:t>
            </a:r>
            <a:r>
              <a:rPr lang="en-US" altLang="zh-CN" sz="2400">
                <a:latin typeface="Calibri" pitchFamily="34" charset="0"/>
              </a:rPr>
              <a:t>》</a:t>
            </a:r>
            <a:endParaRPr lang="zh-CN" altLang="en-US" sz="2400">
              <a:latin typeface="Calibri" pitchFamily="34" charset="0"/>
            </a:endParaRPr>
          </a:p>
          <a:p>
            <a:endParaRPr lang="zh-CN" altLang="en-US" sz="2400">
              <a:latin typeface="Calibri" pitchFamily="34" charset="0"/>
            </a:endParaRPr>
          </a:p>
        </p:txBody>
      </p:sp>
      <p:sp>
        <p:nvSpPr>
          <p:cNvPr id="25613" name="矩形 14"/>
          <p:cNvSpPr>
            <a:spLocks noChangeArrowheads="1"/>
          </p:cNvSpPr>
          <p:nvPr/>
        </p:nvSpPr>
        <p:spPr bwMode="auto">
          <a:xfrm>
            <a:off x="5429250" y="2000250"/>
            <a:ext cx="1338263" cy="369888"/>
          </a:xfrm>
          <a:prstGeom prst="rect">
            <a:avLst/>
          </a:prstGeom>
          <a:noFill/>
          <a:ln w="9525">
            <a:noFill/>
            <a:miter lim="800000"/>
            <a:headEnd/>
            <a:tailEnd/>
          </a:ln>
        </p:spPr>
        <p:txBody>
          <a:bodyPr wrap="none">
            <a:spAutoFit/>
          </a:bodyPr>
          <a:lstStyle/>
          <a:p>
            <a:r>
              <a:rPr lang="en-US" altLang="zh-CN">
                <a:latin typeface="Calibri" pitchFamily="34" charset="0"/>
              </a:rPr>
              <a:t>《</a:t>
            </a:r>
            <a:r>
              <a:rPr lang="zh-CN" altLang="en-US">
                <a:latin typeface="Calibri" pitchFamily="34" charset="0"/>
              </a:rPr>
              <a:t>破阵子</a:t>
            </a:r>
            <a:r>
              <a:rPr lang="en-US" altLang="zh-CN">
                <a:latin typeface="Calibri" pitchFamily="34" charset="0"/>
              </a:rPr>
              <a:t>》</a:t>
            </a:r>
            <a:endParaRPr lang="zh-CN" altLang="en-US">
              <a:latin typeface="Calibri" pitchFamily="34" charset="0"/>
            </a:endParaRPr>
          </a:p>
        </p:txBody>
      </p:sp>
      <p:sp>
        <p:nvSpPr>
          <p:cNvPr id="25614" name="矩形 16"/>
          <p:cNvSpPr>
            <a:spLocks noChangeArrowheads="1"/>
          </p:cNvSpPr>
          <p:nvPr/>
        </p:nvSpPr>
        <p:spPr bwMode="auto">
          <a:xfrm>
            <a:off x="1928813" y="5286375"/>
            <a:ext cx="184150" cy="369888"/>
          </a:xfrm>
          <a:prstGeom prst="rect">
            <a:avLst/>
          </a:prstGeom>
          <a:noFill/>
          <a:ln w="9525">
            <a:noFill/>
            <a:miter lim="800000"/>
            <a:headEnd/>
            <a:tailEnd/>
          </a:ln>
        </p:spPr>
        <p:txBody>
          <a:bodyPr wrap="none">
            <a:spAutoFit/>
          </a:bodyPr>
          <a:lstStyle/>
          <a:p>
            <a:endParaRPr lang="zh-CN" altLang="en-US">
              <a:latin typeface="Calibri" pitchFamily="34" charset="0"/>
            </a:endParaRPr>
          </a:p>
        </p:txBody>
      </p:sp>
      <p:sp>
        <p:nvSpPr>
          <p:cNvPr id="18" name="矩形 17"/>
          <p:cNvSpPr/>
          <p:nvPr/>
        </p:nvSpPr>
        <p:spPr>
          <a:xfrm>
            <a:off x="214313" y="0"/>
            <a:ext cx="3590925" cy="830263"/>
          </a:xfrm>
          <a:prstGeom prst="rect">
            <a:avLst/>
          </a:prstGeom>
        </p:spPr>
        <p:txBody>
          <a:bodyPr wrap="none">
            <a:spAutoFit/>
          </a:bodyPr>
          <a:lstStyle/>
          <a:p>
            <a:pPr>
              <a:spcBef>
                <a:spcPts val="0"/>
              </a:spcBef>
              <a:spcAft>
                <a:spcPts val="0"/>
              </a:spcAft>
              <a:defRPr/>
            </a:pPr>
            <a:r>
              <a:rPr lang="en-US" altLang="zh-CN" sz="4800" b="1" dirty="0">
                <a:solidFill>
                  <a:schemeClr val="accent6"/>
                </a:solidFill>
                <a:latin typeface="+mn-lt"/>
                <a:ea typeface="+mn-ea"/>
              </a:rPr>
              <a:t>1</a:t>
            </a:r>
            <a:r>
              <a:rPr lang="zh-CN" altLang="en-US" sz="4800" b="1" dirty="0">
                <a:solidFill>
                  <a:schemeClr val="accent6"/>
                </a:solidFill>
                <a:latin typeface="+mn-lt"/>
                <a:ea typeface="+mn-ea"/>
              </a:rPr>
              <a:t>、忧国忧民</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2" grpId="0"/>
      <p:bldP spid="14"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7651"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7652"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27653" name="TextBox 6"/>
          <p:cNvSpPr txBox="1">
            <a:spLocks noChangeArrowheads="1"/>
          </p:cNvSpPr>
          <p:nvPr/>
        </p:nvSpPr>
        <p:spPr bwMode="auto">
          <a:xfrm>
            <a:off x="250825" y="0"/>
            <a:ext cx="5135563" cy="830263"/>
          </a:xfrm>
          <a:prstGeom prst="rect">
            <a:avLst/>
          </a:prstGeom>
          <a:noFill/>
          <a:ln w="9525">
            <a:noFill/>
            <a:miter lim="800000"/>
            <a:headEnd/>
            <a:tailEnd/>
          </a:ln>
        </p:spPr>
        <p:txBody>
          <a:bodyPr wrap="none">
            <a:spAutoFit/>
          </a:bodyPr>
          <a:lstStyle/>
          <a:p>
            <a:r>
              <a:rPr lang="zh-CN" altLang="en-US" sz="4800" b="1">
                <a:solidFill>
                  <a:srgbClr val="221CA0"/>
                </a:solidFill>
                <a:latin typeface="Calibri" pitchFamily="34" charset="0"/>
              </a:rPr>
              <a:t>辛弃疾诗歌主题：</a:t>
            </a:r>
          </a:p>
        </p:txBody>
      </p:sp>
      <p:sp>
        <p:nvSpPr>
          <p:cNvPr id="8" name="矩形 7"/>
          <p:cNvSpPr/>
          <p:nvPr/>
        </p:nvSpPr>
        <p:spPr>
          <a:xfrm>
            <a:off x="571500" y="1143000"/>
            <a:ext cx="2733675" cy="646113"/>
          </a:xfrm>
          <a:prstGeom prst="rect">
            <a:avLst/>
          </a:prstGeom>
        </p:spPr>
        <p:txBody>
          <a:bodyPr wrap="none">
            <a:spAutoFit/>
          </a:bodyPr>
          <a:lstStyle/>
          <a:p>
            <a:pPr>
              <a:spcBef>
                <a:spcPts val="0"/>
              </a:spcBef>
              <a:spcAft>
                <a:spcPts val="0"/>
              </a:spcAft>
              <a:defRPr/>
            </a:pPr>
            <a:r>
              <a:rPr lang="en-US" altLang="zh-CN" sz="3600" b="1" dirty="0">
                <a:latin typeface="+mn-ea"/>
                <a:ea typeface="+mn-ea"/>
              </a:rPr>
              <a:t>1</a:t>
            </a:r>
            <a:r>
              <a:rPr lang="zh-CN" altLang="en-US" sz="3600" b="1" dirty="0">
                <a:latin typeface="+mn-ea"/>
                <a:ea typeface="+mn-ea"/>
              </a:rPr>
              <a:t>、忧国忧民</a:t>
            </a:r>
          </a:p>
        </p:txBody>
      </p:sp>
      <p:sp>
        <p:nvSpPr>
          <p:cNvPr id="9" name="矩形 8"/>
          <p:cNvSpPr/>
          <p:nvPr/>
        </p:nvSpPr>
        <p:spPr>
          <a:xfrm>
            <a:off x="571500" y="1928813"/>
            <a:ext cx="2733675" cy="646112"/>
          </a:xfrm>
          <a:prstGeom prst="rect">
            <a:avLst/>
          </a:prstGeom>
        </p:spPr>
        <p:txBody>
          <a:bodyPr wrap="none">
            <a:spAutoFit/>
          </a:bodyPr>
          <a:lstStyle/>
          <a:p>
            <a:pPr>
              <a:spcBef>
                <a:spcPts val="0"/>
              </a:spcBef>
              <a:spcAft>
                <a:spcPts val="0"/>
              </a:spcAft>
              <a:defRPr/>
            </a:pPr>
            <a:r>
              <a:rPr lang="en-US" altLang="zh-CN" sz="3600" b="1" dirty="0">
                <a:latin typeface="+mn-ea"/>
                <a:ea typeface="+mn-ea"/>
              </a:rPr>
              <a:t>2</a:t>
            </a:r>
            <a:r>
              <a:rPr lang="zh-CN" altLang="en-US" sz="3600" b="1" dirty="0">
                <a:latin typeface="+mn-ea"/>
                <a:ea typeface="+mn-ea"/>
              </a:rPr>
              <a:t>、闲适自得</a:t>
            </a:r>
          </a:p>
        </p:txBody>
      </p:sp>
      <p:sp>
        <p:nvSpPr>
          <p:cNvPr id="10" name="矩形 9"/>
          <p:cNvSpPr/>
          <p:nvPr/>
        </p:nvSpPr>
        <p:spPr>
          <a:xfrm>
            <a:off x="285750" y="2643188"/>
            <a:ext cx="7286625" cy="461962"/>
          </a:xfrm>
          <a:prstGeom prst="rect">
            <a:avLst/>
          </a:prstGeom>
        </p:spPr>
        <p:txBody>
          <a:bodyPr>
            <a:spAutoFit/>
          </a:bodyPr>
          <a:lstStyle/>
          <a:p>
            <a:pPr>
              <a:spcBef>
                <a:spcPts val="0"/>
              </a:spcBef>
              <a:spcAft>
                <a:spcPts val="0"/>
              </a:spcAft>
              <a:defRPr/>
            </a:pPr>
            <a:r>
              <a:rPr lang="zh-CN" altLang="en-US" sz="2400" dirty="0">
                <a:latin typeface="+mn-ea"/>
                <a:ea typeface="+mn-ea"/>
              </a:rPr>
              <a:t>老去惜花心已懒，爱梅犹绕江村。</a:t>
            </a:r>
            <a:r>
              <a:rPr lang="en-US" altLang="zh-CN" sz="2400" b="1" dirty="0">
                <a:latin typeface="+mn-ea"/>
                <a:ea typeface="+mn-ea"/>
              </a:rPr>
              <a:t>《</a:t>
            </a:r>
            <a:r>
              <a:rPr lang="zh-CN" altLang="en-US" sz="2400" b="1" dirty="0">
                <a:latin typeface="+mn-ea"/>
                <a:ea typeface="+mn-ea"/>
              </a:rPr>
              <a:t>临江仙</a:t>
            </a:r>
            <a:r>
              <a:rPr lang="en-US" altLang="zh-CN" sz="2400" b="1" dirty="0">
                <a:latin typeface="+mn-ea"/>
                <a:ea typeface="+mn-ea"/>
              </a:rPr>
              <a:t>·</a:t>
            </a:r>
            <a:r>
              <a:rPr lang="zh-CN" altLang="en-US" sz="2400" b="1" dirty="0">
                <a:latin typeface="+mn-ea"/>
                <a:ea typeface="+mn-ea"/>
              </a:rPr>
              <a:t>探梅</a:t>
            </a:r>
            <a:r>
              <a:rPr lang="en-US" altLang="zh-CN" sz="2400" b="1" dirty="0">
                <a:latin typeface="+mn-ea"/>
                <a:ea typeface="+mn-ea"/>
              </a:rPr>
              <a:t>》</a:t>
            </a:r>
            <a:endParaRPr lang="zh-CN" altLang="en-US" sz="2400" b="1" dirty="0">
              <a:latin typeface="+mn-ea"/>
              <a:ea typeface="+mn-ea"/>
            </a:endParaRPr>
          </a:p>
        </p:txBody>
      </p:sp>
      <p:sp>
        <p:nvSpPr>
          <p:cNvPr id="11" name="矩形 10"/>
          <p:cNvSpPr/>
          <p:nvPr/>
        </p:nvSpPr>
        <p:spPr>
          <a:xfrm>
            <a:off x="285750" y="3214688"/>
            <a:ext cx="8858250" cy="822325"/>
          </a:xfrm>
          <a:prstGeom prst="rect">
            <a:avLst/>
          </a:prstGeom>
        </p:spPr>
        <p:txBody>
          <a:bodyPr>
            <a:spAutoFit/>
          </a:bodyPr>
          <a:lstStyle/>
          <a:p>
            <a:r>
              <a:rPr lang="zh-CN" altLang="en-US" sz="2400">
                <a:sym typeface="+mn-ea"/>
              </a:rPr>
              <a:t>明月别枝惊鹊，清风半夜鸣蝉。稻花香里说丰年。听取蛙声一片。</a:t>
            </a:r>
          </a:p>
          <a:p>
            <a:r>
              <a:rPr lang="en-US" altLang="zh-CN" sz="2400">
                <a:sym typeface="+mn-ea"/>
              </a:rPr>
              <a:t>                                                       </a:t>
            </a:r>
            <a:r>
              <a:rPr lang="en-US" altLang="zh-CN" sz="2400" b="1">
                <a:sym typeface="+mn-ea"/>
              </a:rPr>
              <a:t>《</a:t>
            </a:r>
            <a:r>
              <a:rPr lang="zh-CN" altLang="en-US" sz="2400" b="1">
                <a:sym typeface="+mn-ea"/>
              </a:rPr>
              <a:t>西江月</a:t>
            </a:r>
            <a:r>
              <a:rPr lang="en-US" altLang="zh-CN" sz="2400" b="1">
                <a:sym typeface="+mn-ea"/>
              </a:rPr>
              <a:t>·</a:t>
            </a:r>
            <a:r>
              <a:rPr lang="zh-CN" altLang="en-US" sz="2400" b="1">
                <a:sym typeface="+mn-ea"/>
              </a:rPr>
              <a:t>夜行黄沙道中</a:t>
            </a:r>
            <a:r>
              <a:rPr lang="en-US" altLang="zh-CN" sz="2400" b="1">
                <a:sym typeface="+mn-ea"/>
              </a:rPr>
              <a:t>》</a:t>
            </a:r>
          </a:p>
        </p:txBody>
      </p:sp>
      <p:sp>
        <p:nvSpPr>
          <p:cNvPr id="12" name="矩形 11"/>
          <p:cNvSpPr/>
          <p:nvPr/>
        </p:nvSpPr>
        <p:spPr>
          <a:xfrm>
            <a:off x="684213" y="4221163"/>
            <a:ext cx="2708275" cy="641350"/>
          </a:xfrm>
          <a:prstGeom prst="rect">
            <a:avLst/>
          </a:prstGeom>
        </p:spPr>
        <p:txBody>
          <a:bodyPr wrap="none">
            <a:spAutoFit/>
          </a:bodyPr>
          <a:lstStyle/>
          <a:p>
            <a:pPr>
              <a:spcBef>
                <a:spcPts val="0"/>
              </a:spcBef>
              <a:spcAft>
                <a:spcPts val="0"/>
              </a:spcAft>
              <a:defRPr/>
            </a:pPr>
            <a:r>
              <a:rPr lang="en-US" altLang="zh-CN" sz="3600" b="1" dirty="0">
                <a:latin typeface="+mn-ea"/>
                <a:ea typeface="+mn-ea"/>
              </a:rPr>
              <a:t>3</a:t>
            </a:r>
            <a:r>
              <a:rPr lang="zh-CN" altLang="en-US" sz="3600" b="1" dirty="0">
                <a:latin typeface="+mn-ea"/>
                <a:ea typeface="+mn-ea"/>
              </a:rPr>
              <a:t>、参悟人生</a:t>
            </a:r>
          </a:p>
        </p:txBody>
      </p:sp>
      <p:sp>
        <p:nvSpPr>
          <p:cNvPr id="13" name="矩形 12"/>
          <p:cNvSpPr/>
          <p:nvPr/>
        </p:nvSpPr>
        <p:spPr>
          <a:xfrm>
            <a:off x="0" y="4797425"/>
            <a:ext cx="9715500" cy="822325"/>
          </a:xfrm>
          <a:prstGeom prst="rect">
            <a:avLst/>
          </a:prstGeom>
        </p:spPr>
        <p:txBody>
          <a:bodyPr>
            <a:spAutoFit/>
          </a:bodyPr>
          <a:lstStyle/>
          <a:p>
            <a:r>
              <a:rPr lang="zh-CN" altLang="en-US" sz="2400">
                <a:latin typeface="宋体" charset="-122"/>
              </a:rPr>
              <a:t>  众里寻他千百度，蓦然回首，那人却在，灯火阑珊处。</a:t>
            </a:r>
            <a:endParaRPr lang="en-US" altLang="zh-CN" sz="2400">
              <a:latin typeface="宋体" charset="-122"/>
            </a:endParaRPr>
          </a:p>
          <a:p>
            <a:r>
              <a:rPr lang="en-US" altLang="zh-CN" sz="2400" b="1">
                <a:latin typeface="宋体" charset="-122"/>
              </a:rPr>
              <a:t>                                          《</a:t>
            </a:r>
            <a:r>
              <a:rPr lang="zh-CN" altLang="en-US" sz="2400" b="1">
                <a:latin typeface="宋体" charset="-122"/>
              </a:rPr>
              <a:t>青玉案</a:t>
            </a:r>
            <a:r>
              <a:rPr lang="en-US" altLang="zh-CN" sz="2400" b="1">
                <a:latin typeface="宋体" charset="-122"/>
              </a:rPr>
              <a:t>·</a:t>
            </a:r>
            <a:r>
              <a:rPr lang="zh-CN" altLang="en-US" sz="2400" b="1">
                <a:latin typeface="宋体" charset="-122"/>
              </a:rPr>
              <a:t>元夕</a:t>
            </a:r>
            <a:r>
              <a:rPr lang="en-US" altLang="zh-CN" sz="2400" b="1">
                <a:latin typeface="宋体" charset="-122"/>
              </a:rPr>
              <a:t>》</a:t>
            </a:r>
          </a:p>
        </p:txBody>
      </p:sp>
      <p:sp>
        <p:nvSpPr>
          <p:cNvPr id="14" name="矩形 13"/>
          <p:cNvSpPr/>
          <p:nvPr/>
        </p:nvSpPr>
        <p:spPr>
          <a:xfrm>
            <a:off x="0" y="5516563"/>
            <a:ext cx="8929688" cy="1096962"/>
          </a:xfrm>
          <a:prstGeom prst="rect">
            <a:avLst/>
          </a:prstGeom>
        </p:spPr>
        <p:txBody>
          <a:bodyPr>
            <a:spAutoFit/>
          </a:bodyPr>
          <a:lstStyle/>
          <a:p>
            <a:pPr>
              <a:spcBef>
                <a:spcPts val="0"/>
              </a:spcBef>
              <a:spcAft>
                <a:spcPts val="0"/>
              </a:spcAft>
              <a:defRPr/>
            </a:pPr>
            <a:r>
              <a:rPr lang="zh-CN" altLang="en-US" sz="2400" dirty="0">
                <a:latin typeface="+mn-ea"/>
                <a:ea typeface="+mn-ea"/>
              </a:rPr>
              <a:t>   老去都无宠辱惊</a:t>
            </a:r>
            <a:r>
              <a:rPr lang="en-US" altLang="zh-CN" sz="2400" dirty="0">
                <a:latin typeface="+mn-ea"/>
                <a:ea typeface="+mn-ea"/>
              </a:rPr>
              <a:t>,</a:t>
            </a:r>
            <a:r>
              <a:rPr lang="zh-CN" altLang="en-US" sz="2400" dirty="0">
                <a:latin typeface="+mn-ea"/>
                <a:ea typeface="+mn-ea"/>
              </a:rPr>
              <a:t>静中时见古今情。大凡物必有终始</a:t>
            </a:r>
            <a:r>
              <a:rPr lang="en-US" altLang="zh-CN" sz="2400" dirty="0">
                <a:latin typeface="+mn-ea"/>
                <a:ea typeface="+mn-ea"/>
              </a:rPr>
              <a:t>,</a:t>
            </a:r>
            <a:r>
              <a:rPr lang="zh-CN" altLang="en-US" sz="2400" dirty="0">
                <a:latin typeface="+mn-ea"/>
                <a:ea typeface="+mn-ea"/>
              </a:rPr>
              <a:t>岂有人能脱死生。                        </a:t>
            </a:r>
            <a:r>
              <a:rPr lang="en-US" altLang="zh-CN" sz="2400" b="1" dirty="0">
                <a:latin typeface="+mn-ea"/>
                <a:ea typeface="+mn-ea"/>
              </a:rPr>
              <a:t>《</a:t>
            </a:r>
            <a:r>
              <a:rPr lang="zh-CN" altLang="en-US" sz="2400" b="1" dirty="0">
                <a:latin typeface="+mn-ea"/>
                <a:ea typeface="+mn-ea"/>
              </a:rPr>
              <a:t>偶作三首</a:t>
            </a:r>
            <a:r>
              <a:rPr lang="en-US" altLang="zh-CN" sz="2400" b="1" dirty="0">
                <a:latin typeface="+mn-ea"/>
                <a:ea typeface="+mn-ea"/>
              </a:rPr>
              <a:t>》</a:t>
            </a:r>
            <a:r>
              <a:rPr lang="zh-CN" altLang="en-US" sz="2400" b="1" dirty="0">
                <a:latin typeface="+mn-ea"/>
                <a:ea typeface="+mn-ea"/>
              </a:rPr>
              <a:t>其三</a:t>
            </a:r>
          </a:p>
          <a:p>
            <a:pPr>
              <a:spcBef>
                <a:spcPts val="0"/>
              </a:spcBef>
              <a:spcAft>
                <a:spcPts val="0"/>
              </a:spcAft>
              <a:defRPr/>
            </a:pPr>
            <a:endParaRPr lang="zh-CN" altLang="en-US" dirty="0">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8675"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8676"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28677" name="矩形 6"/>
          <p:cNvSpPr>
            <a:spLocks noChangeArrowheads="1"/>
          </p:cNvSpPr>
          <p:nvPr/>
        </p:nvSpPr>
        <p:spPr bwMode="auto">
          <a:xfrm>
            <a:off x="428625" y="1428750"/>
            <a:ext cx="8929688" cy="4479925"/>
          </a:xfrm>
          <a:prstGeom prst="rect">
            <a:avLst/>
          </a:prstGeom>
          <a:noFill/>
          <a:ln w="9525">
            <a:noFill/>
            <a:miter lim="800000"/>
            <a:headEnd/>
            <a:tailEnd/>
          </a:ln>
        </p:spPr>
        <p:txBody>
          <a:bodyPr>
            <a:spAutoFit/>
          </a:bodyPr>
          <a:lstStyle/>
          <a:p>
            <a:r>
              <a:rPr lang="zh-CN" altLang="en-US">
                <a:latin typeface="Calibri" pitchFamily="34" charset="0"/>
              </a:rPr>
              <a:t>              </a:t>
            </a:r>
            <a:r>
              <a:rPr lang="zh-CN" altLang="en-US" sz="3200" b="1">
                <a:latin typeface="Calibri" pitchFamily="34" charset="0"/>
              </a:rPr>
              <a:t>同学们，祖国的锦绣河山为我们哺育无数英雄，遗憾的是辛弃疾至死也没有收复这祖国的大好河山。他有生之年为什么活的如此痛苦，都只因他对这土地爱得深沉，</a:t>
            </a:r>
            <a:r>
              <a:rPr lang="zh-CN" altLang="en-US" sz="3200" b="1">
                <a:sym typeface="+mn-ea"/>
              </a:rPr>
              <a:t>可喜的是，他心中的郁结在他的慷慨悲歌中最终成就了一颗南宋词坛上最耀眼的明星。</a:t>
            </a:r>
          </a:p>
          <a:p>
            <a:r>
              <a:rPr lang="zh-CN" altLang="en-US" sz="3200" b="1">
                <a:latin typeface="Calibri" pitchFamily="34" charset="0"/>
              </a:rPr>
              <a:t>         同学们，读诗，就是读人。要倾情诵读，用心体会，切不可用漠然藐视了这些思想，亵渎了这些灵魂。</a:t>
            </a:r>
          </a:p>
        </p:txBody>
      </p:sp>
      <p:sp>
        <p:nvSpPr>
          <p:cNvPr id="28678" name="TextBox 7"/>
          <p:cNvSpPr txBox="1">
            <a:spLocks noChangeArrowheads="1"/>
          </p:cNvSpPr>
          <p:nvPr/>
        </p:nvSpPr>
        <p:spPr bwMode="auto">
          <a:xfrm>
            <a:off x="357188" y="0"/>
            <a:ext cx="4786312" cy="1006475"/>
          </a:xfrm>
          <a:prstGeom prst="rect">
            <a:avLst/>
          </a:prstGeom>
          <a:noFill/>
          <a:ln w="9525">
            <a:noFill/>
            <a:miter lim="800000"/>
            <a:headEnd/>
            <a:tailEnd/>
          </a:ln>
        </p:spPr>
        <p:txBody>
          <a:bodyPr>
            <a:spAutoFit/>
          </a:bodyPr>
          <a:lstStyle/>
          <a:p>
            <a:r>
              <a:rPr lang="zh-CN" altLang="en-US" sz="6000" b="1">
                <a:solidFill>
                  <a:srgbClr val="4B14AA"/>
                </a:solidFill>
                <a:latin typeface="Calibri" pitchFamily="34" charset="0"/>
              </a:rPr>
              <a:t>结束语：</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30723"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30724"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7" name="TextBox 6"/>
          <p:cNvSpPr txBox="1"/>
          <p:nvPr/>
        </p:nvSpPr>
        <p:spPr>
          <a:xfrm>
            <a:off x="357188" y="0"/>
            <a:ext cx="3786187" cy="1016000"/>
          </a:xfrm>
          <a:prstGeom prst="rect">
            <a:avLst/>
          </a:prstGeom>
          <a:noFill/>
        </p:spPr>
        <p:txBody>
          <a:bodyPr>
            <a:spAutoFit/>
          </a:bodyPr>
          <a:lstStyle/>
          <a:p>
            <a:pPr>
              <a:spcBef>
                <a:spcPts val="0"/>
              </a:spcBef>
              <a:spcAft>
                <a:spcPts val="0"/>
              </a:spcAft>
              <a:defRPr/>
            </a:pPr>
            <a:r>
              <a:rPr lang="zh-CN" altLang="en-US" sz="6000" b="1" dirty="0">
                <a:solidFill>
                  <a:schemeClr val="accent6"/>
                </a:solidFill>
                <a:latin typeface="+mn-lt"/>
                <a:ea typeface="+mn-ea"/>
              </a:rPr>
              <a:t>作业：</a:t>
            </a:r>
          </a:p>
        </p:txBody>
      </p:sp>
      <p:sp>
        <p:nvSpPr>
          <p:cNvPr id="8" name="矩形 7"/>
          <p:cNvSpPr/>
          <p:nvPr/>
        </p:nvSpPr>
        <p:spPr>
          <a:xfrm>
            <a:off x="285750" y="1500188"/>
            <a:ext cx="8394700" cy="1066800"/>
          </a:xfrm>
          <a:prstGeom prst="rect">
            <a:avLst/>
          </a:prstGeom>
        </p:spPr>
        <p:txBody>
          <a:bodyPr>
            <a:spAutoFit/>
          </a:bodyPr>
          <a:lstStyle/>
          <a:p>
            <a:r>
              <a:rPr lang="en-US" altLang="zh-CN" sz="3200" b="1">
                <a:latin typeface="宋体" charset="-122"/>
                <a:sym typeface="+mn-ea"/>
              </a:rPr>
              <a:t>1</a:t>
            </a:r>
            <a:r>
              <a:rPr lang="zh-CN" altLang="en-US" sz="3200" b="1">
                <a:latin typeface="宋体" charset="-122"/>
                <a:sym typeface="+mn-ea"/>
              </a:rPr>
              <a:t>、</a:t>
            </a:r>
            <a:r>
              <a:rPr lang="zh-CN" altLang="en-US" sz="3200" b="1"/>
              <a:t>诗人选“赏心亭”作为抒发情感的载体，</a:t>
            </a:r>
            <a:endParaRPr lang="en-US" altLang="zh-CN" sz="3200" b="1"/>
          </a:p>
          <a:p>
            <a:r>
              <a:rPr lang="en-US" altLang="zh-CN" sz="3200" b="1"/>
              <a:t>   </a:t>
            </a:r>
            <a:r>
              <a:rPr lang="zh-CN" altLang="en-US" sz="3200" b="1"/>
              <a:t>有没有特殊的含义？</a:t>
            </a:r>
          </a:p>
        </p:txBody>
      </p:sp>
      <p:sp>
        <p:nvSpPr>
          <p:cNvPr id="11" name="矩形 10"/>
          <p:cNvSpPr/>
          <p:nvPr/>
        </p:nvSpPr>
        <p:spPr>
          <a:xfrm>
            <a:off x="250825" y="3141663"/>
            <a:ext cx="8929688" cy="579437"/>
          </a:xfrm>
          <a:prstGeom prst="rect">
            <a:avLst/>
          </a:prstGeom>
        </p:spPr>
        <p:txBody>
          <a:bodyPr>
            <a:spAutoFit/>
          </a:bodyPr>
          <a:lstStyle/>
          <a:p>
            <a:r>
              <a:rPr lang="en-US" altLang="zh-CN" sz="3200" b="1">
                <a:latin typeface="宋体" charset="-122"/>
              </a:rPr>
              <a:t>2</a:t>
            </a:r>
            <a:r>
              <a:rPr lang="zh-CN" altLang="en-US" sz="3200" b="1">
                <a:latin typeface="宋体" charset="-122"/>
              </a:rPr>
              <a:t>、</a:t>
            </a:r>
            <a:r>
              <a:rPr lang="zh-CN" altLang="en-US" sz="3200" b="1"/>
              <a:t>有感情的背诵全诗</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2"/>
          <p:cNvPicPr>
            <a:picLocks noChangeAspect="1" noChangeArrowheads="1"/>
          </p:cNvPicPr>
          <p:nvPr/>
        </p:nvPicPr>
        <p:blipFill>
          <a:blip r:embed="rId2"/>
          <a:srcRect/>
          <a:stretch>
            <a:fillRect/>
          </a:stretch>
        </p:blipFill>
        <p:spPr bwMode="auto">
          <a:xfrm>
            <a:off x="0" y="0"/>
            <a:ext cx="5219700" cy="6858000"/>
          </a:xfrm>
          <a:prstGeom prst="rect">
            <a:avLst/>
          </a:prstGeom>
          <a:noFill/>
          <a:ln w="9525">
            <a:noFill/>
            <a:miter lim="800000"/>
            <a:headEnd/>
            <a:tailEnd/>
          </a:ln>
        </p:spPr>
      </p:pic>
      <p:sp>
        <p:nvSpPr>
          <p:cNvPr id="15362" name="Text Box 3"/>
          <p:cNvSpPr txBox="1">
            <a:spLocks noChangeArrowheads="1"/>
          </p:cNvSpPr>
          <p:nvPr/>
        </p:nvSpPr>
        <p:spPr bwMode="auto">
          <a:xfrm>
            <a:off x="6011863" y="836613"/>
            <a:ext cx="2012950" cy="4987925"/>
          </a:xfrm>
          <a:prstGeom prst="rect">
            <a:avLst/>
          </a:prstGeom>
          <a:noFill/>
          <a:ln w="9525">
            <a:noFill/>
            <a:miter lim="800000"/>
            <a:headEnd/>
            <a:tailEnd/>
          </a:ln>
        </p:spPr>
        <p:txBody>
          <a:bodyPr vert="eaVert" wrap="none">
            <a:spAutoFit/>
          </a:bodyPr>
          <a:lstStyle/>
          <a:p>
            <a:r>
              <a:rPr lang="zh-CN" altLang="en-US" sz="6000" b="1" u="sng">
                <a:solidFill>
                  <a:srgbClr val="0000FF"/>
                </a:solidFill>
                <a:latin typeface="Calibri" pitchFamily="34" charset="0"/>
                <a:ea typeface="华文行楷"/>
                <a:cs typeface="华文行楷"/>
              </a:rPr>
              <a:t>水龙吟</a:t>
            </a:r>
          </a:p>
          <a:p>
            <a:r>
              <a:rPr lang="zh-CN" altLang="en-US" sz="6000" b="1" u="sng">
                <a:solidFill>
                  <a:srgbClr val="0000FF"/>
                </a:solidFill>
                <a:latin typeface="Calibri" pitchFamily="34" charset="0"/>
                <a:ea typeface="华文行楷"/>
                <a:cs typeface="华文行楷"/>
              </a:rPr>
              <a:t>登建康赏心亭</a:t>
            </a:r>
          </a:p>
        </p:txBody>
      </p:sp>
      <p:sp>
        <p:nvSpPr>
          <p:cNvPr id="15363" name="Text Box 4"/>
          <p:cNvSpPr txBox="1">
            <a:spLocks noChangeArrowheads="1"/>
          </p:cNvSpPr>
          <p:nvPr/>
        </p:nvSpPr>
        <p:spPr bwMode="auto">
          <a:xfrm>
            <a:off x="7235825" y="3860800"/>
            <a:ext cx="681038" cy="1406525"/>
          </a:xfrm>
          <a:prstGeom prst="rect">
            <a:avLst/>
          </a:prstGeom>
          <a:noFill/>
          <a:ln w="9525">
            <a:solidFill>
              <a:schemeClr val="tx1"/>
            </a:solidFill>
            <a:prstDash val="lgDashDotDot"/>
            <a:miter lim="800000"/>
            <a:headEnd/>
            <a:tailEnd/>
          </a:ln>
        </p:spPr>
        <p:txBody>
          <a:bodyPr vert="eaVert" wrap="none">
            <a:spAutoFit/>
          </a:bodyPr>
          <a:lstStyle/>
          <a:p>
            <a:r>
              <a:rPr lang="zh-CN" altLang="en-US" sz="3200" b="1">
                <a:solidFill>
                  <a:srgbClr val="FF0000"/>
                </a:solidFill>
                <a:latin typeface="Calibri" pitchFamily="34" charset="0"/>
                <a:ea typeface="华文行楷"/>
                <a:cs typeface="华文行楷"/>
              </a:rPr>
              <a:t>辛弃疾</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16387"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16388"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16389" name="矩形 6"/>
          <p:cNvSpPr>
            <a:spLocks noChangeArrowheads="1"/>
          </p:cNvSpPr>
          <p:nvPr/>
        </p:nvSpPr>
        <p:spPr bwMode="auto">
          <a:xfrm>
            <a:off x="179388" y="1484313"/>
            <a:ext cx="8964612" cy="4046537"/>
          </a:xfrm>
          <a:prstGeom prst="rect">
            <a:avLst/>
          </a:prstGeom>
          <a:noFill/>
          <a:ln w="9525">
            <a:noFill/>
            <a:miter lim="800000"/>
            <a:headEnd/>
            <a:tailEnd/>
          </a:ln>
        </p:spPr>
        <p:txBody>
          <a:bodyPr>
            <a:spAutoFit/>
          </a:bodyPr>
          <a:lstStyle/>
          <a:p>
            <a:pPr>
              <a:lnSpc>
                <a:spcPct val="90000"/>
              </a:lnSpc>
            </a:pPr>
            <a:r>
              <a:rPr lang="en-US" altLang="zh-CN" sz="3200" b="1">
                <a:latin typeface="宋体" charset="-122"/>
              </a:rPr>
              <a:t>   </a:t>
            </a:r>
            <a:r>
              <a:rPr lang="en-US" altLang="zh-CN" sz="3600" b="1">
                <a:latin typeface="宋体" charset="-122"/>
              </a:rPr>
              <a:t>《</a:t>
            </a:r>
            <a:r>
              <a:rPr lang="zh-CN" altLang="en-US" sz="3600" b="1">
                <a:latin typeface="宋体" charset="-122"/>
              </a:rPr>
              <a:t>水龙吟●登建康赏心亭 </a:t>
            </a:r>
            <a:r>
              <a:rPr lang="en-US" altLang="zh-CN" sz="3600" b="1">
                <a:latin typeface="宋体" charset="-122"/>
              </a:rPr>
              <a:t>》</a:t>
            </a:r>
            <a:r>
              <a:rPr lang="zh-CN" altLang="en-US" sz="3600" b="1">
                <a:latin typeface="宋体" charset="-122"/>
              </a:rPr>
              <a:t>作于淳熙元年。距离辛弃疾率领沦陷区子弟来南宋已有十多年了，朝廷</a:t>
            </a:r>
            <a:r>
              <a:rPr lang="zh-CN" altLang="en-US" sz="3600" b="1">
                <a:latin typeface="宋体" charset="-122"/>
                <a:sym typeface="+mn-ea"/>
              </a:rPr>
              <a:t>一直没有</a:t>
            </a:r>
            <a:r>
              <a:rPr lang="zh-CN" altLang="en-US" sz="3600" b="1">
                <a:latin typeface="宋体" charset="-122"/>
              </a:rPr>
              <a:t>重用他。只给他一些地方官当当，决不肯让他带兵去抗金复国。在这种境遇下，他深感受压抑，内心充满了愤懑不平。当为了消愁解闷而登上赏心亭时，面对这大好江山，反而是无限感慨涌上心头，遂写下了这首慷慨、激昂的抒情词。</a:t>
            </a:r>
          </a:p>
        </p:txBody>
      </p:sp>
      <p:sp>
        <p:nvSpPr>
          <p:cNvPr id="16390" name="TextBox 7"/>
          <p:cNvSpPr txBox="1">
            <a:spLocks noChangeArrowheads="1"/>
          </p:cNvSpPr>
          <p:nvPr/>
        </p:nvSpPr>
        <p:spPr bwMode="auto">
          <a:xfrm>
            <a:off x="250825" y="0"/>
            <a:ext cx="4048125" cy="1016000"/>
          </a:xfrm>
          <a:prstGeom prst="rect">
            <a:avLst/>
          </a:prstGeom>
          <a:noFill/>
          <a:ln w="9525">
            <a:noFill/>
            <a:miter lim="800000"/>
            <a:headEnd/>
            <a:tailEnd/>
          </a:ln>
        </p:spPr>
        <p:txBody>
          <a:bodyPr wrap="none">
            <a:spAutoFit/>
          </a:bodyPr>
          <a:lstStyle/>
          <a:p>
            <a:r>
              <a:rPr lang="zh-CN" altLang="en-US" sz="6000" b="1">
                <a:solidFill>
                  <a:srgbClr val="221CA0"/>
                </a:solidFill>
                <a:latin typeface="Calibri" pitchFamily="34" charset="0"/>
              </a:rPr>
              <a:t>写作背景：</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3"/>
          <p:cNvSpPr txBox="1">
            <a:spLocks noChangeArrowheads="1"/>
          </p:cNvSpPr>
          <p:nvPr/>
        </p:nvSpPr>
        <p:spPr bwMode="auto">
          <a:xfrm>
            <a:off x="1619250" y="333375"/>
            <a:ext cx="7235825" cy="6164263"/>
          </a:xfrm>
          <a:prstGeom prst="rect">
            <a:avLst/>
          </a:prstGeom>
          <a:noFill/>
          <a:ln w="9525">
            <a:noFill/>
            <a:miter lim="800000"/>
          </a:ln>
        </p:spPr>
        <p:txBody>
          <a:bodyPr>
            <a:spAutoFit/>
          </a:bodyPr>
          <a:lstStyle/>
          <a:p>
            <a:pPr>
              <a:defRPr/>
            </a:pPr>
            <a:r>
              <a:rPr kumimoji="1" lang="en-US" altLang="zh-CN" sz="3800" b="1">
                <a:solidFill>
                  <a:srgbClr val="0000FF"/>
                </a:solidFill>
                <a:effectLst>
                  <a:outerShdw blurRad="38100" dist="38100" dir="2700000" algn="tl">
                    <a:srgbClr val="C0C0C0"/>
                  </a:outerShdw>
                </a:effectLst>
                <a:latin typeface="隶书"/>
                <a:ea typeface="隶书"/>
                <a:cs typeface="隶书"/>
              </a:rPr>
              <a:t>   </a:t>
            </a:r>
            <a:r>
              <a:rPr kumimoji="1" lang="zh-CN" altLang="en-US" sz="3600" b="1">
                <a:effectLst>
                  <a:outerShdw blurRad="38100" dist="38100" dir="2700000" algn="tl">
                    <a:srgbClr val="C0C0C0"/>
                  </a:outerShdw>
                </a:effectLst>
                <a:latin typeface="隶书"/>
                <a:ea typeface="隶书"/>
                <a:cs typeface="隶书"/>
              </a:rPr>
              <a:t>楚天千里清秋，水随天去秋无际。遥岑远目，献愁供恨，玉簪螺髻。落日楼头，断鸿声里，江南游子。把吴钩看了，栏杆拍遍，无人会</a:t>
            </a:r>
            <a:r>
              <a:rPr kumimoji="1" lang="en-US" altLang="zh-CN" sz="3600" b="1">
                <a:effectLst>
                  <a:outerShdw blurRad="38100" dist="38100" dir="2700000" algn="tl">
                    <a:srgbClr val="C0C0C0"/>
                  </a:outerShdw>
                </a:effectLst>
                <a:latin typeface="隶书"/>
                <a:ea typeface="隶书"/>
                <a:cs typeface="隶书"/>
              </a:rPr>
              <a:t>,</a:t>
            </a:r>
            <a:r>
              <a:rPr kumimoji="1" lang="zh-CN" altLang="en-US" sz="3600" b="1">
                <a:effectLst>
                  <a:outerShdw blurRad="38100" dist="38100" dir="2700000" algn="tl">
                    <a:srgbClr val="C0C0C0"/>
                  </a:outerShdw>
                </a:effectLst>
                <a:latin typeface="隶书"/>
                <a:ea typeface="隶书"/>
                <a:cs typeface="隶书"/>
              </a:rPr>
              <a:t>登临意。</a:t>
            </a:r>
          </a:p>
          <a:p>
            <a:pPr>
              <a:defRPr/>
            </a:pPr>
            <a:r>
              <a:rPr kumimoji="1" lang="zh-CN" altLang="en-US" sz="3600" b="1">
                <a:effectLst>
                  <a:outerShdw blurRad="38100" dist="38100" dir="2700000" algn="tl">
                    <a:srgbClr val="C0C0C0"/>
                  </a:outerShdw>
                </a:effectLst>
                <a:latin typeface="隶书"/>
                <a:ea typeface="隶书"/>
                <a:cs typeface="隶书"/>
              </a:rPr>
              <a:t>　　</a:t>
            </a:r>
          </a:p>
          <a:p>
            <a:pPr>
              <a:defRPr/>
            </a:pPr>
            <a:r>
              <a:rPr kumimoji="1" lang="zh-CN" altLang="en-US" sz="3600" b="1">
                <a:effectLst>
                  <a:outerShdw blurRad="38100" dist="38100" dir="2700000" algn="tl">
                    <a:srgbClr val="C0C0C0"/>
                  </a:outerShdw>
                </a:effectLst>
                <a:latin typeface="隶书"/>
                <a:ea typeface="隶书"/>
                <a:cs typeface="隶书"/>
              </a:rPr>
              <a:t>       休说鲈鱼堪脍，尽西风，季鹰归未？求田问舍，怕应羞见，刘郎才气。可惜流年，忧愁风雨，树犹如此！倩何人唤取，红巾翠袖，揾英雄泪？</a:t>
            </a:r>
            <a:r>
              <a:rPr kumimoji="1" lang="zh-CN" altLang="en-US" sz="3600" b="1" u="sng">
                <a:latin typeface="隶书"/>
                <a:ea typeface="隶书"/>
                <a:cs typeface="隶书"/>
              </a:rPr>
              <a:t> </a:t>
            </a:r>
          </a:p>
        </p:txBody>
      </p:sp>
      <p:sp>
        <p:nvSpPr>
          <p:cNvPr id="16386" name="WordArt 4"/>
          <p:cNvSpPr>
            <a:spLocks noChangeArrowheads="1" noChangeShapeType="1" noTextEdit="1"/>
          </p:cNvSpPr>
          <p:nvPr/>
        </p:nvSpPr>
        <p:spPr bwMode="auto">
          <a:xfrm rot="5400000">
            <a:off x="-1116013" y="2347913"/>
            <a:ext cx="4175125" cy="1295400"/>
          </a:xfrm>
          <a:prstGeom prst="rect">
            <a:avLst/>
          </a:prstGeom>
        </p:spPr>
        <p:txBody>
          <a:bodyPr vert="eaVert" wrap="none" fromWordArt="1">
            <a:prstTxWarp prst="textPlain">
              <a:avLst>
                <a:gd name="adj" fmla="val 50000"/>
              </a:avLst>
            </a:prstTxWarp>
            <a:scene3d>
              <a:camera prst="legacyPerspectiveFront">
                <a:rot lat="20639998" lon="20699998" rev="0"/>
              </a:camera>
              <a:lightRig rig="legacyNormal3" dir="l"/>
            </a:scene3d>
            <a:sp3d extrusionH="201600" prstMaterial="legacyPlastic">
              <a:extrusionClr>
                <a:srgbClr val="FF9966"/>
              </a:extrusionClr>
            </a:sp3d>
          </a:bodyPr>
          <a:lstStyle/>
          <a:p>
            <a:pPr algn="ctr">
              <a:defRPr/>
            </a:pPr>
            <a:r>
              <a:rPr lang="zh-CN" altLang="en-US" sz="3600" b="1" kern="10">
                <a:ln w="9525">
                  <a:round/>
                </a:ln>
                <a:gradFill rotWithShape="1">
                  <a:gsLst>
                    <a:gs pos="0">
                      <a:srgbClr val="000082"/>
                    </a:gs>
                    <a:gs pos="30000">
                      <a:srgbClr val="66008F"/>
                    </a:gs>
                    <a:gs pos="64999">
                      <a:srgbClr val="BA0066"/>
                    </a:gs>
                    <a:gs pos="89999">
                      <a:srgbClr val="FF0000"/>
                    </a:gs>
                    <a:gs pos="100000">
                      <a:srgbClr val="FF8200"/>
                    </a:gs>
                  </a:gsLst>
                  <a:lin ang="0" scaled="1"/>
                </a:gradFill>
                <a:latin typeface="+mn-ea"/>
                <a:ea typeface="+mn-ea"/>
                <a:cs typeface="+mn-ea"/>
              </a:rPr>
              <a:t>水龙吟</a:t>
            </a:r>
          </a:p>
          <a:p>
            <a:pPr algn="ctr">
              <a:defRPr/>
            </a:pPr>
            <a:r>
              <a:rPr lang="zh-CN" altLang="en-US" sz="3600" b="1" kern="10">
                <a:ln w="9525">
                  <a:round/>
                </a:ln>
                <a:gradFill rotWithShape="1">
                  <a:gsLst>
                    <a:gs pos="0">
                      <a:srgbClr val="000082"/>
                    </a:gs>
                    <a:gs pos="30000">
                      <a:srgbClr val="66008F"/>
                    </a:gs>
                    <a:gs pos="64999">
                      <a:srgbClr val="BA0066"/>
                    </a:gs>
                    <a:gs pos="89999">
                      <a:srgbClr val="FF0000"/>
                    </a:gs>
                    <a:gs pos="100000">
                      <a:srgbClr val="FF8200"/>
                    </a:gs>
                  </a:gsLst>
                  <a:lin ang="0" scaled="1"/>
                </a:gradFill>
                <a:latin typeface="+mn-ea"/>
                <a:ea typeface="+mn-ea"/>
                <a:cs typeface="+mn-ea"/>
              </a:rPr>
              <a:t>登建康赏心亭</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18435"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18436"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7" name="TextBox 6"/>
          <p:cNvSpPr txBox="1"/>
          <p:nvPr/>
        </p:nvSpPr>
        <p:spPr>
          <a:xfrm>
            <a:off x="684213" y="0"/>
            <a:ext cx="2501900" cy="1016000"/>
          </a:xfrm>
          <a:prstGeom prst="rect">
            <a:avLst/>
          </a:prstGeom>
          <a:noFill/>
        </p:spPr>
        <p:txBody>
          <a:bodyPr wrap="none">
            <a:spAutoFit/>
          </a:bodyPr>
          <a:lstStyle/>
          <a:p>
            <a:pPr>
              <a:spcBef>
                <a:spcPts val="0"/>
              </a:spcBef>
              <a:spcAft>
                <a:spcPts val="0"/>
              </a:spcAft>
              <a:defRPr/>
            </a:pPr>
            <a:r>
              <a:rPr lang="zh-CN" altLang="en-US" sz="6000" b="1" dirty="0">
                <a:solidFill>
                  <a:schemeClr val="accent6"/>
                </a:solidFill>
                <a:latin typeface="+mn-lt"/>
                <a:ea typeface="+mn-ea"/>
              </a:rPr>
              <a:t>结构：</a:t>
            </a:r>
          </a:p>
        </p:txBody>
      </p:sp>
      <p:sp>
        <p:nvSpPr>
          <p:cNvPr id="8" name="矩形 7"/>
          <p:cNvSpPr/>
          <p:nvPr/>
        </p:nvSpPr>
        <p:spPr>
          <a:xfrm>
            <a:off x="684213" y="1773238"/>
            <a:ext cx="6983412" cy="2862262"/>
          </a:xfrm>
          <a:prstGeom prst="rect">
            <a:avLst/>
          </a:prstGeom>
        </p:spPr>
        <p:txBody>
          <a:bodyPr>
            <a:spAutoFit/>
          </a:bodyPr>
          <a:lstStyle/>
          <a:p>
            <a:pPr>
              <a:spcBef>
                <a:spcPts val="0"/>
              </a:spcBef>
              <a:spcAft>
                <a:spcPts val="0"/>
              </a:spcAft>
              <a:defRPr/>
            </a:pPr>
            <a:r>
              <a:rPr lang="zh-CN" altLang="zh-CN" sz="3600" b="1" dirty="0">
                <a:latin typeface="+mn-ea"/>
                <a:ea typeface="+mn-ea"/>
              </a:rPr>
              <a:t>上片</a:t>
            </a:r>
            <a:r>
              <a:rPr lang="zh-CN" altLang="en-US" sz="3600" b="1" dirty="0">
                <a:latin typeface="+mn-ea"/>
                <a:ea typeface="+mn-ea"/>
              </a:rPr>
              <a:t>：</a:t>
            </a:r>
            <a:r>
              <a:rPr lang="zh-CN" altLang="zh-CN" sz="3600" b="1" dirty="0">
                <a:latin typeface="+mn-ea"/>
                <a:ea typeface="+mn-ea"/>
              </a:rPr>
              <a:t>写景</a:t>
            </a: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a:p>
            <a:pPr>
              <a:spcBef>
                <a:spcPts val="0"/>
              </a:spcBef>
              <a:spcAft>
                <a:spcPts val="0"/>
              </a:spcAft>
              <a:defRPr/>
            </a:pPr>
            <a:r>
              <a:rPr lang="zh-CN" altLang="zh-CN" sz="3600" b="1" dirty="0">
                <a:latin typeface="+mn-ea"/>
                <a:ea typeface="+mn-ea"/>
              </a:rPr>
              <a:t>下片</a:t>
            </a:r>
            <a:r>
              <a:rPr lang="zh-CN" altLang="en-US" sz="3600" b="1" dirty="0">
                <a:latin typeface="+mn-ea"/>
                <a:ea typeface="+mn-ea"/>
              </a:rPr>
              <a:t>：抒情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19459"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19460"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28678" name="Rectangle 6"/>
          <p:cNvSpPr>
            <a:spLocks noChangeArrowheads="1"/>
          </p:cNvSpPr>
          <p:nvPr/>
        </p:nvSpPr>
        <p:spPr bwMode="auto">
          <a:xfrm>
            <a:off x="214313" y="1052513"/>
            <a:ext cx="8929687" cy="2289175"/>
          </a:xfrm>
          <a:prstGeom prst="rect">
            <a:avLst/>
          </a:prstGeom>
          <a:noFill/>
          <a:ln w="9525">
            <a:noFill/>
            <a:miter lim="800000"/>
          </a:ln>
          <a:effectLst/>
        </p:spPr>
        <p:txBody>
          <a:bodyPr>
            <a:spAutoFit/>
          </a:bodyPr>
          <a:lstStyle/>
          <a:p>
            <a:pPr>
              <a:defRPr/>
            </a:pPr>
            <a:r>
              <a:rPr kumimoji="1" lang="zh-CN" altLang="en-US" b="1">
                <a:effectLst>
                  <a:outerShdw blurRad="38100" dist="38100" dir="2700000" algn="tl">
                    <a:srgbClr val="C0C0C0"/>
                  </a:outerShdw>
                </a:effectLst>
              </a:rPr>
              <a:t>              </a:t>
            </a:r>
            <a:r>
              <a:rPr kumimoji="1" lang="zh-CN" altLang="en-US" sz="3600" b="1">
                <a:effectLst>
                  <a:outerShdw blurRad="38100" dist="38100" dir="2700000" algn="tl">
                    <a:srgbClr val="C0C0C0"/>
                  </a:outerShdw>
                </a:effectLst>
                <a:latin typeface="宋体" charset="-122"/>
              </a:rPr>
              <a:t>楚天千里清秋，水随天去秋无际。遥岑远目，献愁供恨，玉簪螺髻。落日楼头，断鸿声里，江南游子。把吴钩看了，栏杆拍遍，无人会</a:t>
            </a:r>
            <a:r>
              <a:rPr kumimoji="1" lang="en-US" altLang="zh-CN" sz="3600" b="1">
                <a:effectLst>
                  <a:outerShdw blurRad="38100" dist="38100" dir="2700000" algn="tl">
                    <a:srgbClr val="C0C0C0"/>
                  </a:outerShdw>
                </a:effectLst>
                <a:latin typeface="宋体" charset="-122"/>
              </a:rPr>
              <a:t>,</a:t>
            </a:r>
            <a:r>
              <a:rPr kumimoji="1" lang="zh-CN" altLang="en-US" sz="3600" b="1">
                <a:effectLst>
                  <a:outerShdw blurRad="38100" dist="38100" dir="2700000" algn="tl">
                    <a:srgbClr val="C0C0C0"/>
                  </a:outerShdw>
                </a:effectLst>
                <a:latin typeface="宋体" charset="-122"/>
              </a:rPr>
              <a:t>登临意。</a:t>
            </a:r>
          </a:p>
        </p:txBody>
      </p:sp>
      <p:sp>
        <p:nvSpPr>
          <p:cNvPr id="28679" name="Text Box 7"/>
          <p:cNvSpPr txBox="1">
            <a:spLocks noChangeArrowheads="1"/>
          </p:cNvSpPr>
          <p:nvPr/>
        </p:nvSpPr>
        <p:spPr bwMode="auto">
          <a:xfrm>
            <a:off x="1258888" y="3716338"/>
            <a:ext cx="6148387" cy="641350"/>
          </a:xfrm>
          <a:prstGeom prst="rect">
            <a:avLst/>
          </a:prstGeom>
          <a:noFill/>
          <a:ln w="9525">
            <a:noFill/>
            <a:miter lim="800000"/>
            <a:headEnd/>
            <a:tailEnd/>
          </a:ln>
        </p:spPr>
        <p:txBody>
          <a:bodyPr wrap="none">
            <a:spAutoFit/>
          </a:bodyPr>
          <a:lstStyle/>
          <a:p>
            <a:r>
              <a:rPr lang="zh-CN" altLang="en-US" sz="3600" b="1">
                <a:solidFill>
                  <a:srgbClr val="221CA0"/>
                </a:solidFill>
              </a:rPr>
              <a:t>你从上片中获得了哪些信息？</a:t>
            </a:r>
          </a:p>
        </p:txBody>
      </p:sp>
      <p:sp>
        <p:nvSpPr>
          <p:cNvPr id="2" name="文本框 1"/>
          <p:cNvSpPr txBox="1">
            <a:spLocks noChangeArrowheads="1"/>
          </p:cNvSpPr>
          <p:nvPr/>
        </p:nvSpPr>
        <p:spPr bwMode="auto">
          <a:xfrm>
            <a:off x="1260475" y="4652963"/>
            <a:ext cx="7750175" cy="1189037"/>
          </a:xfrm>
          <a:prstGeom prst="rect">
            <a:avLst/>
          </a:prstGeom>
          <a:noFill/>
          <a:ln w="9525">
            <a:noFill/>
            <a:miter lim="800000"/>
            <a:headEnd/>
            <a:tailEnd/>
          </a:ln>
        </p:spPr>
        <p:txBody>
          <a:bodyPr>
            <a:spAutoFit/>
          </a:bodyPr>
          <a:lstStyle/>
          <a:p>
            <a:r>
              <a:rPr lang="zh-CN" altLang="en-US" sz="3600" b="1">
                <a:solidFill>
                  <a:srgbClr val="221CA0"/>
                </a:solidFill>
                <a:sym typeface="+mn-ea"/>
              </a:rPr>
              <a:t>不被人“懂得，了解”的诗人高兴吗，   </a:t>
            </a:r>
          </a:p>
          <a:p>
            <a:r>
              <a:rPr lang="zh-CN" altLang="en-US" sz="3600" b="1">
                <a:solidFill>
                  <a:srgbClr val="221CA0"/>
                </a:solidFill>
              </a:rPr>
              <a:t>        词中</a:t>
            </a:r>
            <a:r>
              <a:rPr lang="zh-CN" altLang="en-US" sz="3600" b="1">
                <a:solidFill>
                  <a:srgbClr val="221CA0"/>
                </a:solidFill>
                <a:sym typeface="+mn-ea"/>
              </a:rPr>
              <a:t>哪一处还可以看出来？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 calcmode="lin" valueType="num">
                                      <p:cBhvr additive="base">
                                        <p:cTn id="7" dur="500" fill="hold"/>
                                        <p:tgtEl>
                                          <p:spTgt spid="28679"/>
                                        </p:tgtEl>
                                        <p:attrNameLst>
                                          <p:attrName>ppt_x</p:attrName>
                                        </p:attrNameLst>
                                      </p:cBhvr>
                                      <p:tavLst>
                                        <p:tav tm="0">
                                          <p:val>
                                            <p:strVal val="#ppt_x"/>
                                          </p:val>
                                        </p:tav>
                                        <p:tav tm="100000">
                                          <p:val>
                                            <p:strVal val="#ppt_x"/>
                                          </p:val>
                                        </p:tav>
                                      </p:tavLst>
                                    </p:anim>
                                    <p:anim calcmode="lin" valueType="num">
                                      <p:cBhvr additive="base">
                                        <p:cTn id="8" dur="500" fill="hold"/>
                                        <p:tgtEl>
                                          <p:spTgt spid="286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0483"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0484"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7" name="TextBox 6"/>
          <p:cNvSpPr txBox="1"/>
          <p:nvPr/>
        </p:nvSpPr>
        <p:spPr>
          <a:xfrm>
            <a:off x="684213" y="0"/>
            <a:ext cx="2501900" cy="1016000"/>
          </a:xfrm>
          <a:prstGeom prst="rect">
            <a:avLst/>
          </a:prstGeom>
          <a:noFill/>
        </p:spPr>
        <p:txBody>
          <a:bodyPr wrap="none">
            <a:spAutoFit/>
          </a:bodyPr>
          <a:lstStyle/>
          <a:p>
            <a:pPr>
              <a:spcBef>
                <a:spcPts val="0"/>
              </a:spcBef>
              <a:spcAft>
                <a:spcPts val="0"/>
              </a:spcAft>
              <a:defRPr/>
            </a:pPr>
            <a:r>
              <a:rPr lang="zh-CN" altLang="en-US" sz="6000" b="1" dirty="0">
                <a:solidFill>
                  <a:schemeClr val="accent6"/>
                </a:solidFill>
                <a:latin typeface="+mn-lt"/>
                <a:ea typeface="+mn-ea"/>
              </a:rPr>
              <a:t>结构：</a:t>
            </a:r>
          </a:p>
        </p:txBody>
      </p:sp>
      <p:sp>
        <p:nvSpPr>
          <p:cNvPr id="8" name="矩形 7"/>
          <p:cNvSpPr/>
          <p:nvPr/>
        </p:nvSpPr>
        <p:spPr>
          <a:xfrm>
            <a:off x="684213" y="1773238"/>
            <a:ext cx="6983412" cy="3416300"/>
          </a:xfrm>
          <a:prstGeom prst="rect">
            <a:avLst/>
          </a:prstGeom>
        </p:spPr>
        <p:txBody>
          <a:bodyPr>
            <a:spAutoFit/>
          </a:bodyPr>
          <a:lstStyle/>
          <a:p>
            <a:pPr>
              <a:spcBef>
                <a:spcPts val="0"/>
              </a:spcBef>
              <a:spcAft>
                <a:spcPts val="0"/>
              </a:spcAft>
              <a:defRPr/>
            </a:pPr>
            <a:r>
              <a:rPr lang="zh-CN" altLang="zh-CN" sz="3600" b="1" dirty="0">
                <a:latin typeface="+mn-ea"/>
                <a:ea typeface="+mn-ea"/>
              </a:rPr>
              <a:t>上片</a:t>
            </a:r>
            <a:r>
              <a:rPr lang="zh-CN" altLang="en-US" sz="3600" b="1" dirty="0">
                <a:latin typeface="+mn-ea"/>
                <a:ea typeface="+mn-ea"/>
              </a:rPr>
              <a:t>：</a:t>
            </a:r>
            <a:r>
              <a:rPr lang="zh-CN" altLang="zh-CN" sz="3600" b="1" dirty="0">
                <a:latin typeface="+mn-ea"/>
                <a:ea typeface="+mn-ea"/>
              </a:rPr>
              <a:t>写景</a:t>
            </a: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a:p>
            <a:pPr>
              <a:spcBef>
                <a:spcPts val="0"/>
              </a:spcBef>
              <a:spcAft>
                <a:spcPts val="0"/>
              </a:spcAft>
              <a:defRPr/>
            </a:pPr>
            <a:r>
              <a:rPr lang="en-US" altLang="zh-CN" sz="3600" b="1" dirty="0">
                <a:latin typeface="+mn-lt"/>
                <a:ea typeface="+mn-ea"/>
              </a:rPr>
              <a:t>             </a:t>
            </a: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a:p>
            <a:pPr>
              <a:spcBef>
                <a:spcPts val="0"/>
              </a:spcBef>
              <a:spcAft>
                <a:spcPts val="0"/>
              </a:spcAft>
              <a:defRPr/>
            </a:pPr>
            <a:endParaRPr lang="en-US" altLang="zh-CN" sz="3600" b="1" dirty="0">
              <a:latin typeface="+mn-ea"/>
              <a:ea typeface="+mn-ea"/>
            </a:endParaRPr>
          </a:p>
        </p:txBody>
      </p:sp>
      <p:sp>
        <p:nvSpPr>
          <p:cNvPr id="9" name="TextBox 8"/>
          <p:cNvSpPr txBox="1"/>
          <p:nvPr/>
        </p:nvSpPr>
        <p:spPr>
          <a:xfrm>
            <a:off x="3492500" y="1773238"/>
            <a:ext cx="4103688" cy="646112"/>
          </a:xfrm>
          <a:prstGeom prst="rect">
            <a:avLst/>
          </a:prstGeom>
          <a:solidFill>
            <a:srgbClr val="FFFF00"/>
          </a:solidFill>
        </p:spPr>
        <p:txBody>
          <a:bodyPr>
            <a:spAutoFit/>
          </a:bodyPr>
          <a:lstStyle/>
          <a:p>
            <a:pPr>
              <a:spcBef>
                <a:spcPts val="0"/>
              </a:spcBef>
              <a:spcAft>
                <a:spcPts val="0"/>
              </a:spcAft>
              <a:defRPr/>
            </a:pPr>
            <a:r>
              <a:rPr lang="zh-CN" altLang="en-US" sz="3600" b="1" dirty="0">
                <a:latin typeface="+mn-ea"/>
                <a:ea typeface="+mn-ea"/>
              </a:rPr>
              <a:t>（</a:t>
            </a:r>
            <a:r>
              <a:rPr lang="zh-CN" altLang="en-US" sz="3600" b="1" dirty="0">
                <a:solidFill>
                  <a:schemeClr val="accent6">
                    <a:lumMod val="75000"/>
                  </a:schemeClr>
                </a:solidFill>
                <a:latin typeface="+mn-ea"/>
                <a:ea typeface="+mn-ea"/>
              </a:rPr>
              <a:t>无人会，登临意</a:t>
            </a:r>
            <a:r>
              <a:rPr lang="zh-CN" altLang="en-US" sz="3600" b="1" dirty="0">
                <a:latin typeface="+mn-ea"/>
                <a:ea typeface="+mn-ea"/>
              </a:rPr>
              <a:t>）</a:t>
            </a:r>
            <a:endParaRPr lang="zh-CN" altLang="en-US" sz="3600" dirty="0">
              <a:latin typeface="+mn-lt"/>
              <a:ea typeface="+mn-ea"/>
            </a:endParaRPr>
          </a:p>
        </p:txBody>
      </p:sp>
      <p:sp>
        <p:nvSpPr>
          <p:cNvPr id="11" name="TextBox 10"/>
          <p:cNvSpPr txBox="1">
            <a:spLocks noChangeArrowheads="1"/>
          </p:cNvSpPr>
          <p:nvPr/>
        </p:nvSpPr>
        <p:spPr bwMode="auto">
          <a:xfrm>
            <a:off x="1042988" y="3644900"/>
            <a:ext cx="3149600" cy="644525"/>
          </a:xfrm>
          <a:prstGeom prst="rect">
            <a:avLst/>
          </a:prstGeom>
          <a:noFill/>
          <a:ln w="9525">
            <a:noFill/>
            <a:miter lim="800000"/>
            <a:headEnd/>
            <a:tailEnd/>
          </a:ln>
        </p:spPr>
        <p:txBody>
          <a:bodyPr wrap="none">
            <a:spAutoFit/>
          </a:bodyPr>
          <a:lstStyle/>
          <a:p>
            <a:r>
              <a:rPr lang="zh-CN" altLang="zh-CN" sz="3600" b="1">
                <a:latin typeface="Calibri" pitchFamily="34" charset="0"/>
              </a:rPr>
              <a:t>秀丽</a:t>
            </a:r>
            <a:r>
              <a:rPr lang="zh-CN" altLang="en-US" sz="3600" b="1">
                <a:latin typeface="Calibri" pitchFamily="34" charset="0"/>
              </a:rPr>
              <a:t>壮阔           </a:t>
            </a:r>
            <a:endParaRPr lang="zh-CN" altLang="en-US" sz="3600">
              <a:latin typeface="Calibri" pitchFamily="34" charset="0"/>
            </a:endParaRPr>
          </a:p>
        </p:txBody>
      </p:sp>
      <p:sp>
        <p:nvSpPr>
          <p:cNvPr id="2" name="文本框 1"/>
          <p:cNvSpPr txBox="1"/>
          <p:nvPr/>
        </p:nvSpPr>
        <p:spPr>
          <a:xfrm>
            <a:off x="3492500" y="3644900"/>
            <a:ext cx="3840163" cy="641350"/>
          </a:xfrm>
          <a:prstGeom prst="rect">
            <a:avLst/>
          </a:prstGeom>
          <a:noFill/>
        </p:spPr>
        <p:txBody>
          <a:bodyPr wrap="none">
            <a:spAutoFit/>
          </a:bodyPr>
          <a:lstStyle/>
          <a:p>
            <a:pPr>
              <a:defRPr/>
            </a:pPr>
            <a:r>
              <a:rPr lang="zh-CN" altLang="zh-CN" sz="3600" b="1">
                <a:latin typeface="Calibri" pitchFamily="34" charset="0"/>
                <a:ea typeface="+mn-ea"/>
                <a:sym typeface="+mn-ea"/>
              </a:rPr>
              <a:t>孤独寂寞</a:t>
            </a:r>
            <a:r>
              <a:rPr lang="zh-CN" altLang="en-US" sz="3600" b="1">
                <a:latin typeface="Calibri" pitchFamily="34" charset="0"/>
                <a:ea typeface="+mn-ea"/>
                <a:sym typeface="+mn-ea"/>
              </a:rPr>
              <a:t>（思乡）</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1507"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9700" name="TextBox 5"/>
          <p:cNvSpPr txBox="1">
            <a:spLocks noChangeArrowheads="1"/>
          </p:cNvSpPr>
          <p:nvPr/>
        </p:nvSpPr>
        <p:spPr bwMode="auto">
          <a:xfrm>
            <a:off x="250825" y="3644900"/>
            <a:ext cx="7543800" cy="639763"/>
          </a:xfrm>
          <a:prstGeom prst="rect">
            <a:avLst/>
          </a:prstGeom>
          <a:noFill/>
          <a:ln w="9525">
            <a:noFill/>
            <a:miter lim="800000"/>
          </a:ln>
        </p:spPr>
        <p:txBody>
          <a:bodyPr>
            <a:spAutoFit/>
          </a:bodyPr>
          <a:lstStyle/>
          <a:p>
            <a:pPr>
              <a:defRPr/>
            </a:pPr>
            <a:r>
              <a:rPr lang="zh-CN" altLang="zh-CN" sz="3600" b="1" dirty="0">
                <a:solidFill>
                  <a:srgbClr val="221CA0"/>
                </a:solidFill>
                <a:latin typeface="+mn-ea"/>
                <a:ea typeface="+mn-ea"/>
                <a:sym typeface="+mn-ea"/>
              </a:rPr>
              <a:t>下片主要借助什么手法来抒发情感？</a:t>
            </a:r>
          </a:p>
        </p:txBody>
      </p:sp>
      <p:sp>
        <p:nvSpPr>
          <p:cNvPr id="29702" name="Rectangle 6"/>
          <p:cNvSpPr>
            <a:spLocks noChangeArrowheads="1"/>
          </p:cNvSpPr>
          <p:nvPr/>
        </p:nvSpPr>
        <p:spPr bwMode="auto">
          <a:xfrm>
            <a:off x="71438" y="1125538"/>
            <a:ext cx="9396412" cy="1554162"/>
          </a:xfrm>
          <a:prstGeom prst="rect">
            <a:avLst/>
          </a:prstGeom>
          <a:noFill/>
          <a:ln w="9525">
            <a:noFill/>
            <a:miter lim="800000"/>
          </a:ln>
          <a:effectLst/>
        </p:spPr>
        <p:txBody>
          <a:bodyPr>
            <a:spAutoFit/>
          </a:bodyPr>
          <a:lstStyle/>
          <a:p>
            <a:pPr>
              <a:defRPr/>
            </a:pPr>
            <a:r>
              <a:rPr kumimoji="1" lang="zh-CN" altLang="en-US" b="1">
                <a:effectLst>
                  <a:outerShdw blurRad="38100" dist="38100" dir="2700000" algn="tl">
                    <a:srgbClr val="C0C0C0"/>
                  </a:outerShdw>
                </a:effectLst>
              </a:rPr>
              <a:t>           </a:t>
            </a:r>
            <a:r>
              <a:rPr kumimoji="1" lang="zh-CN" altLang="en-US" sz="3200" b="1">
                <a:effectLst>
                  <a:outerShdw blurRad="38100" dist="38100" dir="2700000" algn="tl">
                    <a:srgbClr val="C0C0C0"/>
                  </a:outerShdw>
                </a:effectLst>
                <a:latin typeface="宋体" charset="-122"/>
              </a:rPr>
              <a:t>休说鲈鱼堪脍，尽西风，季鹰归未？求田问舍，怕应羞见，刘郎才气。可惜流年，忧愁风雨，树犹如此！倩何人唤取，红巾翠袖，揾英雄泪？</a:t>
            </a:r>
            <a:r>
              <a:rPr kumimoji="1" lang="zh-CN" altLang="en-US" sz="2800">
                <a:latin typeface="宋体" charset="-122"/>
              </a:rPr>
              <a:t> </a:t>
            </a:r>
          </a:p>
        </p:txBody>
      </p:sp>
      <p:sp>
        <p:nvSpPr>
          <p:cNvPr id="21510" name="Rectangle 7"/>
          <p:cNvSpPr>
            <a:spLocks noChangeArrowheads="1"/>
          </p:cNvSpPr>
          <p:nvPr/>
        </p:nvSpPr>
        <p:spPr bwMode="auto">
          <a:xfrm>
            <a:off x="250825" y="0"/>
            <a:ext cx="6924675" cy="823913"/>
          </a:xfrm>
          <a:prstGeom prst="rect">
            <a:avLst/>
          </a:prstGeom>
          <a:solidFill>
            <a:srgbClr val="FFFF00"/>
          </a:solidFill>
          <a:ln w="9525">
            <a:noFill/>
            <a:miter lim="800000"/>
            <a:headEnd/>
            <a:tailEnd/>
          </a:ln>
        </p:spPr>
        <p:txBody>
          <a:bodyPr wrap="none">
            <a:spAutoFit/>
          </a:bodyPr>
          <a:lstStyle/>
          <a:p>
            <a:r>
              <a:rPr lang="zh-CN" altLang="en-US" sz="4800" b="1"/>
              <a:t>（</a:t>
            </a:r>
            <a:r>
              <a:rPr lang="zh-CN" altLang="en-US" sz="4800" b="1">
                <a:solidFill>
                  <a:srgbClr val="380F7F"/>
                </a:solidFill>
              </a:rPr>
              <a:t>哪些登临意，无人会</a:t>
            </a:r>
            <a:r>
              <a:rPr lang="zh-CN" altLang="en-US" sz="4800" b="1"/>
              <a:t>）</a:t>
            </a:r>
          </a:p>
        </p:txBody>
      </p:sp>
      <p:sp>
        <p:nvSpPr>
          <p:cNvPr id="2" name="文本框 1"/>
          <p:cNvSpPr txBox="1"/>
          <p:nvPr/>
        </p:nvSpPr>
        <p:spPr>
          <a:xfrm>
            <a:off x="179388" y="4508500"/>
            <a:ext cx="6126162" cy="1189038"/>
          </a:xfrm>
          <a:prstGeom prst="rect">
            <a:avLst/>
          </a:prstGeom>
          <a:noFill/>
        </p:spPr>
        <p:txBody>
          <a:bodyPr wrap="none">
            <a:spAutoFit/>
          </a:bodyPr>
          <a:lstStyle/>
          <a:p>
            <a:pPr>
              <a:defRPr/>
            </a:pPr>
            <a:r>
              <a:rPr lang="en-US" altLang="zh-CN" sz="3600" b="1" dirty="0">
                <a:solidFill>
                  <a:srgbClr val="221CA0"/>
                </a:solidFill>
                <a:latin typeface="+mn-ea"/>
                <a:ea typeface="+mn-ea"/>
                <a:sym typeface="+mn-ea"/>
              </a:rPr>
              <a:t> </a:t>
            </a:r>
            <a:r>
              <a:rPr lang="zh-CN" altLang="en-US" sz="3600" b="1" dirty="0">
                <a:solidFill>
                  <a:srgbClr val="221CA0"/>
                </a:solidFill>
                <a:latin typeface="+mn-ea"/>
                <a:ea typeface="+mn-ea"/>
                <a:sym typeface="+mn-ea"/>
              </a:rPr>
              <a:t>典故中都提到了哪些人，</a:t>
            </a:r>
          </a:p>
          <a:p>
            <a:pPr>
              <a:defRPr/>
            </a:pPr>
            <a:r>
              <a:rPr lang="zh-CN" altLang="en-US" sz="3600" b="1" dirty="0">
                <a:solidFill>
                  <a:srgbClr val="221CA0"/>
                </a:solidFill>
                <a:latin typeface="+mn-ea"/>
                <a:ea typeface="+mn-ea"/>
                <a:sym typeface="+mn-ea"/>
              </a:rPr>
              <a:t>作者对他们的态度是怎样的？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0"/>
                                        </p:tgtEl>
                                        <p:attrNameLst>
                                          <p:attrName>style.visibility</p:attrName>
                                        </p:attrNameLst>
                                      </p:cBhvr>
                                      <p:to>
                                        <p:strVal val="visible"/>
                                      </p:to>
                                    </p:set>
                                    <p:anim calcmode="lin" valueType="num">
                                      <p:cBhvr additive="base">
                                        <p:cTn id="7" dur="500" fill="hold"/>
                                        <p:tgtEl>
                                          <p:spTgt spid="29700"/>
                                        </p:tgtEl>
                                        <p:attrNameLst>
                                          <p:attrName>ppt_x</p:attrName>
                                        </p:attrNameLst>
                                      </p:cBhvr>
                                      <p:tavLst>
                                        <p:tav tm="0">
                                          <p:val>
                                            <p:strVal val="#ppt_x"/>
                                          </p:val>
                                        </p:tav>
                                        <p:tav tm="100000">
                                          <p:val>
                                            <p:strVal val="#ppt_x"/>
                                          </p:val>
                                        </p:tav>
                                      </p:tavLst>
                                    </p:anim>
                                    <p:anim calcmode="lin" valueType="num">
                                      <p:cBhvr additive="base">
                                        <p:cTn id="8" dur="500" fill="hold"/>
                                        <p:tgtEl>
                                          <p:spTgt spid="297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ctrTitle"/>
          </p:nvPr>
        </p:nvSpPr>
        <p:spPr/>
        <p:txBody>
          <a:bodyPr/>
          <a:lstStyle/>
          <a:p>
            <a:pPr eaLnBrk="1" hangingPunct="1"/>
            <a:endParaRPr lang="zh-CN" altLang="en-US" smtClean="0"/>
          </a:p>
        </p:txBody>
      </p:sp>
      <p:sp>
        <p:nvSpPr>
          <p:cNvPr id="3" name="副标题 2"/>
          <p:cNvSpPr>
            <a:spLocks noGrp="1"/>
          </p:cNvSpPr>
          <p:nvPr>
            <p:ph type="subTitle" idx="1"/>
          </p:nvPr>
        </p:nvSpPr>
        <p:spPr/>
        <p:txBody>
          <a:bodyPr rtlCol="0">
            <a:normAutofit/>
          </a:bodyPr>
          <a:lstStyle/>
          <a:p>
            <a:pPr eaLnBrk="1" hangingPunct="1">
              <a:spcAft>
                <a:spcPts val="0"/>
              </a:spcAft>
              <a:buFont typeface="Arial" pitchFamily="34" charset="0"/>
              <a:buNone/>
              <a:defRPr/>
            </a:pPr>
            <a:endParaRPr lang="zh-CN" altLang="en-US"/>
          </a:p>
        </p:txBody>
      </p:sp>
      <p:pic>
        <p:nvPicPr>
          <p:cNvPr id="22531" name="Picture 4" descr="4a7adb886f70bedaa4c272b9"/>
          <p:cNvPicPr>
            <a:picLocks noChangeAspect="1" noChangeArrowheads="1"/>
          </p:cNvPicPr>
          <p:nvPr/>
        </p:nvPicPr>
        <p:blipFill>
          <a:blip r:embed="rId2"/>
          <a:srcRect/>
          <a:stretch>
            <a:fillRect/>
          </a:stretch>
        </p:blipFill>
        <p:spPr bwMode="auto">
          <a:xfrm>
            <a:off x="0" y="-242888"/>
            <a:ext cx="9467850" cy="7100888"/>
          </a:xfrm>
          <a:prstGeom prst="rect">
            <a:avLst/>
          </a:prstGeom>
          <a:noFill/>
          <a:ln w="9525">
            <a:noFill/>
            <a:miter lim="800000"/>
            <a:headEnd/>
            <a:tailEnd/>
          </a:ln>
        </p:spPr>
      </p:pic>
      <p:sp>
        <p:nvSpPr>
          <p:cNvPr id="22532" name="TextBox 5"/>
          <p:cNvSpPr txBox="1">
            <a:spLocks noChangeArrowheads="1"/>
          </p:cNvSpPr>
          <p:nvPr/>
        </p:nvSpPr>
        <p:spPr bwMode="auto">
          <a:xfrm>
            <a:off x="1835150" y="3789363"/>
            <a:ext cx="185738" cy="368300"/>
          </a:xfrm>
          <a:prstGeom prst="rect">
            <a:avLst/>
          </a:prstGeom>
          <a:noFill/>
          <a:ln w="9525">
            <a:noFill/>
            <a:miter lim="800000"/>
            <a:headEnd/>
            <a:tailEnd/>
          </a:ln>
        </p:spPr>
        <p:txBody>
          <a:bodyPr>
            <a:spAutoFit/>
          </a:bodyPr>
          <a:lstStyle/>
          <a:p>
            <a:endParaRPr lang="zh-CN" altLang="en-US">
              <a:latin typeface="Calibri" pitchFamily="34" charset="0"/>
            </a:endParaRPr>
          </a:p>
        </p:txBody>
      </p:sp>
      <p:sp>
        <p:nvSpPr>
          <p:cNvPr id="7" name="TextBox 6"/>
          <p:cNvSpPr txBox="1"/>
          <p:nvPr/>
        </p:nvSpPr>
        <p:spPr>
          <a:xfrm>
            <a:off x="684213" y="0"/>
            <a:ext cx="2501900" cy="1016000"/>
          </a:xfrm>
          <a:prstGeom prst="rect">
            <a:avLst/>
          </a:prstGeom>
          <a:noFill/>
        </p:spPr>
        <p:txBody>
          <a:bodyPr wrap="none">
            <a:spAutoFit/>
          </a:bodyPr>
          <a:lstStyle/>
          <a:p>
            <a:pPr>
              <a:spcBef>
                <a:spcPts val="0"/>
              </a:spcBef>
              <a:spcAft>
                <a:spcPts val="0"/>
              </a:spcAft>
              <a:defRPr/>
            </a:pPr>
            <a:r>
              <a:rPr lang="zh-CN" altLang="en-US" sz="6000" b="1" dirty="0">
                <a:solidFill>
                  <a:schemeClr val="accent6"/>
                </a:solidFill>
                <a:latin typeface="+mn-lt"/>
                <a:ea typeface="+mn-ea"/>
              </a:rPr>
              <a:t>结构：</a:t>
            </a:r>
          </a:p>
        </p:txBody>
      </p:sp>
      <p:sp>
        <p:nvSpPr>
          <p:cNvPr id="8" name="矩形 7"/>
          <p:cNvSpPr/>
          <p:nvPr/>
        </p:nvSpPr>
        <p:spPr>
          <a:xfrm>
            <a:off x="0" y="5229225"/>
            <a:ext cx="1949450" cy="517525"/>
          </a:xfrm>
          <a:prstGeom prst="rect">
            <a:avLst/>
          </a:prstGeom>
        </p:spPr>
        <p:txBody>
          <a:bodyPr>
            <a:spAutoFit/>
          </a:bodyPr>
          <a:lstStyle/>
          <a:p>
            <a:pPr>
              <a:spcBef>
                <a:spcPts val="0"/>
              </a:spcBef>
              <a:spcAft>
                <a:spcPts val="0"/>
              </a:spcAft>
              <a:defRPr/>
            </a:pPr>
            <a:r>
              <a:rPr lang="zh-CN" altLang="zh-CN" sz="2800" b="1" dirty="0">
                <a:latin typeface="+mn-ea"/>
                <a:ea typeface="+mn-ea"/>
              </a:rPr>
              <a:t>桓温 ——</a:t>
            </a:r>
            <a:endParaRPr lang="en-US" altLang="zh-CN" sz="2800" b="1" dirty="0">
              <a:latin typeface="+mn-ea"/>
              <a:ea typeface="+mn-ea"/>
            </a:endParaRPr>
          </a:p>
        </p:txBody>
      </p:sp>
      <p:sp>
        <p:nvSpPr>
          <p:cNvPr id="10" name="矩形 9"/>
          <p:cNvSpPr>
            <a:spLocks noChangeArrowheads="1"/>
          </p:cNvSpPr>
          <p:nvPr/>
        </p:nvSpPr>
        <p:spPr bwMode="auto">
          <a:xfrm>
            <a:off x="2428875" y="1928813"/>
            <a:ext cx="1223963" cy="646112"/>
          </a:xfrm>
          <a:prstGeom prst="rect">
            <a:avLst/>
          </a:prstGeom>
          <a:solidFill>
            <a:srgbClr val="FFFF00"/>
          </a:solidFill>
          <a:ln w="9525">
            <a:noFill/>
            <a:miter lim="800000"/>
            <a:headEnd/>
            <a:tailEnd/>
          </a:ln>
        </p:spPr>
        <p:txBody>
          <a:bodyPr>
            <a:spAutoFit/>
          </a:bodyPr>
          <a:lstStyle/>
          <a:p>
            <a:r>
              <a:rPr lang="zh-CN" altLang="zh-CN" sz="3600" b="1">
                <a:latin typeface="Calibri" pitchFamily="34" charset="0"/>
              </a:rPr>
              <a:t>典故</a:t>
            </a:r>
            <a:endParaRPr lang="zh-CN" altLang="en-US" sz="3600" b="1">
              <a:latin typeface="Calibri" pitchFamily="34" charset="0"/>
            </a:endParaRPr>
          </a:p>
        </p:txBody>
      </p:sp>
      <p:sp>
        <p:nvSpPr>
          <p:cNvPr id="1025" name="Rectangle 1"/>
          <p:cNvSpPr>
            <a:spLocks noChangeArrowheads="1"/>
          </p:cNvSpPr>
          <p:nvPr/>
        </p:nvSpPr>
        <p:spPr bwMode="auto">
          <a:xfrm>
            <a:off x="6072188" y="1928813"/>
            <a:ext cx="2520950" cy="646112"/>
          </a:xfrm>
          <a:prstGeom prst="rect">
            <a:avLst/>
          </a:prstGeom>
          <a:solidFill>
            <a:srgbClr val="FFFF00"/>
          </a:solidFill>
          <a:ln w="9525">
            <a:noFill/>
            <a:miter lim="800000"/>
            <a:headEnd/>
            <a:tailEnd/>
          </a:ln>
        </p:spPr>
        <p:txBody>
          <a:bodyPr anchor="ctr">
            <a:spAutoFit/>
          </a:bodyPr>
          <a:lstStyle/>
          <a:p>
            <a:pPr indent="200025" defTabSz="0">
              <a:tabLst>
                <a:tab pos="581025" algn="l"/>
                <a:tab pos="1162050" algn="l"/>
                <a:tab pos="1743075" algn="l"/>
                <a:tab pos="2327275" algn="l"/>
                <a:tab pos="2908300" algn="l"/>
                <a:tab pos="3489325" algn="l"/>
                <a:tab pos="4070350" algn="l"/>
                <a:tab pos="4651375" algn="l"/>
                <a:tab pos="5235575" algn="l"/>
                <a:tab pos="5816600" algn="l"/>
                <a:tab pos="6397625" algn="l"/>
                <a:tab pos="6978650" algn="l"/>
                <a:tab pos="7559675" algn="l"/>
                <a:tab pos="8143875" algn="l"/>
                <a:tab pos="8724900" algn="l"/>
                <a:tab pos="9305925" algn="l"/>
              </a:tabLst>
            </a:pPr>
            <a:r>
              <a:rPr lang="zh-CN" altLang="en-US" sz="3600" b="1">
                <a:solidFill>
                  <a:srgbClr val="000000"/>
                </a:solidFill>
                <a:latin typeface="Calibri" pitchFamily="34" charset="0"/>
              </a:rPr>
              <a:t>作者态度</a:t>
            </a:r>
            <a:endParaRPr lang="zh-CN" altLang="en-US" sz="3600" b="1"/>
          </a:p>
        </p:txBody>
      </p:sp>
      <p:sp>
        <p:nvSpPr>
          <p:cNvPr id="11" name="TextBox 10"/>
          <p:cNvSpPr txBox="1"/>
          <p:nvPr/>
        </p:nvSpPr>
        <p:spPr>
          <a:xfrm>
            <a:off x="0" y="2781300"/>
            <a:ext cx="1782763" cy="517525"/>
          </a:xfrm>
          <a:prstGeom prst="rect">
            <a:avLst/>
          </a:prstGeom>
          <a:noFill/>
        </p:spPr>
        <p:txBody>
          <a:bodyPr wrap="none">
            <a:spAutoFit/>
          </a:bodyPr>
          <a:lstStyle/>
          <a:p>
            <a:pPr>
              <a:spcBef>
                <a:spcPts val="0"/>
              </a:spcBef>
              <a:spcAft>
                <a:spcPts val="0"/>
              </a:spcAft>
              <a:defRPr/>
            </a:pPr>
            <a:r>
              <a:rPr lang="zh-CN" altLang="zh-CN" sz="2800" b="1" dirty="0">
                <a:latin typeface="+mn-ea"/>
                <a:ea typeface="+mn-ea"/>
              </a:rPr>
              <a:t>张翰 ——</a:t>
            </a:r>
            <a:endParaRPr lang="zh-CN" altLang="en-US" sz="2800" dirty="0">
              <a:latin typeface="+mn-lt"/>
              <a:ea typeface="+mn-ea"/>
            </a:endParaRPr>
          </a:p>
        </p:txBody>
      </p:sp>
      <p:sp>
        <p:nvSpPr>
          <p:cNvPr id="13" name="矩形 12"/>
          <p:cNvSpPr/>
          <p:nvPr/>
        </p:nvSpPr>
        <p:spPr>
          <a:xfrm>
            <a:off x="0" y="3644900"/>
            <a:ext cx="1782763" cy="517525"/>
          </a:xfrm>
          <a:prstGeom prst="rect">
            <a:avLst/>
          </a:prstGeom>
        </p:spPr>
        <p:txBody>
          <a:bodyPr wrap="none">
            <a:spAutoFit/>
          </a:bodyPr>
          <a:lstStyle/>
          <a:p>
            <a:pPr>
              <a:spcBef>
                <a:spcPts val="0"/>
              </a:spcBef>
              <a:spcAft>
                <a:spcPts val="0"/>
              </a:spcAft>
              <a:defRPr/>
            </a:pPr>
            <a:r>
              <a:rPr lang="zh-CN" altLang="zh-CN" sz="2800" b="1" dirty="0">
                <a:latin typeface="+mn-ea"/>
                <a:ea typeface="+mn-ea"/>
              </a:rPr>
              <a:t>许汜 ——</a:t>
            </a:r>
            <a:endParaRPr lang="zh-CN" altLang="en-US" sz="2800" dirty="0">
              <a:latin typeface="+mn-lt"/>
              <a:ea typeface="+mn-ea"/>
            </a:endParaRPr>
          </a:p>
        </p:txBody>
      </p:sp>
      <p:sp>
        <p:nvSpPr>
          <p:cNvPr id="14" name="矩形 13"/>
          <p:cNvSpPr/>
          <p:nvPr/>
        </p:nvSpPr>
        <p:spPr>
          <a:xfrm>
            <a:off x="0" y="4437063"/>
            <a:ext cx="1782763" cy="517525"/>
          </a:xfrm>
          <a:prstGeom prst="rect">
            <a:avLst/>
          </a:prstGeom>
        </p:spPr>
        <p:txBody>
          <a:bodyPr wrap="none">
            <a:spAutoFit/>
          </a:bodyPr>
          <a:lstStyle/>
          <a:p>
            <a:pPr>
              <a:spcBef>
                <a:spcPts val="0"/>
              </a:spcBef>
              <a:spcAft>
                <a:spcPts val="0"/>
              </a:spcAft>
              <a:defRPr/>
            </a:pPr>
            <a:r>
              <a:rPr lang="zh-CN" altLang="zh-CN" sz="2800" b="1" dirty="0">
                <a:latin typeface="+mn-ea"/>
                <a:ea typeface="+mn-ea"/>
              </a:rPr>
              <a:t>刘备 ——</a:t>
            </a:r>
            <a:endParaRPr lang="zh-CN" altLang="en-US" sz="2800" dirty="0">
              <a:latin typeface="+mn-lt"/>
              <a:ea typeface="+mn-ea"/>
            </a:endParaRPr>
          </a:p>
        </p:txBody>
      </p:sp>
      <p:sp>
        <p:nvSpPr>
          <p:cNvPr id="15" name="矩形 14"/>
          <p:cNvSpPr/>
          <p:nvPr/>
        </p:nvSpPr>
        <p:spPr>
          <a:xfrm>
            <a:off x="611188" y="1125538"/>
            <a:ext cx="7818437" cy="1200150"/>
          </a:xfrm>
          <a:prstGeom prst="rect">
            <a:avLst/>
          </a:prstGeom>
        </p:spPr>
        <p:txBody>
          <a:bodyPr>
            <a:spAutoFit/>
          </a:bodyPr>
          <a:lstStyle/>
          <a:p>
            <a:pPr>
              <a:spcBef>
                <a:spcPts val="0"/>
              </a:spcBef>
              <a:spcAft>
                <a:spcPts val="0"/>
              </a:spcAft>
              <a:defRPr/>
            </a:pPr>
            <a:r>
              <a:rPr lang="zh-CN" altLang="zh-CN" sz="3600" b="1" dirty="0">
                <a:latin typeface="+mn-ea"/>
                <a:ea typeface="+mn-ea"/>
              </a:rPr>
              <a:t>下片</a:t>
            </a:r>
            <a:r>
              <a:rPr lang="zh-CN" altLang="en-US" sz="3600" b="1" dirty="0">
                <a:latin typeface="+mn-ea"/>
                <a:ea typeface="+mn-ea"/>
              </a:rPr>
              <a:t>：  抒情（</a:t>
            </a:r>
            <a:r>
              <a:rPr lang="zh-CN" altLang="en-US" sz="3600" b="1" dirty="0">
                <a:solidFill>
                  <a:schemeClr val="accent6">
                    <a:lumMod val="75000"/>
                  </a:schemeClr>
                </a:solidFill>
                <a:latin typeface="+mn-ea"/>
                <a:ea typeface="+mn-ea"/>
              </a:rPr>
              <a:t>无人会，登临意</a:t>
            </a:r>
            <a:r>
              <a:rPr lang="zh-CN" altLang="en-US" sz="3600" b="1" dirty="0">
                <a:latin typeface="+mn-ea"/>
                <a:ea typeface="+mn-ea"/>
              </a:rPr>
              <a:t>）</a:t>
            </a:r>
            <a:endParaRPr lang="zh-CN" altLang="en-US" sz="3600" dirty="0">
              <a:latin typeface="+mn-lt"/>
              <a:ea typeface="+mn-ea"/>
            </a:endParaRPr>
          </a:p>
          <a:p>
            <a:pPr>
              <a:spcBef>
                <a:spcPts val="0"/>
              </a:spcBef>
              <a:spcAft>
                <a:spcPts val="0"/>
              </a:spcAft>
              <a:defRPr/>
            </a:pPr>
            <a:endParaRPr lang="zh-CN" altLang="en-US" sz="3600" b="1" dirty="0">
              <a:latin typeface="+mn-ea"/>
              <a:ea typeface="+mn-ea"/>
            </a:endParaRPr>
          </a:p>
        </p:txBody>
      </p:sp>
      <p:sp>
        <p:nvSpPr>
          <p:cNvPr id="16" name="矩形 15"/>
          <p:cNvSpPr>
            <a:spLocks noChangeArrowheads="1"/>
          </p:cNvSpPr>
          <p:nvPr/>
        </p:nvSpPr>
        <p:spPr bwMode="auto">
          <a:xfrm>
            <a:off x="5713413" y="2781300"/>
            <a:ext cx="1255712" cy="519113"/>
          </a:xfrm>
          <a:prstGeom prst="rect">
            <a:avLst/>
          </a:prstGeom>
          <a:noFill/>
          <a:ln w="9525">
            <a:noFill/>
            <a:miter lim="800000"/>
            <a:headEnd/>
            <a:tailEnd/>
          </a:ln>
        </p:spPr>
        <p:txBody>
          <a:bodyPr wrap="none">
            <a:spAutoFit/>
          </a:bodyPr>
          <a:lstStyle/>
          <a:p>
            <a:r>
              <a:rPr lang="zh-CN" altLang="zh-CN" sz="2800" b="1">
                <a:solidFill>
                  <a:srgbClr val="06105A"/>
                </a:solidFill>
                <a:latin typeface="宋体" charset="-122"/>
              </a:rPr>
              <a:t>休说</a:t>
            </a:r>
            <a:r>
              <a:rPr lang="zh-CN" altLang="zh-CN" sz="2800" b="1">
                <a:latin typeface="宋体" charset="-122"/>
              </a:rPr>
              <a:t>，</a:t>
            </a:r>
            <a:endParaRPr lang="zh-CN" altLang="en-US" sz="2800">
              <a:latin typeface="Calibri" pitchFamily="34" charset="0"/>
            </a:endParaRPr>
          </a:p>
        </p:txBody>
      </p:sp>
      <p:sp>
        <p:nvSpPr>
          <p:cNvPr id="17" name="矩形 16"/>
          <p:cNvSpPr>
            <a:spLocks noChangeArrowheads="1"/>
          </p:cNvSpPr>
          <p:nvPr/>
        </p:nvSpPr>
        <p:spPr bwMode="auto">
          <a:xfrm>
            <a:off x="5713413" y="3573463"/>
            <a:ext cx="1255712" cy="519112"/>
          </a:xfrm>
          <a:prstGeom prst="rect">
            <a:avLst/>
          </a:prstGeom>
          <a:noFill/>
          <a:ln w="9525">
            <a:noFill/>
            <a:miter lim="800000"/>
            <a:headEnd/>
            <a:tailEnd/>
          </a:ln>
        </p:spPr>
        <p:txBody>
          <a:bodyPr wrap="none">
            <a:spAutoFit/>
          </a:bodyPr>
          <a:lstStyle/>
          <a:p>
            <a:r>
              <a:rPr lang="zh-CN" altLang="zh-CN" sz="2800" b="1">
                <a:solidFill>
                  <a:srgbClr val="06105A"/>
                </a:solidFill>
                <a:latin typeface="宋体" charset="-122"/>
              </a:rPr>
              <a:t>羞见</a:t>
            </a:r>
            <a:r>
              <a:rPr lang="zh-CN" altLang="zh-CN" sz="2800" b="1">
                <a:latin typeface="宋体" charset="-122"/>
              </a:rPr>
              <a:t>，</a:t>
            </a:r>
            <a:endParaRPr lang="zh-CN" altLang="en-US" sz="2800">
              <a:latin typeface="Calibri" pitchFamily="34" charset="0"/>
            </a:endParaRPr>
          </a:p>
        </p:txBody>
      </p:sp>
      <p:sp>
        <p:nvSpPr>
          <p:cNvPr id="18" name="矩形 17"/>
          <p:cNvSpPr/>
          <p:nvPr/>
        </p:nvSpPr>
        <p:spPr>
          <a:xfrm>
            <a:off x="5640388" y="4365625"/>
            <a:ext cx="1352550" cy="517525"/>
          </a:xfrm>
          <a:prstGeom prst="rect">
            <a:avLst/>
          </a:prstGeom>
        </p:spPr>
        <p:txBody>
          <a:bodyPr wrap="none">
            <a:spAutoFit/>
          </a:bodyPr>
          <a:lstStyle/>
          <a:p>
            <a:pPr>
              <a:spcBef>
                <a:spcPts val="0"/>
              </a:spcBef>
              <a:spcAft>
                <a:spcPts val="0"/>
              </a:spcAft>
              <a:defRPr/>
            </a:pPr>
            <a:r>
              <a:rPr lang="zh-CN" altLang="zh-CN" dirty="0">
                <a:latin typeface="+mn-lt"/>
                <a:ea typeface="+mn-ea"/>
              </a:rPr>
              <a:t> </a:t>
            </a:r>
            <a:r>
              <a:rPr lang="en-US" altLang="zh-CN" dirty="0">
                <a:latin typeface="+mn-lt"/>
                <a:ea typeface="+mn-ea"/>
              </a:rPr>
              <a:t> </a:t>
            </a:r>
            <a:r>
              <a:rPr lang="zh-CN" altLang="zh-CN" sz="2800" b="1" dirty="0">
                <a:solidFill>
                  <a:srgbClr val="06105A"/>
                </a:solidFill>
                <a:latin typeface="+mn-lt"/>
                <a:ea typeface="+mn-ea"/>
              </a:rPr>
              <a:t>敬仰</a:t>
            </a:r>
            <a:r>
              <a:rPr lang="zh-CN" altLang="zh-CN" sz="2800" b="1" dirty="0">
                <a:latin typeface="+mn-ea"/>
                <a:ea typeface="+mn-ea"/>
              </a:rPr>
              <a:t>，</a:t>
            </a:r>
            <a:endParaRPr lang="zh-CN" altLang="en-US" sz="2800" b="1" dirty="0">
              <a:latin typeface="+mn-lt"/>
              <a:ea typeface="+mn-ea"/>
            </a:endParaRPr>
          </a:p>
        </p:txBody>
      </p:sp>
      <p:sp>
        <p:nvSpPr>
          <p:cNvPr id="19" name="矩形 18"/>
          <p:cNvSpPr/>
          <p:nvPr/>
        </p:nvSpPr>
        <p:spPr>
          <a:xfrm>
            <a:off x="5724525" y="5229225"/>
            <a:ext cx="1249363" cy="517525"/>
          </a:xfrm>
          <a:prstGeom prst="rect">
            <a:avLst/>
          </a:prstGeom>
        </p:spPr>
        <p:txBody>
          <a:bodyPr wrap="none">
            <a:spAutoFit/>
          </a:bodyPr>
          <a:lstStyle/>
          <a:p>
            <a:pPr>
              <a:spcBef>
                <a:spcPts val="0"/>
              </a:spcBef>
              <a:spcAft>
                <a:spcPts val="0"/>
              </a:spcAft>
              <a:defRPr/>
            </a:pPr>
            <a:r>
              <a:rPr lang="zh-CN" altLang="zh-CN" sz="2800" b="1" dirty="0">
                <a:solidFill>
                  <a:srgbClr val="06105A"/>
                </a:solidFill>
                <a:latin typeface="+mn-ea"/>
                <a:ea typeface="+mn-ea"/>
              </a:rPr>
              <a:t>可惜</a:t>
            </a:r>
            <a:r>
              <a:rPr lang="zh-CN" altLang="zh-CN" sz="2800" b="1" dirty="0">
                <a:latin typeface="+mn-ea"/>
                <a:ea typeface="+mn-ea"/>
              </a:rPr>
              <a:t>，</a:t>
            </a:r>
          </a:p>
        </p:txBody>
      </p:sp>
      <p:sp>
        <p:nvSpPr>
          <p:cNvPr id="19474" name="Rectangle 18"/>
          <p:cNvSpPr>
            <a:spLocks noChangeArrowheads="1"/>
          </p:cNvSpPr>
          <p:nvPr/>
        </p:nvSpPr>
        <p:spPr bwMode="auto">
          <a:xfrm>
            <a:off x="6877050" y="2781300"/>
            <a:ext cx="1612900" cy="519113"/>
          </a:xfrm>
          <a:prstGeom prst="rect">
            <a:avLst/>
          </a:prstGeom>
          <a:noFill/>
          <a:ln w="9525">
            <a:noFill/>
            <a:miter lim="800000"/>
            <a:headEnd/>
            <a:tailEnd/>
          </a:ln>
        </p:spPr>
        <p:txBody>
          <a:bodyPr wrap="none">
            <a:spAutoFit/>
          </a:bodyPr>
          <a:lstStyle/>
          <a:p>
            <a:r>
              <a:rPr lang="zh-CN" altLang="zh-CN" sz="2800" b="1"/>
              <a:t>耻于归隐</a:t>
            </a:r>
            <a:endParaRPr lang="zh-CN" altLang="en-US" sz="2800" b="1"/>
          </a:p>
        </p:txBody>
      </p:sp>
      <p:sp>
        <p:nvSpPr>
          <p:cNvPr id="19475" name="Rectangle 19"/>
          <p:cNvSpPr>
            <a:spLocks noChangeArrowheads="1"/>
          </p:cNvSpPr>
          <p:nvPr/>
        </p:nvSpPr>
        <p:spPr bwMode="auto">
          <a:xfrm>
            <a:off x="6877050" y="3573463"/>
            <a:ext cx="1612900" cy="519112"/>
          </a:xfrm>
          <a:prstGeom prst="rect">
            <a:avLst/>
          </a:prstGeom>
          <a:noFill/>
          <a:ln w="9525">
            <a:noFill/>
            <a:miter lim="800000"/>
            <a:headEnd/>
            <a:tailEnd/>
          </a:ln>
        </p:spPr>
        <p:txBody>
          <a:bodyPr wrap="none">
            <a:spAutoFit/>
          </a:bodyPr>
          <a:lstStyle/>
          <a:p>
            <a:r>
              <a:rPr lang="zh-CN" altLang="zh-CN" sz="2800" b="1"/>
              <a:t>耻于</a:t>
            </a:r>
            <a:r>
              <a:rPr lang="zh-CN" altLang="en-US" sz="2800" b="1"/>
              <a:t>私欲</a:t>
            </a:r>
            <a:endParaRPr lang="en-US" altLang="zh-CN" sz="2800" b="1"/>
          </a:p>
        </p:txBody>
      </p:sp>
      <p:sp>
        <p:nvSpPr>
          <p:cNvPr id="2" name="文本框 1"/>
          <p:cNvSpPr txBox="1"/>
          <p:nvPr/>
        </p:nvSpPr>
        <p:spPr>
          <a:xfrm>
            <a:off x="6732588" y="4365625"/>
            <a:ext cx="2316162" cy="517525"/>
          </a:xfrm>
          <a:prstGeom prst="rect">
            <a:avLst/>
          </a:prstGeom>
          <a:noFill/>
        </p:spPr>
        <p:txBody>
          <a:bodyPr wrap="none">
            <a:spAutoFit/>
          </a:bodyPr>
          <a:lstStyle/>
          <a:p>
            <a:pPr>
              <a:defRPr/>
            </a:pPr>
            <a:r>
              <a:rPr lang="zh-CN" altLang="zh-CN" sz="2800" b="1" dirty="0">
                <a:latin typeface="+mn-ea"/>
                <a:ea typeface="+mn-ea"/>
                <a:sym typeface="+mn-ea"/>
              </a:rPr>
              <a:t>渴望建功</a:t>
            </a:r>
            <a:r>
              <a:rPr lang="zh-CN" altLang="en-US" sz="2800" b="1" dirty="0">
                <a:latin typeface="+mn-ea"/>
                <a:ea typeface="+mn-ea"/>
                <a:sym typeface="+mn-ea"/>
              </a:rPr>
              <a:t>立业</a:t>
            </a:r>
            <a:endParaRPr lang="zh-CN" altLang="en-US"/>
          </a:p>
        </p:txBody>
      </p:sp>
      <p:sp>
        <p:nvSpPr>
          <p:cNvPr id="4" name="文本框 3"/>
          <p:cNvSpPr txBox="1"/>
          <p:nvPr/>
        </p:nvSpPr>
        <p:spPr>
          <a:xfrm>
            <a:off x="6804025" y="5229225"/>
            <a:ext cx="1606550" cy="517525"/>
          </a:xfrm>
          <a:prstGeom prst="rect">
            <a:avLst/>
          </a:prstGeom>
          <a:noFill/>
        </p:spPr>
        <p:txBody>
          <a:bodyPr wrap="none">
            <a:spAutoFit/>
          </a:bodyPr>
          <a:lstStyle/>
          <a:p>
            <a:pPr>
              <a:defRPr/>
            </a:pPr>
            <a:r>
              <a:rPr lang="zh-CN" altLang="zh-CN" sz="2800" b="1" dirty="0">
                <a:latin typeface="+mn-lt"/>
                <a:ea typeface="+mn-ea"/>
                <a:sym typeface="+mn-ea"/>
              </a:rPr>
              <a:t>时光流逝</a:t>
            </a:r>
            <a:endParaRPr lang="zh-CN" altLang="en-US"/>
          </a:p>
        </p:txBody>
      </p:sp>
      <p:sp>
        <p:nvSpPr>
          <p:cNvPr id="5" name="文本框 4"/>
          <p:cNvSpPr txBox="1"/>
          <p:nvPr/>
        </p:nvSpPr>
        <p:spPr>
          <a:xfrm>
            <a:off x="1763713" y="2781300"/>
            <a:ext cx="3325812" cy="517525"/>
          </a:xfrm>
          <a:prstGeom prst="rect">
            <a:avLst/>
          </a:prstGeom>
          <a:noFill/>
        </p:spPr>
        <p:txBody>
          <a:bodyPr wrap="none">
            <a:spAutoFit/>
          </a:bodyPr>
          <a:lstStyle/>
          <a:p>
            <a:pPr>
              <a:spcBef>
                <a:spcPts val="0"/>
              </a:spcBef>
              <a:spcAft>
                <a:spcPts val="0"/>
              </a:spcAft>
              <a:defRPr/>
            </a:pPr>
            <a:r>
              <a:rPr lang="zh-CN" altLang="zh-CN" sz="2800" b="1" dirty="0">
                <a:latin typeface="+mn-ea"/>
                <a:ea typeface="+mn-ea"/>
                <a:sym typeface="+mn-ea"/>
              </a:rPr>
              <a:t>莼鲈之思</a:t>
            </a:r>
            <a:r>
              <a:rPr lang="en-US" altLang="zh-CN" sz="2800" b="1" dirty="0">
                <a:latin typeface="+mn-ea"/>
                <a:ea typeface="+mn-ea"/>
                <a:sym typeface="+mn-ea"/>
              </a:rPr>
              <a:t>  </a:t>
            </a:r>
            <a:r>
              <a:rPr lang="zh-CN" altLang="zh-CN" sz="2800" b="1" dirty="0">
                <a:latin typeface="+mn-ea"/>
                <a:ea typeface="+mn-ea"/>
                <a:sym typeface="+mn-ea"/>
              </a:rPr>
              <a:t>乐于归隐</a:t>
            </a:r>
            <a:r>
              <a:rPr lang="en-US" altLang="zh-CN" sz="2800" b="1" dirty="0">
                <a:latin typeface="+mn-ea"/>
                <a:ea typeface="+mn-ea"/>
                <a:sym typeface="+mn-ea"/>
              </a:rPr>
              <a:t> </a:t>
            </a:r>
            <a:endParaRPr lang="zh-CN" altLang="en-US"/>
          </a:p>
        </p:txBody>
      </p:sp>
      <p:sp>
        <p:nvSpPr>
          <p:cNvPr id="6" name="文本框 5"/>
          <p:cNvSpPr txBox="1"/>
          <p:nvPr/>
        </p:nvSpPr>
        <p:spPr>
          <a:xfrm>
            <a:off x="1763713" y="3644900"/>
            <a:ext cx="3325812" cy="519113"/>
          </a:xfrm>
          <a:prstGeom prst="rect">
            <a:avLst/>
          </a:prstGeom>
          <a:noFill/>
        </p:spPr>
        <p:txBody>
          <a:bodyPr wrap="none">
            <a:spAutoFit/>
          </a:bodyPr>
          <a:lstStyle/>
          <a:p>
            <a:pPr>
              <a:defRPr/>
            </a:pPr>
            <a:r>
              <a:rPr lang="zh-CN" altLang="zh-CN" sz="2800" b="1" dirty="0">
                <a:latin typeface="+mn-ea"/>
                <a:ea typeface="+mn-ea"/>
                <a:sym typeface="+mn-ea"/>
              </a:rPr>
              <a:t>求田问舍</a:t>
            </a:r>
            <a:r>
              <a:rPr lang="en-US" altLang="zh-CN" sz="2800" b="1" dirty="0">
                <a:latin typeface="+mn-ea"/>
                <a:ea typeface="+mn-ea"/>
                <a:sym typeface="+mn-ea"/>
              </a:rPr>
              <a:t>  </a:t>
            </a:r>
            <a:r>
              <a:rPr lang="zh-CN" altLang="zh-CN" sz="2800" b="1" dirty="0">
                <a:latin typeface="+mn-ea"/>
                <a:ea typeface="+mn-ea"/>
                <a:sym typeface="+mn-ea"/>
              </a:rPr>
              <a:t>钻营私利</a:t>
            </a:r>
            <a:r>
              <a:rPr lang="en-US" altLang="zh-CN" sz="2800" b="1" dirty="0">
                <a:latin typeface="+mn-ea"/>
                <a:ea typeface="+mn-ea"/>
                <a:sym typeface="+mn-ea"/>
              </a:rPr>
              <a:t> </a:t>
            </a:r>
            <a:endParaRPr lang="zh-CN" altLang="en-US"/>
          </a:p>
        </p:txBody>
      </p:sp>
      <p:sp>
        <p:nvSpPr>
          <p:cNvPr id="9" name="文本框 8"/>
          <p:cNvSpPr txBox="1"/>
          <p:nvPr/>
        </p:nvSpPr>
        <p:spPr>
          <a:xfrm>
            <a:off x="1763713" y="4437063"/>
            <a:ext cx="3205162" cy="519112"/>
          </a:xfrm>
          <a:prstGeom prst="rect">
            <a:avLst/>
          </a:prstGeom>
          <a:noFill/>
        </p:spPr>
        <p:txBody>
          <a:bodyPr wrap="none">
            <a:spAutoFit/>
          </a:bodyPr>
          <a:lstStyle/>
          <a:p>
            <a:pPr>
              <a:defRPr/>
            </a:pPr>
            <a:r>
              <a:rPr lang="zh-CN" altLang="zh-CN" sz="2800" b="1" dirty="0">
                <a:latin typeface="+mn-ea"/>
                <a:ea typeface="+mn-ea"/>
                <a:sym typeface="+mn-ea"/>
              </a:rPr>
              <a:t>雄才大略 建功有成</a:t>
            </a:r>
            <a:endParaRPr lang="zh-CN" altLang="en-US" sz="2800"/>
          </a:p>
        </p:txBody>
      </p:sp>
      <p:sp>
        <p:nvSpPr>
          <p:cNvPr id="12" name="文本框 11"/>
          <p:cNvSpPr txBox="1"/>
          <p:nvPr/>
        </p:nvSpPr>
        <p:spPr>
          <a:xfrm>
            <a:off x="1692275" y="5229225"/>
            <a:ext cx="3679825" cy="517525"/>
          </a:xfrm>
          <a:prstGeom prst="rect">
            <a:avLst/>
          </a:prstGeom>
          <a:noFill/>
        </p:spPr>
        <p:txBody>
          <a:bodyPr wrap="none">
            <a:spAutoFit/>
          </a:bodyPr>
          <a:lstStyle/>
          <a:p>
            <a:pPr>
              <a:defRPr/>
            </a:pPr>
            <a:r>
              <a:rPr lang="zh-CN" altLang="zh-CN" sz="2800" b="1" dirty="0">
                <a:latin typeface="+mn-ea"/>
                <a:ea typeface="+mn-ea"/>
                <a:sym typeface="+mn-ea"/>
              </a:rPr>
              <a:t>木犹如此</a:t>
            </a:r>
            <a:r>
              <a:rPr lang="en-US" altLang="zh-CN" sz="2800" b="1" dirty="0">
                <a:latin typeface="+mn-ea"/>
                <a:ea typeface="+mn-ea"/>
                <a:sym typeface="+mn-ea"/>
              </a:rPr>
              <a:t>  </a:t>
            </a:r>
            <a:r>
              <a:rPr lang="zh-CN" altLang="zh-CN" sz="2800" b="1" dirty="0">
                <a:latin typeface="+mn-ea"/>
                <a:ea typeface="+mn-ea"/>
                <a:sym typeface="+mn-ea"/>
              </a:rPr>
              <a:t>人怎会不老</a:t>
            </a:r>
            <a:r>
              <a:rPr lang="en-US" altLang="zh-CN" sz="2800" b="1" dirty="0">
                <a:latin typeface="+mn-ea"/>
                <a:ea typeface="+mn-ea"/>
                <a:sym typeface="+mn-ea"/>
              </a:rPr>
              <a:t> </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5"/>
                                        </p:tgtEl>
                                        <p:attrNameLst>
                                          <p:attrName>style.visibility</p:attrName>
                                        </p:attrNameLst>
                                      </p:cBhvr>
                                      <p:to>
                                        <p:strVal val="visible"/>
                                      </p:to>
                                    </p:set>
                                    <p:animEffect transition="in" filter="box(in)">
                                      <p:cBhvr>
                                        <p:cTn id="12" dur="500"/>
                                        <p:tgtEl>
                                          <p:spTgt spid="102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 calcmode="lin" valueType="num">
                                      <p:cBhvr additive="base">
                                        <p:cTn id="1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474"/>
                                        </p:tgtEl>
                                        <p:attrNameLst>
                                          <p:attrName>style.visibility</p:attrName>
                                        </p:attrNameLst>
                                      </p:cBhvr>
                                      <p:to>
                                        <p:strVal val="visible"/>
                                      </p:to>
                                    </p:set>
                                    <p:anim calcmode="lin" valueType="num">
                                      <p:cBhvr additive="base">
                                        <p:cTn id="35" dur="500" fill="hold"/>
                                        <p:tgtEl>
                                          <p:spTgt spid="19474"/>
                                        </p:tgtEl>
                                        <p:attrNameLst>
                                          <p:attrName>ppt_x</p:attrName>
                                        </p:attrNameLst>
                                      </p:cBhvr>
                                      <p:tavLst>
                                        <p:tav tm="0">
                                          <p:val>
                                            <p:strVal val="#ppt_x"/>
                                          </p:val>
                                        </p:tav>
                                        <p:tav tm="100000">
                                          <p:val>
                                            <p:strVal val="#ppt_x"/>
                                          </p:val>
                                        </p:tav>
                                      </p:tavLst>
                                    </p:anim>
                                    <p:anim calcmode="lin" valueType="num">
                                      <p:cBhvr additive="base">
                                        <p:cTn id="36" dur="500" fill="hold"/>
                                        <p:tgtEl>
                                          <p:spTgt spid="1947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ppt_x"/>
                                          </p:val>
                                        </p:tav>
                                        <p:tav tm="100000">
                                          <p:val>
                                            <p:strVal val="#ppt_x"/>
                                          </p:val>
                                        </p:tav>
                                      </p:tavLst>
                                    </p:anim>
                                    <p:anim calcmode="lin" valueType="num">
                                      <p:cBhvr additive="base">
                                        <p:cTn id="4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475"/>
                                        </p:tgtEl>
                                        <p:attrNameLst>
                                          <p:attrName>style.visibility</p:attrName>
                                        </p:attrNameLst>
                                      </p:cBhvr>
                                      <p:to>
                                        <p:strVal val="visible"/>
                                      </p:to>
                                    </p:set>
                                    <p:anim calcmode="lin" valueType="num">
                                      <p:cBhvr additive="base">
                                        <p:cTn id="59" dur="500" fill="hold"/>
                                        <p:tgtEl>
                                          <p:spTgt spid="19475"/>
                                        </p:tgtEl>
                                        <p:attrNameLst>
                                          <p:attrName>ppt_x</p:attrName>
                                        </p:attrNameLst>
                                      </p:cBhvr>
                                      <p:tavLst>
                                        <p:tav tm="0">
                                          <p:val>
                                            <p:strVal val="#ppt_x"/>
                                          </p:val>
                                        </p:tav>
                                        <p:tav tm="100000">
                                          <p:val>
                                            <p:strVal val="#ppt_x"/>
                                          </p:val>
                                        </p:tav>
                                      </p:tavLst>
                                    </p:anim>
                                    <p:anim calcmode="lin" valueType="num">
                                      <p:cBhvr additive="base">
                                        <p:cTn id="60" dur="500" fill="hold"/>
                                        <p:tgtEl>
                                          <p:spTgt spid="1947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 calcmode="lin" valueType="num">
                                      <p:cBhvr additive="base">
                                        <p:cTn id="65" dur="500" fill="hold"/>
                                        <p:tgtEl>
                                          <p:spTgt spid="14"/>
                                        </p:tgtEl>
                                        <p:attrNameLst>
                                          <p:attrName>ppt_x</p:attrName>
                                        </p:attrNameLst>
                                      </p:cBhvr>
                                      <p:tavLst>
                                        <p:tav tm="0">
                                          <p:val>
                                            <p:strVal val="#ppt_x"/>
                                          </p:val>
                                        </p:tav>
                                        <p:tav tm="100000">
                                          <p:val>
                                            <p:strVal val="#ppt_x"/>
                                          </p:val>
                                        </p:tav>
                                      </p:tavLst>
                                    </p:anim>
                                    <p:anim calcmode="lin" valueType="num">
                                      <p:cBhvr additive="base">
                                        <p:cTn id="6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additive="base">
                                        <p:cTn id="71" dur="500" fill="hold"/>
                                        <p:tgtEl>
                                          <p:spTgt spid="9"/>
                                        </p:tgtEl>
                                        <p:attrNameLst>
                                          <p:attrName>ppt_x</p:attrName>
                                        </p:attrNameLst>
                                      </p:cBhvr>
                                      <p:tavLst>
                                        <p:tav tm="0">
                                          <p:val>
                                            <p:strVal val="#ppt_x"/>
                                          </p:val>
                                        </p:tav>
                                        <p:tav tm="100000">
                                          <p:val>
                                            <p:strVal val="#ppt_x"/>
                                          </p:val>
                                        </p:tav>
                                      </p:tavLst>
                                    </p:anim>
                                    <p:anim calcmode="lin" valueType="num">
                                      <p:cBhvr additive="base">
                                        <p:cTn id="7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additive="base">
                                        <p:cTn id="77" dur="500" fill="hold"/>
                                        <p:tgtEl>
                                          <p:spTgt spid="18"/>
                                        </p:tgtEl>
                                        <p:attrNameLst>
                                          <p:attrName>ppt_x</p:attrName>
                                        </p:attrNameLst>
                                      </p:cBhvr>
                                      <p:tavLst>
                                        <p:tav tm="0">
                                          <p:val>
                                            <p:strVal val="#ppt_x"/>
                                          </p:val>
                                        </p:tav>
                                        <p:tav tm="100000">
                                          <p:val>
                                            <p:strVal val="#ppt_x"/>
                                          </p:val>
                                        </p:tav>
                                      </p:tavLst>
                                    </p:anim>
                                    <p:anim calcmode="lin" valueType="num">
                                      <p:cBhvr additive="base">
                                        <p:cTn id="7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additive="base">
                                        <p:cTn id="83" dur="500" fill="hold"/>
                                        <p:tgtEl>
                                          <p:spTgt spid="2"/>
                                        </p:tgtEl>
                                        <p:attrNameLst>
                                          <p:attrName>ppt_x</p:attrName>
                                        </p:attrNameLst>
                                      </p:cBhvr>
                                      <p:tavLst>
                                        <p:tav tm="0">
                                          <p:val>
                                            <p:strVal val="#ppt_x"/>
                                          </p:val>
                                        </p:tav>
                                        <p:tav tm="100000">
                                          <p:val>
                                            <p:strVal val="#ppt_x"/>
                                          </p:val>
                                        </p:tav>
                                      </p:tavLst>
                                    </p:anim>
                                    <p:anim calcmode="lin" valueType="num">
                                      <p:cBhvr additive="base">
                                        <p:cTn id="8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8"/>
                                        </p:tgtEl>
                                        <p:attrNameLst>
                                          <p:attrName>style.visibility</p:attrName>
                                        </p:attrNameLst>
                                      </p:cBhvr>
                                      <p:to>
                                        <p:strVal val="visible"/>
                                      </p:to>
                                    </p:set>
                                    <p:anim calcmode="lin" valueType="num">
                                      <p:cBhvr additive="base">
                                        <p:cTn id="89" dur="500" fill="hold"/>
                                        <p:tgtEl>
                                          <p:spTgt spid="8"/>
                                        </p:tgtEl>
                                        <p:attrNameLst>
                                          <p:attrName>ppt_x</p:attrName>
                                        </p:attrNameLst>
                                      </p:cBhvr>
                                      <p:tavLst>
                                        <p:tav tm="0">
                                          <p:val>
                                            <p:strVal val="#ppt_x"/>
                                          </p:val>
                                        </p:tav>
                                        <p:tav tm="100000">
                                          <p:val>
                                            <p:strVal val="#ppt_x"/>
                                          </p:val>
                                        </p:tav>
                                      </p:tavLst>
                                    </p:anim>
                                    <p:anim calcmode="lin" valueType="num">
                                      <p:cBhvr additive="base">
                                        <p:cTn id="9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2"/>
                                        </p:tgtEl>
                                        <p:attrNameLst>
                                          <p:attrName>style.visibility</p:attrName>
                                        </p:attrNameLst>
                                      </p:cBhvr>
                                      <p:to>
                                        <p:strVal val="visible"/>
                                      </p:to>
                                    </p:set>
                                    <p:anim calcmode="lin" valueType="num">
                                      <p:cBhvr additive="base">
                                        <p:cTn id="95" dur="500" fill="hold"/>
                                        <p:tgtEl>
                                          <p:spTgt spid="12"/>
                                        </p:tgtEl>
                                        <p:attrNameLst>
                                          <p:attrName>ppt_x</p:attrName>
                                        </p:attrNameLst>
                                      </p:cBhvr>
                                      <p:tavLst>
                                        <p:tav tm="0">
                                          <p:val>
                                            <p:strVal val="#ppt_x"/>
                                          </p:val>
                                        </p:tav>
                                        <p:tav tm="100000">
                                          <p:val>
                                            <p:strVal val="#ppt_x"/>
                                          </p:val>
                                        </p:tav>
                                      </p:tavLst>
                                    </p:anim>
                                    <p:anim calcmode="lin" valueType="num">
                                      <p:cBhvr additive="base">
                                        <p:cTn id="9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19"/>
                                        </p:tgtEl>
                                        <p:attrNameLst>
                                          <p:attrName>style.visibility</p:attrName>
                                        </p:attrNameLst>
                                      </p:cBhvr>
                                      <p:to>
                                        <p:strVal val="visible"/>
                                      </p:to>
                                    </p:set>
                                    <p:anim calcmode="lin" valueType="num">
                                      <p:cBhvr additive="base">
                                        <p:cTn id="101" dur="500" fill="hold"/>
                                        <p:tgtEl>
                                          <p:spTgt spid="19"/>
                                        </p:tgtEl>
                                        <p:attrNameLst>
                                          <p:attrName>ppt_x</p:attrName>
                                        </p:attrNameLst>
                                      </p:cBhvr>
                                      <p:tavLst>
                                        <p:tav tm="0">
                                          <p:val>
                                            <p:strVal val="#ppt_x"/>
                                          </p:val>
                                        </p:tav>
                                        <p:tav tm="100000">
                                          <p:val>
                                            <p:strVal val="#ppt_x"/>
                                          </p:val>
                                        </p:tav>
                                      </p:tavLst>
                                    </p:anim>
                                    <p:anim calcmode="lin" valueType="num">
                                      <p:cBhvr additive="base">
                                        <p:cTn id="10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4"/>
                                        </p:tgtEl>
                                        <p:attrNameLst>
                                          <p:attrName>style.visibility</p:attrName>
                                        </p:attrNameLst>
                                      </p:cBhvr>
                                      <p:to>
                                        <p:strVal val="visible"/>
                                      </p:to>
                                    </p:set>
                                    <p:anim calcmode="lin" valueType="num">
                                      <p:cBhvr additive="base">
                                        <p:cTn id="107" dur="500" fill="hold"/>
                                        <p:tgtEl>
                                          <p:spTgt spid="4"/>
                                        </p:tgtEl>
                                        <p:attrNameLst>
                                          <p:attrName>ppt_x</p:attrName>
                                        </p:attrNameLst>
                                      </p:cBhvr>
                                      <p:tavLst>
                                        <p:tav tm="0">
                                          <p:val>
                                            <p:strVal val="#ppt_x"/>
                                          </p:val>
                                        </p:tav>
                                        <p:tav tm="100000">
                                          <p:val>
                                            <p:strVal val="#ppt_x"/>
                                          </p:val>
                                        </p:tav>
                                      </p:tavLst>
                                    </p:anim>
                                    <p:anim calcmode="lin" valueType="num">
                                      <p:cBhvr additive="base">
                                        <p:cTn id="10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025" grpId="0" animBg="1"/>
      <p:bldP spid="13" grpId="0"/>
      <p:bldP spid="14" grpId="0"/>
      <p:bldP spid="16" grpId="0"/>
      <p:bldP spid="17" grpId="0"/>
      <p:bldP spid="18" grpId="0"/>
      <p:bldP spid="19" grpId="0"/>
      <p:bldP spid="19474" grpId="0" animBg="1"/>
      <p:bldP spid="19475" grpId="0" animBg="1"/>
      <p:bldP spid="2" grpId="0"/>
      <p:bldP spid="4" grpId="0"/>
      <p:bldP spid="5" grpId="0"/>
      <p:bldP spid="6" grpId="0"/>
      <p:bldP spid="9" grpId="0"/>
      <p:bldP spid="12" grpId="0"/>
    </p:bldLst>
  </p:timing>
</p:sld>
</file>

<file path=ppt/theme/theme1.xml><?xml version="1.0" encoding="utf-8"?>
<a:theme xmlns:a="http://schemas.openxmlformats.org/drawingml/2006/main" name="Office 主题">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1160</Words>
  <Application>Kingsoft Office WPP</Application>
  <PresentationFormat>全屏显示(4:3)</PresentationFormat>
  <Paragraphs>96</Paragraphs>
  <Slides>14</Slides>
  <Notes>0</Notes>
  <HiddenSlides>0</HiddenSlides>
  <MMClips>0</MMClips>
  <ScaleCrop>false</ScaleCrop>
  <HeadingPairs>
    <vt:vector size="6" baseType="variant">
      <vt:variant>
        <vt:lpstr>已用的字体</vt:lpstr>
      </vt:variant>
      <vt:variant>
        <vt:i4>7</vt:i4>
      </vt:variant>
      <vt:variant>
        <vt:lpstr>演示文稿设计模板</vt:lpstr>
      </vt:variant>
      <vt:variant>
        <vt:i4>1</vt:i4>
      </vt:variant>
      <vt:variant>
        <vt:lpstr>幻灯片标题</vt:lpstr>
      </vt:variant>
      <vt:variant>
        <vt:i4>14</vt:i4>
      </vt:variant>
    </vt:vector>
  </HeadingPairs>
  <TitlesOfParts>
    <vt:vector size="22" baseType="lpstr">
      <vt:lpstr>Arial</vt:lpstr>
      <vt:lpstr>宋体</vt:lpstr>
      <vt:lpstr>Calibri</vt:lpstr>
      <vt:lpstr>楷体</vt:lpstr>
      <vt:lpstr>+mn-ea</vt:lpstr>
      <vt:lpstr>华文行楷</vt:lpstr>
      <vt:lpstr>隶书</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CH</dc:creator>
  <cp:lastModifiedBy>ch</cp:lastModifiedBy>
  <cp:revision>163</cp:revision>
  <dcterms:created xsi:type="dcterms:W3CDTF">2014-12-22T02:04:00Z</dcterms:created>
  <dcterms:modified xsi:type="dcterms:W3CDTF">2016-11-02T08:06:34Z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2052-10.1.0.5457</vt:lpwstr>
  </property>
</Properties>
</file>