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6.jpg" ContentType="image/gif"/>
  <Override PartName="/ppt/media/image32.jpg" ContentType="image/gif"/>
  <Override PartName="/ppt/media/image33.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2" r:id="rId8"/>
    <p:sldId id="263" r:id="rId9"/>
    <p:sldId id="273" r:id="rId10"/>
    <p:sldId id="265" r:id="rId11"/>
    <p:sldId id="266" r:id="rId12"/>
    <p:sldId id="268" r:id="rId13"/>
    <p:sldId id="267" r:id="rId14"/>
    <p:sldId id="269" r:id="rId15"/>
    <p:sldId id="270" r:id="rId16"/>
    <p:sldId id="271" r:id="rId17"/>
    <p:sldId id="272" r:id="rId18"/>
    <p:sldId id="274"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8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3AB9A1-A5E1-4A05-A824-339EC9EEC2F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2155CF4-E89F-4235-A02B-89E3B15047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3F74507-5EED-43F9-A950-949685D3629A}"/>
              </a:ext>
            </a:extLst>
          </p:cNvPr>
          <p:cNvSpPr>
            <a:spLocks noGrp="1"/>
          </p:cNvSpPr>
          <p:nvPr>
            <p:ph type="dt" sz="half" idx="10"/>
          </p:nvPr>
        </p:nvSpPr>
        <p:spPr/>
        <p:txBody>
          <a:bodyPr/>
          <a:lstStyle/>
          <a:p>
            <a:fld id="{539B891C-F96D-4AD0-B1CF-36A01A052618}" type="datetimeFigureOut">
              <a:rPr lang="zh-CN" altLang="en-US" smtClean="0"/>
              <a:t>2018-05-09</a:t>
            </a:fld>
            <a:endParaRPr lang="zh-CN" altLang="en-US"/>
          </a:p>
        </p:txBody>
      </p:sp>
      <p:sp>
        <p:nvSpPr>
          <p:cNvPr id="5" name="页脚占位符 4">
            <a:extLst>
              <a:ext uri="{FF2B5EF4-FFF2-40B4-BE49-F238E27FC236}">
                <a16:creationId xmlns:a16="http://schemas.microsoft.com/office/drawing/2014/main" id="{AC421019-DB60-422A-A97F-607FF00B13A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4633F2B-67F8-481F-9803-A2A0C4C2D6EC}"/>
              </a:ext>
            </a:extLst>
          </p:cNvPr>
          <p:cNvSpPr>
            <a:spLocks noGrp="1"/>
          </p:cNvSpPr>
          <p:nvPr>
            <p:ph type="sldNum" sz="quarter" idx="12"/>
          </p:nvPr>
        </p:nvSpPr>
        <p:spPr/>
        <p:txBody>
          <a:bodyPr/>
          <a:lstStyle/>
          <a:p>
            <a:fld id="{F295B904-07EC-4B42-9C37-91E7530FD260}" type="slidenum">
              <a:rPr lang="zh-CN" altLang="en-US" smtClean="0"/>
              <a:t>‹#›</a:t>
            </a:fld>
            <a:endParaRPr lang="zh-CN" altLang="en-US"/>
          </a:p>
        </p:txBody>
      </p:sp>
    </p:spTree>
    <p:extLst>
      <p:ext uri="{BB962C8B-B14F-4D97-AF65-F5344CB8AC3E}">
        <p14:creationId xmlns:p14="http://schemas.microsoft.com/office/powerpoint/2010/main" val="1506053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29E71-C35D-4A8E-86A5-7EA62C86439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4DE8D1E-625C-4429-93E3-F50AAFCC371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76B59B9-5775-465F-8C5F-372341976F98}"/>
              </a:ext>
            </a:extLst>
          </p:cNvPr>
          <p:cNvSpPr>
            <a:spLocks noGrp="1"/>
          </p:cNvSpPr>
          <p:nvPr>
            <p:ph type="dt" sz="half" idx="10"/>
          </p:nvPr>
        </p:nvSpPr>
        <p:spPr/>
        <p:txBody>
          <a:bodyPr/>
          <a:lstStyle/>
          <a:p>
            <a:fld id="{539B891C-F96D-4AD0-B1CF-36A01A052618}" type="datetimeFigureOut">
              <a:rPr lang="zh-CN" altLang="en-US" smtClean="0"/>
              <a:t>2018-05-09</a:t>
            </a:fld>
            <a:endParaRPr lang="zh-CN" altLang="en-US"/>
          </a:p>
        </p:txBody>
      </p:sp>
      <p:sp>
        <p:nvSpPr>
          <p:cNvPr id="5" name="页脚占位符 4">
            <a:extLst>
              <a:ext uri="{FF2B5EF4-FFF2-40B4-BE49-F238E27FC236}">
                <a16:creationId xmlns:a16="http://schemas.microsoft.com/office/drawing/2014/main" id="{DDFFE3A1-661B-420F-B600-B77023B8F8E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5995BCF-A0D1-4B36-A35C-422B9E17CE36}"/>
              </a:ext>
            </a:extLst>
          </p:cNvPr>
          <p:cNvSpPr>
            <a:spLocks noGrp="1"/>
          </p:cNvSpPr>
          <p:nvPr>
            <p:ph type="sldNum" sz="quarter" idx="12"/>
          </p:nvPr>
        </p:nvSpPr>
        <p:spPr/>
        <p:txBody>
          <a:bodyPr/>
          <a:lstStyle/>
          <a:p>
            <a:fld id="{F295B904-07EC-4B42-9C37-91E7530FD260}" type="slidenum">
              <a:rPr lang="zh-CN" altLang="en-US" smtClean="0"/>
              <a:t>‹#›</a:t>
            </a:fld>
            <a:endParaRPr lang="zh-CN" altLang="en-US"/>
          </a:p>
        </p:txBody>
      </p:sp>
    </p:spTree>
    <p:extLst>
      <p:ext uri="{BB962C8B-B14F-4D97-AF65-F5344CB8AC3E}">
        <p14:creationId xmlns:p14="http://schemas.microsoft.com/office/powerpoint/2010/main" val="4018115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CF9E576-17E7-4224-8095-B7A48AA4EAC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D2C00A5-7503-41FF-A9EB-C91DF93ABF43}"/>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4CAE148-443C-408F-899F-34F2553B5642}"/>
              </a:ext>
            </a:extLst>
          </p:cNvPr>
          <p:cNvSpPr>
            <a:spLocks noGrp="1"/>
          </p:cNvSpPr>
          <p:nvPr>
            <p:ph type="dt" sz="half" idx="10"/>
          </p:nvPr>
        </p:nvSpPr>
        <p:spPr/>
        <p:txBody>
          <a:bodyPr/>
          <a:lstStyle/>
          <a:p>
            <a:fld id="{539B891C-F96D-4AD0-B1CF-36A01A052618}" type="datetimeFigureOut">
              <a:rPr lang="zh-CN" altLang="en-US" smtClean="0"/>
              <a:t>2018-05-09</a:t>
            </a:fld>
            <a:endParaRPr lang="zh-CN" altLang="en-US"/>
          </a:p>
        </p:txBody>
      </p:sp>
      <p:sp>
        <p:nvSpPr>
          <p:cNvPr id="5" name="页脚占位符 4">
            <a:extLst>
              <a:ext uri="{FF2B5EF4-FFF2-40B4-BE49-F238E27FC236}">
                <a16:creationId xmlns:a16="http://schemas.microsoft.com/office/drawing/2014/main" id="{4D75CF27-B6A0-4304-84E9-09323BB5761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041F271-CEF1-43C6-B0F9-5AEC9321BA67}"/>
              </a:ext>
            </a:extLst>
          </p:cNvPr>
          <p:cNvSpPr>
            <a:spLocks noGrp="1"/>
          </p:cNvSpPr>
          <p:nvPr>
            <p:ph type="sldNum" sz="quarter" idx="12"/>
          </p:nvPr>
        </p:nvSpPr>
        <p:spPr/>
        <p:txBody>
          <a:bodyPr/>
          <a:lstStyle/>
          <a:p>
            <a:fld id="{F295B904-07EC-4B42-9C37-91E7530FD260}" type="slidenum">
              <a:rPr lang="zh-CN" altLang="en-US" smtClean="0"/>
              <a:t>‹#›</a:t>
            </a:fld>
            <a:endParaRPr lang="zh-CN" altLang="en-US"/>
          </a:p>
        </p:txBody>
      </p:sp>
    </p:spTree>
    <p:extLst>
      <p:ext uri="{BB962C8B-B14F-4D97-AF65-F5344CB8AC3E}">
        <p14:creationId xmlns:p14="http://schemas.microsoft.com/office/powerpoint/2010/main" val="498168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E2C9EF-B09A-4FEB-ACC6-B72CB9C166E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A3588E3-8192-4B5E-B934-BF86689A95F1}"/>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7E84FA0-E85D-498E-8B2D-DBD2F25E5B46}"/>
              </a:ext>
            </a:extLst>
          </p:cNvPr>
          <p:cNvSpPr>
            <a:spLocks noGrp="1"/>
          </p:cNvSpPr>
          <p:nvPr>
            <p:ph type="dt" sz="half" idx="10"/>
          </p:nvPr>
        </p:nvSpPr>
        <p:spPr/>
        <p:txBody>
          <a:bodyPr/>
          <a:lstStyle/>
          <a:p>
            <a:fld id="{539B891C-F96D-4AD0-B1CF-36A01A052618}" type="datetimeFigureOut">
              <a:rPr lang="zh-CN" altLang="en-US" smtClean="0"/>
              <a:t>2018-05-09</a:t>
            </a:fld>
            <a:endParaRPr lang="zh-CN" altLang="en-US"/>
          </a:p>
        </p:txBody>
      </p:sp>
      <p:sp>
        <p:nvSpPr>
          <p:cNvPr id="5" name="页脚占位符 4">
            <a:extLst>
              <a:ext uri="{FF2B5EF4-FFF2-40B4-BE49-F238E27FC236}">
                <a16:creationId xmlns:a16="http://schemas.microsoft.com/office/drawing/2014/main" id="{A8B840EF-3240-4568-B076-FA2A905595D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60AE090-A7C4-48F2-ADFD-3F6D11863CC3}"/>
              </a:ext>
            </a:extLst>
          </p:cNvPr>
          <p:cNvSpPr>
            <a:spLocks noGrp="1"/>
          </p:cNvSpPr>
          <p:nvPr>
            <p:ph type="sldNum" sz="quarter" idx="12"/>
          </p:nvPr>
        </p:nvSpPr>
        <p:spPr/>
        <p:txBody>
          <a:bodyPr/>
          <a:lstStyle/>
          <a:p>
            <a:fld id="{F295B904-07EC-4B42-9C37-91E7530FD260}" type="slidenum">
              <a:rPr lang="zh-CN" altLang="en-US" smtClean="0"/>
              <a:t>‹#›</a:t>
            </a:fld>
            <a:endParaRPr lang="zh-CN" altLang="en-US"/>
          </a:p>
        </p:txBody>
      </p:sp>
    </p:spTree>
    <p:extLst>
      <p:ext uri="{BB962C8B-B14F-4D97-AF65-F5344CB8AC3E}">
        <p14:creationId xmlns:p14="http://schemas.microsoft.com/office/powerpoint/2010/main" val="1656166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155DF5-45F6-48E3-B5AE-13D9FEF5772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C225552-AFE8-431A-AFCF-4F3239537C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EF6AF04-1DEF-4E22-9968-AE10616D4ECC}"/>
              </a:ext>
            </a:extLst>
          </p:cNvPr>
          <p:cNvSpPr>
            <a:spLocks noGrp="1"/>
          </p:cNvSpPr>
          <p:nvPr>
            <p:ph type="dt" sz="half" idx="10"/>
          </p:nvPr>
        </p:nvSpPr>
        <p:spPr/>
        <p:txBody>
          <a:bodyPr/>
          <a:lstStyle/>
          <a:p>
            <a:fld id="{539B891C-F96D-4AD0-B1CF-36A01A052618}" type="datetimeFigureOut">
              <a:rPr lang="zh-CN" altLang="en-US" smtClean="0"/>
              <a:t>2018-05-09</a:t>
            </a:fld>
            <a:endParaRPr lang="zh-CN" altLang="en-US"/>
          </a:p>
        </p:txBody>
      </p:sp>
      <p:sp>
        <p:nvSpPr>
          <p:cNvPr id="5" name="页脚占位符 4">
            <a:extLst>
              <a:ext uri="{FF2B5EF4-FFF2-40B4-BE49-F238E27FC236}">
                <a16:creationId xmlns:a16="http://schemas.microsoft.com/office/drawing/2014/main" id="{C144E2DF-B223-4315-9167-658DFFD67F4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98B5DB-9F5D-4232-A7F8-F1D1CAD2F28D}"/>
              </a:ext>
            </a:extLst>
          </p:cNvPr>
          <p:cNvSpPr>
            <a:spLocks noGrp="1"/>
          </p:cNvSpPr>
          <p:nvPr>
            <p:ph type="sldNum" sz="quarter" idx="12"/>
          </p:nvPr>
        </p:nvSpPr>
        <p:spPr/>
        <p:txBody>
          <a:bodyPr/>
          <a:lstStyle/>
          <a:p>
            <a:fld id="{F295B904-07EC-4B42-9C37-91E7530FD260}" type="slidenum">
              <a:rPr lang="zh-CN" altLang="en-US" smtClean="0"/>
              <a:t>‹#›</a:t>
            </a:fld>
            <a:endParaRPr lang="zh-CN" altLang="en-US"/>
          </a:p>
        </p:txBody>
      </p:sp>
    </p:spTree>
    <p:extLst>
      <p:ext uri="{BB962C8B-B14F-4D97-AF65-F5344CB8AC3E}">
        <p14:creationId xmlns:p14="http://schemas.microsoft.com/office/powerpoint/2010/main" val="1570206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808073-942F-4CBC-9900-DD9414D36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71E7E39-2374-41CB-A1C0-4F3A16E2015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91CB384-2636-42AC-BF1D-D5E75B4C7CE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853530A-BE80-419C-9941-BB64CED23CB3}"/>
              </a:ext>
            </a:extLst>
          </p:cNvPr>
          <p:cNvSpPr>
            <a:spLocks noGrp="1"/>
          </p:cNvSpPr>
          <p:nvPr>
            <p:ph type="dt" sz="half" idx="10"/>
          </p:nvPr>
        </p:nvSpPr>
        <p:spPr/>
        <p:txBody>
          <a:bodyPr/>
          <a:lstStyle/>
          <a:p>
            <a:fld id="{539B891C-F96D-4AD0-B1CF-36A01A052618}" type="datetimeFigureOut">
              <a:rPr lang="zh-CN" altLang="en-US" smtClean="0"/>
              <a:t>2018-05-09</a:t>
            </a:fld>
            <a:endParaRPr lang="zh-CN" altLang="en-US"/>
          </a:p>
        </p:txBody>
      </p:sp>
      <p:sp>
        <p:nvSpPr>
          <p:cNvPr id="6" name="页脚占位符 5">
            <a:extLst>
              <a:ext uri="{FF2B5EF4-FFF2-40B4-BE49-F238E27FC236}">
                <a16:creationId xmlns:a16="http://schemas.microsoft.com/office/drawing/2014/main" id="{0029F1AA-04E9-4D6B-B165-73A6603DE15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2B8F570-C281-43ED-99EF-12CAEBC5DE13}"/>
              </a:ext>
            </a:extLst>
          </p:cNvPr>
          <p:cNvSpPr>
            <a:spLocks noGrp="1"/>
          </p:cNvSpPr>
          <p:nvPr>
            <p:ph type="sldNum" sz="quarter" idx="12"/>
          </p:nvPr>
        </p:nvSpPr>
        <p:spPr/>
        <p:txBody>
          <a:bodyPr/>
          <a:lstStyle/>
          <a:p>
            <a:fld id="{F295B904-07EC-4B42-9C37-91E7530FD260}" type="slidenum">
              <a:rPr lang="zh-CN" altLang="en-US" smtClean="0"/>
              <a:t>‹#›</a:t>
            </a:fld>
            <a:endParaRPr lang="zh-CN" altLang="en-US"/>
          </a:p>
        </p:txBody>
      </p:sp>
    </p:spTree>
    <p:extLst>
      <p:ext uri="{BB962C8B-B14F-4D97-AF65-F5344CB8AC3E}">
        <p14:creationId xmlns:p14="http://schemas.microsoft.com/office/powerpoint/2010/main" val="880086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C1F57B-DF03-4178-AADC-D3B6DE5BC5F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9BCEF7E-5551-4405-8165-868451C4D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2EAFFA8-3983-4D8B-9A6F-4B3587870554}"/>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AC78B406-6A7E-4AAD-911D-2AB5012EA2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EDC8E01-F138-4131-85F6-A1548F2210A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F42C55E-F0E2-4914-9D80-E92F5BEAABAB}"/>
              </a:ext>
            </a:extLst>
          </p:cNvPr>
          <p:cNvSpPr>
            <a:spLocks noGrp="1"/>
          </p:cNvSpPr>
          <p:nvPr>
            <p:ph type="dt" sz="half" idx="10"/>
          </p:nvPr>
        </p:nvSpPr>
        <p:spPr/>
        <p:txBody>
          <a:bodyPr/>
          <a:lstStyle/>
          <a:p>
            <a:fld id="{539B891C-F96D-4AD0-B1CF-36A01A052618}" type="datetimeFigureOut">
              <a:rPr lang="zh-CN" altLang="en-US" smtClean="0"/>
              <a:t>2018-05-09</a:t>
            </a:fld>
            <a:endParaRPr lang="zh-CN" altLang="en-US"/>
          </a:p>
        </p:txBody>
      </p:sp>
      <p:sp>
        <p:nvSpPr>
          <p:cNvPr id="8" name="页脚占位符 7">
            <a:extLst>
              <a:ext uri="{FF2B5EF4-FFF2-40B4-BE49-F238E27FC236}">
                <a16:creationId xmlns:a16="http://schemas.microsoft.com/office/drawing/2014/main" id="{8F07F765-8BDF-45BA-8E0A-50B075204BE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57D38B4-72C8-4402-8823-C898F3050E2A}"/>
              </a:ext>
            </a:extLst>
          </p:cNvPr>
          <p:cNvSpPr>
            <a:spLocks noGrp="1"/>
          </p:cNvSpPr>
          <p:nvPr>
            <p:ph type="sldNum" sz="quarter" idx="12"/>
          </p:nvPr>
        </p:nvSpPr>
        <p:spPr/>
        <p:txBody>
          <a:bodyPr/>
          <a:lstStyle/>
          <a:p>
            <a:fld id="{F295B904-07EC-4B42-9C37-91E7530FD260}" type="slidenum">
              <a:rPr lang="zh-CN" altLang="en-US" smtClean="0"/>
              <a:t>‹#›</a:t>
            </a:fld>
            <a:endParaRPr lang="zh-CN" altLang="en-US"/>
          </a:p>
        </p:txBody>
      </p:sp>
    </p:spTree>
    <p:extLst>
      <p:ext uri="{BB962C8B-B14F-4D97-AF65-F5344CB8AC3E}">
        <p14:creationId xmlns:p14="http://schemas.microsoft.com/office/powerpoint/2010/main" val="1662663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88BF06-2914-4C98-9BBC-6CCEE958D31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820B305-74BF-4DB7-98BB-EA8B363E2FE7}"/>
              </a:ext>
            </a:extLst>
          </p:cNvPr>
          <p:cNvSpPr>
            <a:spLocks noGrp="1"/>
          </p:cNvSpPr>
          <p:nvPr>
            <p:ph type="dt" sz="half" idx="10"/>
          </p:nvPr>
        </p:nvSpPr>
        <p:spPr/>
        <p:txBody>
          <a:bodyPr/>
          <a:lstStyle/>
          <a:p>
            <a:fld id="{539B891C-F96D-4AD0-B1CF-36A01A052618}" type="datetimeFigureOut">
              <a:rPr lang="zh-CN" altLang="en-US" smtClean="0"/>
              <a:t>2018-05-09</a:t>
            </a:fld>
            <a:endParaRPr lang="zh-CN" altLang="en-US"/>
          </a:p>
        </p:txBody>
      </p:sp>
      <p:sp>
        <p:nvSpPr>
          <p:cNvPr id="4" name="页脚占位符 3">
            <a:extLst>
              <a:ext uri="{FF2B5EF4-FFF2-40B4-BE49-F238E27FC236}">
                <a16:creationId xmlns:a16="http://schemas.microsoft.com/office/drawing/2014/main" id="{AF296FB9-CBC6-4550-9D0A-7F33E46FFDE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0D8AAB0-9248-40AE-BDCB-5BD59D4CC3B0}"/>
              </a:ext>
            </a:extLst>
          </p:cNvPr>
          <p:cNvSpPr>
            <a:spLocks noGrp="1"/>
          </p:cNvSpPr>
          <p:nvPr>
            <p:ph type="sldNum" sz="quarter" idx="12"/>
          </p:nvPr>
        </p:nvSpPr>
        <p:spPr/>
        <p:txBody>
          <a:bodyPr/>
          <a:lstStyle/>
          <a:p>
            <a:fld id="{F295B904-07EC-4B42-9C37-91E7530FD260}" type="slidenum">
              <a:rPr lang="zh-CN" altLang="en-US" smtClean="0"/>
              <a:t>‹#›</a:t>
            </a:fld>
            <a:endParaRPr lang="zh-CN" altLang="en-US"/>
          </a:p>
        </p:txBody>
      </p:sp>
    </p:spTree>
    <p:extLst>
      <p:ext uri="{BB962C8B-B14F-4D97-AF65-F5344CB8AC3E}">
        <p14:creationId xmlns:p14="http://schemas.microsoft.com/office/powerpoint/2010/main" val="880680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E56E92F-3182-43C7-A33E-4FBEF7D45E1F}"/>
              </a:ext>
            </a:extLst>
          </p:cNvPr>
          <p:cNvSpPr>
            <a:spLocks noGrp="1"/>
          </p:cNvSpPr>
          <p:nvPr>
            <p:ph type="dt" sz="half" idx="10"/>
          </p:nvPr>
        </p:nvSpPr>
        <p:spPr/>
        <p:txBody>
          <a:bodyPr/>
          <a:lstStyle/>
          <a:p>
            <a:fld id="{539B891C-F96D-4AD0-B1CF-36A01A052618}" type="datetimeFigureOut">
              <a:rPr lang="zh-CN" altLang="en-US" smtClean="0"/>
              <a:t>2018-05-09</a:t>
            </a:fld>
            <a:endParaRPr lang="zh-CN" altLang="en-US"/>
          </a:p>
        </p:txBody>
      </p:sp>
      <p:sp>
        <p:nvSpPr>
          <p:cNvPr id="3" name="页脚占位符 2">
            <a:extLst>
              <a:ext uri="{FF2B5EF4-FFF2-40B4-BE49-F238E27FC236}">
                <a16:creationId xmlns:a16="http://schemas.microsoft.com/office/drawing/2014/main" id="{94F85C56-FE01-4437-8B1F-B96910267D4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EBD8466-B4B1-4987-9F9C-90413967CBA9}"/>
              </a:ext>
            </a:extLst>
          </p:cNvPr>
          <p:cNvSpPr>
            <a:spLocks noGrp="1"/>
          </p:cNvSpPr>
          <p:nvPr>
            <p:ph type="sldNum" sz="quarter" idx="12"/>
          </p:nvPr>
        </p:nvSpPr>
        <p:spPr/>
        <p:txBody>
          <a:bodyPr/>
          <a:lstStyle/>
          <a:p>
            <a:fld id="{F295B904-07EC-4B42-9C37-91E7530FD260}" type="slidenum">
              <a:rPr lang="zh-CN" altLang="en-US" smtClean="0"/>
              <a:t>‹#›</a:t>
            </a:fld>
            <a:endParaRPr lang="zh-CN" altLang="en-US"/>
          </a:p>
        </p:txBody>
      </p:sp>
    </p:spTree>
    <p:extLst>
      <p:ext uri="{BB962C8B-B14F-4D97-AF65-F5344CB8AC3E}">
        <p14:creationId xmlns:p14="http://schemas.microsoft.com/office/powerpoint/2010/main" val="4213287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5B91BA-AC5A-4FC8-8EC6-FBDA00793DB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A5FA514-2E8F-4244-A9D8-5152913AA8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B3BCD184-73E5-4688-91C8-E1592D51FE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98DB9C9-C700-46F6-A36C-CA0DE580F34C}"/>
              </a:ext>
            </a:extLst>
          </p:cNvPr>
          <p:cNvSpPr>
            <a:spLocks noGrp="1"/>
          </p:cNvSpPr>
          <p:nvPr>
            <p:ph type="dt" sz="half" idx="10"/>
          </p:nvPr>
        </p:nvSpPr>
        <p:spPr/>
        <p:txBody>
          <a:bodyPr/>
          <a:lstStyle/>
          <a:p>
            <a:fld id="{539B891C-F96D-4AD0-B1CF-36A01A052618}" type="datetimeFigureOut">
              <a:rPr lang="zh-CN" altLang="en-US" smtClean="0"/>
              <a:t>2018-05-09</a:t>
            </a:fld>
            <a:endParaRPr lang="zh-CN" altLang="en-US"/>
          </a:p>
        </p:txBody>
      </p:sp>
      <p:sp>
        <p:nvSpPr>
          <p:cNvPr id="6" name="页脚占位符 5">
            <a:extLst>
              <a:ext uri="{FF2B5EF4-FFF2-40B4-BE49-F238E27FC236}">
                <a16:creationId xmlns:a16="http://schemas.microsoft.com/office/drawing/2014/main" id="{E83183EA-D8C2-45D3-83D1-0C1C55F8A43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2D971BE-8530-4AA9-AC01-1D399EF2608E}"/>
              </a:ext>
            </a:extLst>
          </p:cNvPr>
          <p:cNvSpPr>
            <a:spLocks noGrp="1"/>
          </p:cNvSpPr>
          <p:nvPr>
            <p:ph type="sldNum" sz="quarter" idx="12"/>
          </p:nvPr>
        </p:nvSpPr>
        <p:spPr/>
        <p:txBody>
          <a:bodyPr/>
          <a:lstStyle/>
          <a:p>
            <a:fld id="{F295B904-07EC-4B42-9C37-91E7530FD260}" type="slidenum">
              <a:rPr lang="zh-CN" altLang="en-US" smtClean="0"/>
              <a:t>‹#›</a:t>
            </a:fld>
            <a:endParaRPr lang="zh-CN" altLang="en-US"/>
          </a:p>
        </p:txBody>
      </p:sp>
    </p:spTree>
    <p:extLst>
      <p:ext uri="{BB962C8B-B14F-4D97-AF65-F5344CB8AC3E}">
        <p14:creationId xmlns:p14="http://schemas.microsoft.com/office/powerpoint/2010/main" val="1365462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72982B-EDBF-438E-B4CE-98ED0604984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AB8822B-E97E-42D5-9089-6CCA5AAFFA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A9BAB93-A3C3-455B-A0E7-2EE91911DF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4EE9E1E-8316-4497-BC39-AB5FB5959C6A}"/>
              </a:ext>
            </a:extLst>
          </p:cNvPr>
          <p:cNvSpPr>
            <a:spLocks noGrp="1"/>
          </p:cNvSpPr>
          <p:nvPr>
            <p:ph type="dt" sz="half" idx="10"/>
          </p:nvPr>
        </p:nvSpPr>
        <p:spPr/>
        <p:txBody>
          <a:bodyPr/>
          <a:lstStyle/>
          <a:p>
            <a:fld id="{539B891C-F96D-4AD0-B1CF-36A01A052618}" type="datetimeFigureOut">
              <a:rPr lang="zh-CN" altLang="en-US" smtClean="0"/>
              <a:t>2018-05-09</a:t>
            </a:fld>
            <a:endParaRPr lang="zh-CN" altLang="en-US"/>
          </a:p>
        </p:txBody>
      </p:sp>
      <p:sp>
        <p:nvSpPr>
          <p:cNvPr id="6" name="页脚占位符 5">
            <a:extLst>
              <a:ext uri="{FF2B5EF4-FFF2-40B4-BE49-F238E27FC236}">
                <a16:creationId xmlns:a16="http://schemas.microsoft.com/office/drawing/2014/main" id="{D054783C-359F-4A44-B9D6-A696E0057B8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C63D17B-6B04-46A8-A11A-04D737DCFB56}"/>
              </a:ext>
            </a:extLst>
          </p:cNvPr>
          <p:cNvSpPr>
            <a:spLocks noGrp="1"/>
          </p:cNvSpPr>
          <p:nvPr>
            <p:ph type="sldNum" sz="quarter" idx="12"/>
          </p:nvPr>
        </p:nvSpPr>
        <p:spPr/>
        <p:txBody>
          <a:bodyPr/>
          <a:lstStyle/>
          <a:p>
            <a:fld id="{F295B904-07EC-4B42-9C37-91E7530FD260}" type="slidenum">
              <a:rPr lang="zh-CN" altLang="en-US" smtClean="0"/>
              <a:t>‹#›</a:t>
            </a:fld>
            <a:endParaRPr lang="zh-CN" altLang="en-US"/>
          </a:p>
        </p:txBody>
      </p:sp>
    </p:spTree>
    <p:extLst>
      <p:ext uri="{BB962C8B-B14F-4D97-AF65-F5344CB8AC3E}">
        <p14:creationId xmlns:p14="http://schemas.microsoft.com/office/powerpoint/2010/main" val="1792039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C0E6FFB-A1E9-4762-B7EA-43875F29C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D018498-067A-4359-BF43-E52FFC4D6C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DDF31AF-0DB9-43E5-9938-4796C088EA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B891C-F96D-4AD0-B1CF-36A01A052618}" type="datetimeFigureOut">
              <a:rPr lang="zh-CN" altLang="en-US" smtClean="0"/>
              <a:t>2018-05-09</a:t>
            </a:fld>
            <a:endParaRPr lang="zh-CN" altLang="en-US"/>
          </a:p>
        </p:txBody>
      </p:sp>
      <p:sp>
        <p:nvSpPr>
          <p:cNvPr id="5" name="页脚占位符 4">
            <a:extLst>
              <a:ext uri="{FF2B5EF4-FFF2-40B4-BE49-F238E27FC236}">
                <a16:creationId xmlns:a16="http://schemas.microsoft.com/office/drawing/2014/main" id="{10C80BD4-0BFD-4225-A5DA-8A11FCBADF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6D35C33-B634-44C6-9163-C6618F83F9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5B904-07EC-4B42-9C37-91E7530FD260}" type="slidenum">
              <a:rPr lang="zh-CN" altLang="en-US" smtClean="0"/>
              <a:t>‹#›</a:t>
            </a:fld>
            <a:endParaRPr lang="zh-CN" altLang="en-US"/>
          </a:p>
        </p:txBody>
      </p:sp>
    </p:spTree>
    <p:extLst>
      <p:ext uri="{BB962C8B-B14F-4D97-AF65-F5344CB8AC3E}">
        <p14:creationId xmlns:p14="http://schemas.microsoft.com/office/powerpoint/2010/main" val="146923633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baike.baidu.com/item/1874%E5%B9%B4" TargetMode="External"/><Relationship Id="rId13" Type="http://schemas.openxmlformats.org/officeDocument/2006/relationships/hyperlink" Target="https://baike.baidu.com/item/%E5%85%89%E7%8E%AF" TargetMode="External"/><Relationship Id="rId3" Type="http://schemas.openxmlformats.org/officeDocument/2006/relationships/hyperlink" Target="https://baike.baidu.com/item/%E6%9C%88%E7%90%83" TargetMode="External"/><Relationship Id="rId7" Type="http://schemas.openxmlformats.org/officeDocument/2006/relationships/hyperlink" Target="https://baike.baidu.com/item/1853%E5%B9%B4" TargetMode="External"/><Relationship Id="rId12" Type="http://schemas.openxmlformats.org/officeDocument/2006/relationships/hyperlink" Target="https://baike.baidu.com/item/%E8%8B%B1%E5%9B%BD%E7%9A%87%E5%AE%B6%E5%A4%A9%E6%96%87%E5%AD%A6%E4%BC%9A%E9%87%91%E8%B4%A8%E5%A5%96%E7%AB%A0" TargetMode="Externa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s://baike.baidu.com/item/1851%E5%B9%B4" TargetMode="External"/><Relationship Id="rId11" Type="http://schemas.openxmlformats.org/officeDocument/2006/relationships/hyperlink" Target="https://baike.baidu.com/item/1861%E5%B9%B4" TargetMode="External"/><Relationship Id="rId5" Type="http://schemas.openxmlformats.org/officeDocument/2006/relationships/hyperlink" Target="https://baike.baidu.com/item/1866%E5%B9%B4" TargetMode="External"/><Relationship Id="rId15" Type="http://schemas.openxmlformats.org/officeDocument/2006/relationships/hyperlink" Target="https://baike.baidu.com/item/%E6%95%B0%E5%AD%A6" TargetMode="External"/><Relationship Id="rId10" Type="http://schemas.openxmlformats.org/officeDocument/2006/relationships/hyperlink" Target="https://baike.baidu.com/item/%E8%8B%B1%E5%9B%BD%E7%9A%87%E5%AE%B6%E5%A4%A9%E6%96%87%E5%AD%A6%E4%BC%9A" TargetMode="External"/><Relationship Id="rId4" Type="http://schemas.openxmlformats.org/officeDocument/2006/relationships/hyperlink" Target="https://baike.baidu.com/item/%E7%8B%AE%E5%AD%90%E5%BA%A7%E6%B5%81%E6%98%9F%E9%9B%A8" TargetMode="External"/><Relationship Id="rId9" Type="http://schemas.openxmlformats.org/officeDocument/2006/relationships/hyperlink" Target="https://baike.baidu.com/item/1876%E5%B9%B4" TargetMode="External"/><Relationship Id="rId14" Type="http://schemas.openxmlformats.org/officeDocument/2006/relationships/hyperlink" Target="https://baike.baidu.com/item/%E4%BA%9A%E5%BD%93%E6%96%AF%E5%A5%96"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baike.baidu.com/item/%E8%8B%B1%E5%9B%BD%E7%9A%87%E5%AE%B6%E5%A4%A9%E6%96%87%E5%AD%A6%E4%BC%9A%E9%87%91%E8%B4%A8%E5%A5%96%E7%AB%A0" TargetMode="External"/><Relationship Id="rId7" Type="http://schemas.openxmlformats.org/officeDocument/2006/relationships/hyperlink" Target="https://baike.baidu.com/item/%E5%9F%83%E8%8F%B2%E5%B0%94%E9%93%81%E5%A1%94" TargetMode="External"/><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hyperlink" Target="https://baike.baidu.com/item/%E6%B5%B7%E7%8E%8B%E6%98%9F" TargetMode="External"/><Relationship Id="rId5" Type="http://schemas.openxmlformats.org/officeDocument/2006/relationships/hyperlink" Target="https://baike.baidu.com/item/%E7%81%AB%E6%98%9F" TargetMode="External"/><Relationship Id="rId4" Type="http://schemas.openxmlformats.org/officeDocument/2006/relationships/hyperlink" Target="https://baike.baidu.com/item/%E6%9C%88%E7%90%83"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baike.baidu.com/item/%E5%BD%97%E6%98%9F" TargetMode="External"/><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hyperlink" Target="https://baike.baidu.com/item/%E7%81%AB%E6%98%9F" TargetMode="External"/><Relationship Id="rId4" Type="http://schemas.openxmlformats.org/officeDocument/2006/relationships/hyperlink" Target="https://baike.baidu.com/item/%E5%9B%BD%E9%99%85%E5%A4%A9%E6%96%87%E8%81%94%E4%BC%9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hyperlink" Target="https://baike.baidu.com/item/%E7%89%A9%E7%90%86%E5%AD%A6%E5%AE%B6/2353"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s://baike.baidu.com/item/%E5%8C%96%E5%AD%A6%E5%AE%B6" TargetMode="External"/><Relationship Id="rId5" Type="http://schemas.openxmlformats.org/officeDocument/2006/relationships/hyperlink" Target="https://baike.baidu.com/item/%E8%8B%B1%E5%9B%BD/144602"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55F723-465B-4206-84D6-85912D890226}"/>
              </a:ext>
            </a:extLst>
          </p:cNvPr>
          <p:cNvSpPr>
            <a:spLocks noGrp="1"/>
          </p:cNvSpPr>
          <p:nvPr>
            <p:ph type="ctrTitle"/>
          </p:nvPr>
        </p:nvSpPr>
        <p:spPr>
          <a:xfrm>
            <a:off x="1454426" y="2487653"/>
            <a:ext cx="9144000" cy="1549083"/>
          </a:xfrm>
        </p:spPr>
        <p:txBody>
          <a:bodyPr>
            <a:normAutofit/>
          </a:bodyPr>
          <a:lstStyle/>
          <a:p>
            <a:r>
              <a:rPr lang="zh-CN" altLang="en-US" sz="7200" b="1" dirty="0"/>
              <a:t>万有引力理论的成就</a:t>
            </a:r>
          </a:p>
        </p:txBody>
      </p:sp>
      <p:sp>
        <p:nvSpPr>
          <p:cNvPr id="4" name="文本框 3">
            <a:extLst>
              <a:ext uri="{FF2B5EF4-FFF2-40B4-BE49-F238E27FC236}">
                <a16:creationId xmlns:a16="http://schemas.microsoft.com/office/drawing/2014/main" id="{3B4D17C1-E1C0-4923-B82A-03A653AEDE72}"/>
              </a:ext>
            </a:extLst>
          </p:cNvPr>
          <p:cNvSpPr txBox="1"/>
          <p:nvPr/>
        </p:nvSpPr>
        <p:spPr>
          <a:xfrm>
            <a:off x="616226" y="775251"/>
            <a:ext cx="3409122" cy="769441"/>
          </a:xfrm>
          <a:prstGeom prst="rect">
            <a:avLst/>
          </a:prstGeom>
          <a:noFill/>
        </p:spPr>
        <p:txBody>
          <a:bodyPr wrap="square" rtlCol="0">
            <a:spAutoFit/>
          </a:bodyPr>
          <a:lstStyle/>
          <a:p>
            <a:pPr algn="ctr"/>
            <a:r>
              <a:rPr lang="zh-CN" altLang="en-US" sz="4400" dirty="0"/>
              <a:t>第六章第</a:t>
            </a:r>
            <a:r>
              <a:rPr lang="en-US" altLang="zh-CN" sz="4400" dirty="0"/>
              <a:t>4</a:t>
            </a:r>
            <a:r>
              <a:rPr lang="zh-CN" altLang="en-US" sz="4400" dirty="0"/>
              <a:t>节</a:t>
            </a:r>
          </a:p>
        </p:txBody>
      </p:sp>
    </p:spTree>
    <p:extLst>
      <p:ext uri="{BB962C8B-B14F-4D97-AF65-F5344CB8AC3E}">
        <p14:creationId xmlns:p14="http://schemas.microsoft.com/office/powerpoint/2010/main" val="3287419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F1A799-DDBD-44C4-BFCA-B7BB3F91C222}"/>
              </a:ext>
            </a:extLst>
          </p:cNvPr>
          <p:cNvSpPr>
            <a:spLocks noGrp="1"/>
          </p:cNvSpPr>
          <p:nvPr>
            <p:ph type="title"/>
          </p:nvPr>
        </p:nvSpPr>
        <p:spPr>
          <a:xfrm>
            <a:off x="1795670" y="176848"/>
            <a:ext cx="4300330" cy="1325563"/>
          </a:xfrm>
        </p:spPr>
        <p:txBody>
          <a:bodyPr/>
          <a:lstStyle/>
          <a:p>
            <a:pPr algn="ctr"/>
            <a:r>
              <a:rPr lang="zh-CN" altLang="en-US" b="1" dirty="0"/>
              <a:t>发现未知天体</a:t>
            </a:r>
          </a:p>
        </p:txBody>
      </p:sp>
      <p:pic>
        <p:nvPicPr>
          <p:cNvPr id="4" name="图片 3">
            <a:extLst>
              <a:ext uri="{FF2B5EF4-FFF2-40B4-BE49-F238E27FC236}">
                <a16:creationId xmlns:a16="http://schemas.microsoft.com/office/drawing/2014/main" id="{30CBADBB-985C-4564-A109-8D270235B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19" y="1502411"/>
            <a:ext cx="7928115" cy="5280125"/>
          </a:xfrm>
          <a:prstGeom prst="rect">
            <a:avLst/>
          </a:prstGeom>
        </p:spPr>
      </p:pic>
      <p:pic>
        <p:nvPicPr>
          <p:cNvPr id="9" name="内容占位符 8">
            <a:extLst>
              <a:ext uri="{FF2B5EF4-FFF2-40B4-BE49-F238E27FC236}">
                <a16:creationId xmlns:a16="http://schemas.microsoft.com/office/drawing/2014/main" id="{F76FAADB-2FD4-4D44-A9E3-070E364656E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83757" y="1502411"/>
            <a:ext cx="3008243" cy="2751175"/>
          </a:xfrm>
        </p:spPr>
      </p:pic>
      <p:sp>
        <p:nvSpPr>
          <p:cNvPr id="11" name="箭头: 左右 10">
            <a:extLst>
              <a:ext uri="{FF2B5EF4-FFF2-40B4-BE49-F238E27FC236}">
                <a16:creationId xmlns:a16="http://schemas.microsoft.com/office/drawing/2014/main" id="{3BF0C9A0-7A00-4353-A410-62663669B40C}"/>
              </a:ext>
            </a:extLst>
          </p:cNvPr>
          <p:cNvSpPr/>
          <p:nvPr/>
        </p:nvSpPr>
        <p:spPr>
          <a:xfrm>
            <a:off x="8080512" y="3508513"/>
            <a:ext cx="1028701" cy="3776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5039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301D827-5CBB-4EDB-8A5F-3A9BD9A1C7C5}"/>
              </a:ext>
            </a:extLst>
          </p:cNvPr>
          <p:cNvSpPr>
            <a:spLocks noGrp="1"/>
          </p:cNvSpPr>
          <p:nvPr>
            <p:ph idx="1"/>
          </p:nvPr>
        </p:nvSpPr>
        <p:spPr>
          <a:xfrm>
            <a:off x="3962400" y="864551"/>
            <a:ext cx="7543799" cy="5374323"/>
          </a:xfrm>
        </p:spPr>
        <p:txBody>
          <a:bodyPr>
            <a:normAutofit/>
          </a:bodyPr>
          <a:lstStyle/>
          <a:p>
            <a:pPr marL="0" indent="0">
              <a:buNone/>
            </a:pPr>
            <a:r>
              <a:rPr lang="en-US" altLang="zh-CN" dirty="0"/>
              <a:t>1781 </a:t>
            </a:r>
            <a:r>
              <a:rPr lang="zh-CN" altLang="en-US" dirty="0"/>
              <a:t>年，天王星被确认为太阳系的第</a:t>
            </a:r>
            <a:r>
              <a:rPr lang="en-US" altLang="zh-CN" dirty="0"/>
              <a:t>7 </a:t>
            </a:r>
            <a:r>
              <a:rPr lang="zh-CN" altLang="en-US" dirty="0"/>
              <a:t>颗大行星。</a:t>
            </a:r>
            <a:r>
              <a:rPr lang="en-US" altLang="zh-CN" dirty="0"/>
              <a:t>40</a:t>
            </a:r>
            <a:r>
              <a:rPr lang="zh-CN" altLang="en-US" dirty="0"/>
              <a:t>年后，法国天文学家布瓦尔</a:t>
            </a:r>
            <a:r>
              <a:rPr lang="en-US" altLang="zh-CN" dirty="0"/>
              <a:t> </a:t>
            </a:r>
            <a:r>
              <a:rPr lang="zh-CN" altLang="en-US" dirty="0"/>
              <a:t>搜集了一个多世纪来的全部观测资料，包括了</a:t>
            </a:r>
            <a:r>
              <a:rPr lang="en-US" altLang="zh-CN" dirty="0"/>
              <a:t>1781 </a:t>
            </a:r>
            <a:r>
              <a:rPr lang="zh-CN" altLang="en-US" dirty="0"/>
              <a:t>年之前的旧数据和之后的新数据，试图用牛顿的天体力学原理来计算天王星的运动轨道。他发现了一个奇怪的现象：用全部数据计算出的轨道与旧数据吻合得很好，但是与新数据相比误差远超出精度允许的范围；如果仅以新数据为依据重新计算轨道，得到的结果又无法和旧数据相匹配。布瓦尔</a:t>
            </a:r>
            <a:r>
              <a:rPr lang="en-US" altLang="zh-CN" dirty="0"/>
              <a:t> </a:t>
            </a:r>
            <a:r>
              <a:rPr lang="zh-CN" altLang="en-US" dirty="0"/>
              <a:t>的治学态度非常严谨，他在论文中指出：“两套数据的不符究竟是因为旧的观测记录不可靠，还是来自某个外部未知因素对这颗行星的干扰？我将这个谜留待将来去揭示。”</a:t>
            </a:r>
          </a:p>
        </p:txBody>
      </p:sp>
      <p:pic>
        <p:nvPicPr>
          <p:cNvPr id="4" name="图片 3">
            <a:extLst>
              <a:ext uri="{FF2B5EF4-FFF2-40B4-BE49-F238E27FC236}">
                <a16:creationId xmlns:a16="http://schemas.microsoft.com/office/drawing/2014/main" id="{EC33063A-8ECB-41DC-8CD7-CBC264141E00}"/>
              </a:ext>
            </a:extLst>
          </p:cNvPr>
          <p:cNvPicPr>
            <a:picLocks noChangeAspect="1"/>
          </p:cNvPicPr>
          <p:nvPr/>
        </p:nvPicPr>
        <p:blipFill>
          <a:blip r:embed="rId2"/>
          <a:stretch>
            <a:fillRect/>
          </a:stretch>
        </p:blipFill>
        <p:spPr>
          <a:xfrm>
            <a:off x="701040" y="1029055"/>
            <a:ext cx="2915920" cy="3396770"/>
          </a:xfrm>
          <a:prstGeom prst="rect">
            <a:avLst/>
          </a:prstGeom>
        </p:spPr>
      </p:pic>
      <p:sp>
        <p:nvSpPr>
          <p:cNvPr id="5" name="文本框 4">
            <a:extLst>
              <a:ext uri="{FF2B5EF4-FFF2-40B4-BE49-F238E27FC236}">
                <a16:creationId xmlns:a16="http://schemas.microsoft.com/office/drawing/2014/main" id="{76CE753B-3B24-4321-A90B-37112407E8BB}"/>
              </a:ext>
            </a:extLst>
          </p:cNvPr>
          <p:cNvSpPr txBox="1"/>
          <p:nvPr/>
        </p:nvSpPr>
        <p:spPr>
          <a:xfrm>
            <a:off x="701040" y="4643120"/>
            <a:ext cx="2915920" cy="1200329"/>
          </a:xfrm>
          <a:prstGeom prst="rect">
            <a:avLst/>
          </a:prstGeom>
          <a:noFill/>
        </p:spPr>
        <p:txBody>
          <a:bodyPr wrap="square" rtlCol="0">
            <a:spAutoFit/>
          </a:bodyPr>
          <a:lstStyle/>
          <a:p>
            <a:r>
              <a:rPr lang="zh-CN" altLang="en-US" dirty="0"/>
              <a:t>布瓦尔（</a:t>
            </a:r>
            <a:r>
              <a:rPr lang="en-US" altLang="zh-CN" dirty="0"/>
              <a:t>Bouvard ,Alexis 1767.6.27-1843.6.7</a:t>
            </a:r>
            <a:r>
              <a:rPr lang="zh-CN" altLang="en-US" dirty="0"/>
              <a:t>）法国天文学家，巴黎天文台台长。</a:t>
            </a:r>
          </a:p>
        </p:txBody>
      </p:sp>
    </p:spTree>
    <p:extLst>
      <p:ext uri="{BB962C8B-B14F-4D97-AF65-F5344CB8AC3E}">
        <p14:creationId xmlns:p14="http://schemas.microsoft.com/office/powerpoint/2010/main" val="2145555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41DC234-AB55-4667-85F2-204C07F906E6}"/>
              </a:ext>
            </a:extLst>
          </p:cNvPr>
          <p:cNvSpPr>
            <a:spLocks noGrp="1"/>
          </p:cNvSpPr>
          <p:nvPr>
            <p:ph idx="1"/>
          </p:nvPr>
        </p:nvSpPr>
        <p:spPr>
          <a:xfrm>
            <a:off x="838200" y="586104"/>
            <a:ext cx="10515600" cy="4971415"/>
          </a:xfrm>
        </p:spPr>
        <p:txBody>
          <a:bodyPr/>
          <a:lstStyle/>
          <a:p>
            <a:pPr marL="0" indent="0">
              <a:buNone/>
            </a:pPr>
            <a:r>
              <a:rPr lang="zh-CN" altLang="en-US" dirty="0"/>
              <a:t>首先，布瓦尔</a:t>
            </a:r>
            <a:r>
              <a:rPr lang="en-US" altLang="zh-CN" dirty="0"/>
              <a:t> </a:t>
            </a:r>
            <a:r>
              <a:rPr lang="zh-CN" altLang="en-US" dirty="0"/>
              <a:t>等天文学家核查了</a:t>
            </a:r>
            <a:r>
              <a:rPr lang="en-US" altLang="zh-CN" dirty="0"/>
              <a:t>1750 </a:t>
            </a:r>
            <a:r>
              <a:rPr lang="zh-CN" altLang="en-US" dirty="0"/>
              <a:t>年以后英国格林尼治天文台对各个行星所作的全部观测记录。结果发现，除天王星以外，对于其它行星的观测记录与理论计算结果都符合得相当好。似乎没有理由怀疑旧的天文观测唯独对天王星失准。既然如此，天文学家就需要对天王星的不规律运动作出科学的解释。</a:t>
            </a:r>
          </a:p>
          <a:p>
            <a:pPr marL="0" indent="0">
              <a:buNone/>
            </a:pPr>
            <a:r>
              <a:rPr lang="zh-CN" altLang="en-US" dirty="0"/>
              <a:t>摆在天文学家面前的有两条路。</a:t>
            </a:r>
          </a:p>
          <a:p>
            <a:pPr marL="0" indent="0">
              <a:buNone/>
            </a:pPr>
            <a:r>
              <a:rPr lang="zh-CN" altLang="en-US" dirty="0"/>
              <a:t>第一条路是质疑牛顿力学的普适性，或许万有引力定律不适用于距离太阳遥远的天王星，需要对之进行修正；</a:t>
            </a:r>
          </a:p>
          <a:p>
            <a:pPr marL="0" indent="0">
              <a:buNone/>
            </a:pPr>
            <a:r>
              <a:rPr lang="zh-CN" altLang="en-US" dirty="0"/>
              <a:t>第二条路是寻找布瓦尔所猜测的“未知因素”。于是人们提出了“彗星撞击”、“未知卫星”和“未知行星”等多种可能。</a:t>
            </a:r>
          </a:p>
          <a:p>
            <a:endParaRPr lang="zh-CN" altLang="en-US" dirty="0"/>
          </a:p>
        </p:txBody>
      </p:sp>
    </p:spTree>
    <p:extLst>
      <p:ext uri="{BB962C8B-B14F-4D97-AF65-F5344CB8AC3E}">
        <p14:creationId xmlns:p14="http://schemas.microsoft.com/office/powerpoint/2010/main" val="3335577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0DE3CD8-D1B4-40DC-8796-67AB7CADDB6C}"/>
              </a:ext>
            </a:extLst>
          </p:cNvPr>
          <p:cNvSpPr>
            <a:spLocks noGrp="1"/>
          </p:cNvSpPr>
          <p:nvPr>
            <p:ph idx="1"/>
          </p:nvPr>
        </p:nvSpPr>
        <p:spPr>
          <a:xfrm>
            <a:off x="5913783" y="375921"/>
            <a:ext cx="5440017" cy="5801359"/>
          </a:xfrm>
        </p:spPr>
        <p:txBody>
          <a:bodyPr>
            <a:normAutofit fontScale="92500" lnSpcReduction="10000"/>
          </a:bodyPr>
          <a:lstStyle/>
          <a:p>
            <a:pPr marL="0" indent="0">
              <a:buNone/>
            </a:pPr>
            <a:r>
              <a:rPr lang="zh-CN" altLang="en-US" sz="2400" dirty="0">
                <a:latin typeface="+mn-ea"/>
              </a:rPr>
              <a:t>在科学研究中，困难是智者的试金石。</a:t>
            </a:r>
            <a:r>
              <a:rPr lang="en-US" altLang="zh-CN" sz="2400" dirty="0">
                <a:latin typeface="+mn-ea"/>
              </a:rPr>
              <a:t>1841 </a:t>
            </a:r>
            <a:r>
              <a:rPr lang="zh-CN" altLang="en-US" sz="2400" dirty="0">
                <a:latin typeface="+mn-ea"/>
              </a:rPr>
              <a:t>年的暑期，还是英国剑桥大学二年级学生的亚当斯</a:t>
            </a:r>
            <a:r>
              <a:rPr lang="en-US" altLang="zh-CN" sz="2400" dirty="0">
                <a:latin typeface="+mn-ea"/>
              </a:rPr>
              <a:t> </a:t>
            </a:r>
            <a:r>
              <a:rPr lang="zh-CN" altLang="en-US" sz="2400" dirty="0">
                <a:latin typeface="+mn-ea"/>
              </a:rPr>
              <a:t>就定下计划，不仅要确认天王星的轨道异常是否来自未知行星的引力作用，还要尽可能地确认这颗新行星的轨道，以便通过观测来发现之。这不仅是一个新问题，而且是一个反问题。因为过去总是已知一颗行星的质量和轨道，根据万有引力定律计算出它对另一颗行星产生的轨道摄动。而现在则相反，亚当斯</a:t>
            </a:r>
            <a:r>
              <a:rPr lang="en-US" altLang="zh-CN" sz="2400" dirty="0">
                <a:latin typeface="+mn-ea"/>
              </a:rPr>
              <a:t> </a:t>
            </a:r>
            <a:r>
              <a:rPr lang="zh-CN" altLang="en-US" sz="2400" dirty="0">
                <a:latin typeface="+mn-ea"/>
              </a:rPr>
              <a:t>要假定已知天王星轨道的摄动，来计算出产生这一摄动的未知行星的质量和轨道。由于未知因素很多，实际计算起来是相当复杂和困难的。</a:t>
            </a:r>
          </a:p>
          <a:p>
            <a:pPr marL="0" indent="0">
              <a:buNone/>
            </a:pPr>
            <a:r>
              <a:rPr lang="zh-CN" altLang="en-US" sz="2400" dirty="0">
                <a:latin typeface="+mn-ea"/>
              </a:rPr>
              <a:t>亚当斯</a:t>
            </a:r>
            <a:r>
              <a:rPr lang="en-US" altLang="zh-CN" sz="2400" dirty="0">
                <a:latin typeface="+mn-ea"/>
              </a:rPr>
              <a:t> </a:t>
            </a:r>
            <a:r>
              <a:rPr lang="zh-CN" altLang="en-US" sz="2400" dirty="0">
                <a:latin typeface="+mn-ea"/>
              </a:rPr>
              <a:t>于</a:t>
            </a:r>
            <a:r>
              <a:rPr lang="en-US" altLang="zh-CN" sz="2400" dirty="0">
                <a:latin typeface="+mn-ea"/>
              </a:rPr>
              <a:t>1845 </a:t>
            </a:r>
            <a:r>
              <a:rPr lang="zh-CN" altLang="en-US" sz="2400" dirty="0">
                <a:latin typeface="+mn-ea"/>
              </a:rPr>
              <a:t>年彻底解决了这个反问题。他所运用的方法在当时是空前新颖的。令人遗憾的是，英国天文学家艾礼</a:t>
            </a:r>
            <a:r>
              <a:rPr lang="en-US" altLang="zh-CN" sz="2400" dirty="0">
                <a:latin typeface="+mn-ea"/>
              </a:rPr>
              <a:t> </a:t>
            </a:r>
            <a:r>
              <a:rPr lang="zh-CN" altLang="en-US" sz="2400" dirty="0">
                <a:latin typeface="+mn-ea"/>
              </a:rPr>
              <a:t>先入为主地认为天王星的轨道问题是引力定律不再适用的结果，没有重视亚当斯</a:t>
            </a:r>
            <a:r>
              <a:rPr lang="en-US" altLang="zh-CN" sz="2400" dirty="0">
                <a:latin typeface="+mn-ea"/>
              </a:rPr>
              <a:t> </a:t>
            </a:r>
            <a:r>
              <a:rPr lang="zh-CN" altLang="en-US" sz="2400" dirty="0">
                <a:latin typeface="+mn-ea"/>
              </a:rPr>
              <a:t>向他提交的新行星的轨道计算结果。</a:t>
            </a:r>
          </a:p>
          <a:p>
            <a:endParaRPr lang="zh-CN" altLang="en-US" sz="2400" dirty="0">
              <a:latin typeface="+mn-ea"/>
            </a:endParaRPr>
          </a:p>
        </p:txBody>
      </p:sp>
      <p:pic>
        <p:nvPicPr>
          <p:cNvPr id="4" name="图片 3">
            <a:extLst>
              <a:ext uri="{FF2B5EF4-FFF2-40B4-BE49-F238E27FC236}">
                <a16:creationId xmlns:a16="http://schemas.microsoft.com/office/drawing/2014/main" id="{EB871B83-DC6C-4E76-824B-1CA2947E5368}"/>
              </a:ext>
            </a:extLst>
          </p:cNvPr>
          <p:cNvPicPr>
            <a:picLocks noChangeAspect="1"/>
          </p:cNvPicPr>
          <p:nvPr/>
        </p:nvPicPr>
        <p:blipFill>
          <a:blip r:embed="rId2"/>
          <a:stretch>
            <a:fillRect/>
          </a:stretch>
        </p:blipFill>
        <p:spPr>
          <a:xfrm>
            <a:off x="1603403" y="164327"/>
            <a:ext cx="2909513" cy="3850640"/>
          </a:xfrm>
          <a:prstGeom prst="rect">
            <a:avLst/>
          </a:prstGeom>
        </p:spPr>
      </p:pic>
      <p:sp>
        <p:nvSpPr>
          <p:cNvPr id="5" name="文本框 4">
            <a:extLst>
              <a:ext uri="{FF2B5EF4-FFF2-40B4-BE49-F238E27FC236}">
                <a16:creationId xmlns:a16="http://schemas.microsoft.com/office/drawing/2014/main" id="{E32E0B7B-5720-42F9-BC0D-17BDF29F315F}"/>
              </a:ext>
            </a:extLst>
          </p:cNvPr>
          <p:cNvSpPr txBox="1"/>
          <p:nvPr/>
        </p:nvSpPr>
        <p:spPr>
          <a:xfrm>
            <a:off x="411480" y="4305836"/>
            <a:ext cx="5293360" cy="2308324"/>
          </a:xfrm>
          <a:prstGeom prst="rect">
            <a:avLst/>
          </a:prstGeom>
          <a:noFill/>
        </p:spPr>
        <p:txBody>
          <a:bodyPr wrap="square" rtlCol="0">
            <a:spAutoFit/>
          </a:bodyPr>
          <a:lstStyle/>
          <a:p>
            <a:r>
              <a:rPr lang="zh-CN" altLang="en-US" dirty="0"/>
              <a:t>亚当斯还研究过</a:t>
            </a:r>
            <a:r>
              <a:rPr lang="zh-CN" altLang="en-US" dirty="0">
                <a:hlinkClick r:id="rId3"/>
              </a:rPr>
              <a:t>月球</a:t>
            </a:r>
            <a:r>
              <a:rPr lang="zh-CN" altLang="en-US" dirty="0"/>
              <a:t>的轨道，并准确预言了</a:t>
            </a:r>
            <a:r>
              <a:rPr lang="zh-CN" altLang="en-US" dirty="0">
                <a:hlinkClick r:id="rId4"/>
              </a:rPr>
              <a:t>狮子座流星雨</a:t>
            </a:r>
            <a:r>
              <a:rPr lang="zh-CN" altLang="en-US" dirty="0"/>
              <a:t>在</a:t>
            </a:r>
            <a:r>
              <a:rPr lang="en-US" altLang="zh-CN" dirty="0">
                <a:hlinkClick r:id="rId5"/>
              </a:rPr>
              <a:t>1866</a:t>
            </a:r>
            <a:r>
              <a:rPr lang="zh-CN" altLang="en-US" dirty="0">
                <a:hlinkClick r:id="rId5"/>
              </a:rPr>
              <a:t>年</a:t>
            </a:r>
            <a:r>
              <a:rPr lang="en-US" altLang="zh-CN" dirty="0"/>
              <a:t>11</a:t>
            </a:r>
            <a:r>
              <a:rPr lang="zh-CN" altLang="en-US" dirty="0"/>
              <a:t>月的大爆发。亚当斯曾于</a:t>
            </a:r>
            <a:r>
              <a:rPr lang="en-US" altLang="zh-CN" dirty="0">
                <a:hlinkClick r:id="rId6"/>
              </a:rPr>
              <a:t>1851</a:t>
            </a:r>
            <a:r>
              <a:rPr lang="zh-CN" altLang="en-US" dirty="0">
                <a:hlinkClick r:id="rId6"/>
              </a:rPr>
              <a:t>年</a:t>
            </a:r>
            <a:r>
              <a:rPr lang="zh-CN" altLang="en-US" dirty="0"/>
              <a:t>到</a:t>
            </a:r>
            <a:r>
              <a:rPr lang="en-US" altLang="zh-CN" dirty="0">
                <a:hlinkClick r:id="rId7"/>
              </a:rPr>
              <a:t>1853</a:t>
            </a:r>
            <a:r>
              <a:rPr lang="zh-CN" altLang="en-US" dirty="0">
                <a:hlinkClick r:id="rId7"/>
              </a:rPr>
              <a:t>年</a:t>
            </a:r>
            <a:r>
              <a:rPr lang="zh-CN" altLang="en-US" dirty="0"/>
              <a:t>、</a:t>
            </a:r>
            <a:r>
              <a:rPr lang="en-US" altLang="zh-CN" dirty="0">
                <a:hlinkClick r:id="rId8"/>
              </a:rPr>
              <a:t>1874</a:t>
            </a:r>
            <a:r>
              <a:rPr lang="zh-CN" altLang="en-US" dirty="0">
                <a:hlinkClick r:id="rId8"/>
              </a:rPr>
              <a:t>年</a:t>
            </a:r>
            <a:r>
              <a:rPr lang="zh-CN" altLang="en-US" dirty="0"/>
              <a:t>到</a:t>
            </a:r>
            <a:r>
              <a:rPr lang="en-US" altLang="zh-CN" dirty="0">
                <a:hlinkClick r:id="rId9"/>
              </a:rPr>
              <a:t>1876</a:t>
            </a:r>
            <a:r>
              <a:rPr lang="zh-CN" altLang="en-US" dirty="0">
                <a:hlinkClick r:id="rId9"/>
              </a:rPr>
              <a:t>年</a:t>
            </a:r>
            <a:r>
              <a:rPr lang="zh-CN" altLang="en-US" dirty="0"/>
              <a:t>期间两次当选</a:t>
            </a:r>
            <a:r>
              <a:rPr lang="zh-CN" altLang="en-US" dirty="0">
                <a:hlinkClick r:id="rId10"/>
              </a:rPr>
              <a:t>英国皇家天文学会</a:t>
            </a:r>
            <a:r>
              <a:rPr lang="zh-CN" altLang="en-US" dirty="0"/>
              <a:t>主席，</a:t>
            </a:r>
            <a:r>
              <a:rPr lang="en-US" altLang="zh-CN" dirty="0">
                <a:hlinkClick r:id="rId11"/>
              </a:rPr>
              <a:t>1861</a:t>
            </a:r>
            <a:r>
              <a:rPr lang="zh-CN" altLang="en-US" dirty="0">
                <a:hlinkClick r:id="rId11"/>
              </a:rPr>
              <a:t>年</a:t>
            </a:r>
            <a:r>
              <a:rPr lang="zh-CN" altLang="en-US" dirty="0"/>
              <a:t>担任剑桥大学天文台台长。</a:t>
            </a:r>
            <a:r>
              <a:rPr lang="en-US" altLang="zh-CN" dirty="0"/>
              <a:t>1866</a:t>
            </a:r>
            <a:r>
              <a:rPr lang="zh-CN" altLang="en-US" dirty="0"/>
              <a:t>年亚当斯获得</a:t>
            </a:r>
            <a:r>
              <a:rPr lang="zh-CN" altLang="en-US" dirty="0">
                <a:hlinkClick r:id="rId12"/>
              </a:rPr>
              <a:t>英国皇家天文学会金质奖章</a:t>
            </a:r>
            <a:r>
              <a:rPr lang="zh-CN" altLang="en-US" dirty="0"/>
              <a:t>。为纪念他，海王星的一条</a:t>
            </a:r>
            <a:r>
              <a:rPr lang="zh-CN" altLang="en-US" dirty="0">
                <a:hlinkClick r:id="rId13"/>
              </a:rPr>
              <a:t>光环</a:t>
            </a:r>
            <a:r>
              <a:rPr lang="zh-CN" altLang="en-US" dirty="0"/>
              <a:t>以及第</a:t>
            </a:r>
            <a:r>
              <a:rPr lang="en-US" altLang="zh-CN" dirty="0"/>
              <a:t>1996</a:t>
            </a:r>
            <a:r>
              <a:rPr lang="zh-CN" altLang="en-US" dirty="0"/>
              <a:t>号小行星都以他的姓氏命名。剑桥大学设立了</a:t>
            </a:r>
            <a:r>
              <a:rPr lang="zh-CN" altLang="en-US" dirty="0">
                <a:hlinkClick r:id="rId14"/>
              </a:rPr>
              <a:t>亚当斯奖</a:t>
            </a:r>
            <a:r>
              <a:rPr lang="zh-CN" altLang="en-US" dirty="0"/>
              <a:t>，用于表彰在</a:t>
            </a:r>
            <a:r>
              <a:rPr lang="zh-CN" altLang="en-US" dirty="0">
                <a:hlinkClick r:id="rId15"/>
              </a:rPr>
              <a:t>数学</a:t>
            </a:r>
            <a:r>
              <a:rPr lang="zh-CN" altLang="en-US" dirty="0"/>
              <a:t>领域做出突出贡献的英国数学家。</a:t>
            </a:r>
          </a:p>
        </p:txBody>
      </p:sp>
    </p:spTree>
    <p:extLst>
      <p:ext uri="{BB962C8B-B14F-4D97-AF65-F5344CB8AC3E}">
        <p14:creationId xmlns:p14="http://schemas.microsoft.com/office/powerpoint/2010/main" val="3138991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A043344-7B57-4078-AC9D-60C2CF18DEF6}"/>
              </a:ext>
            </a:extLst>
          </p:cNvPr>
          <p:cNvSpPr>
            <a:spLocks noGrp="1"/>
          </p:cNvSpPr>
          <p:nvPr>
            <p:ph idx="1"/>
          </p:nvPr>
        </p:nvSpPr>
        <p:spPr>
          <a:xfrm>
            <a:off x="4480560" y="274320"/>
            <a:ext cx="7383800" cy="6207760"/>
          </a:xfrm>
        </p:spPr>
        <p:txBody>
          <a:bodyPr>
            <a:normAutofit lnSpcReduction="10000"/>
          </a:bodyPr>
          <a:lstStyle/>
          <a:p>
            <a:pPr marL="0" indent="0">
              <a:buNone/>
            </a:pPr>
            <a:r>
              <a:rPr lang="zh-CN" altLang="en-US" sz="3200" dirty="0"/>
              <a:t>几乎与此同时，法国人勒维耶独立地解决了同样的反问题。</a:t>
            </a:r>
            <a:r>
              <a:rPr lang="en-US" altLang="zh-CN" sz="3200" dirty="0"/>
              <a:t>1846 </a:t>
            </a:r>
            <a:r>
              <a:rPr lang="zh-CN" altLang="en-US" sz="3200" dirty="0"/>
              <a:t>年</a:t>
            </a:r>
            <a:r>
              <a:rPr lang="en-US" altLang="zh-CN" sz="3200" dirty="0"/>
              <a:t>9 </a:t>
            </a:r>
            <a:r>
              <a:rPr lang="zh-CN" altLang="en-US" sz="3200" dirty="0"/>
              <a:t>月</a:t>
            </a:r>
            <a:r>
              <a:rPr lang="en-US" altLang="zh-CN" sz="3200" dirty="0"/>
              <a:t>23 </a:t>
            </a:r>
            <a:r>
              <a:rPr lang="zh-CN" altLang="en-US" sz="3200" dirty="0"/>
              <a:t>日，柏林天文台的伽勒</a:t>
            </a:r>
            <a:r>
              <a:rPr lang="en-US" altLang="zh-CN" sz="3200" dirty="0"/>
              <a:t> </a:t>
            </a:r>
            <a:r>
              <a:rPr lang="zh-CN" altLang="en-US" sz="3200" dirty="0"/>
              <a:t>按照勒维耶提交的计算轨道着手观测，当晚就在偏离预言位置不到</a:t>
            </a:r>
            <a:r>
              <a:rPr lang="en-US" altLang="zh-CN" sz="3200" dirty="0"/>
              <a:t>1 </a:t>
            </a:r>
            <a:r>
              <a:rPr lang="zh-CN" altLang="en-US" sz="3200" dirty="0"/>
              <a:t>度的地方发现了一颗新的八等星。连续观测的数据都与勒维耶的预测结果吻合得很好，证实这是一颗新行星。这时英国天文台才想起了亚当斯</a:t>
            </a:r>
            <a:r>
              <a:rPr lang="en-US" altLang="zh-CN" sz="3200" dirty="0"/>
              <a:t> </a:t>
            </a:r>
            <a:r>
              <a:rPr lang="zh-CN" altLang="en-US" sz="3200" dirty="0"/>
              <a:t>的工作，悔之晚矣。</a:t>
            </a:r>
          </a:p>
          <a:p>
            <a:pPr marL="0" indent="0">
              <a:buNone/>
            </a:pPr>
            <a:r>
              <a:rPr lang="zh-CN" altLang="en-US" sz="3200" dirty="0"/>
              <a:t>案子破了。干扰天王星正常运行的那颗神秘天体正是太阳系的第</a:t>
            </a:r>
            <a:r>
              <a:rPr lang="en-US" altLang="zh-CN" sz="3200" dirty="0"/>
              <a:t>8 </a:t>
            </a:r>
            <a:r>
              <a:rPr lang="zh-CN" altLang="en-US" sz="3200" dirty="0"/>
              <a:t>颗大行星</a:t>
            </a:r>
            <a:r>
              <a:rPr lang="en-US" altLang="zh-CN" sz="3200" dirty="0"/>
              <a:t>——</a:t>
            </a:r>
            <a:r>
              <a:rPr lang="zh-CN" altLang="en-US" sz="3200" dirty="0"/>
              <a:t>海王星！不仅长期困扰天文界的天王星轨道异常问题在牛顿力学框架内得到了完满解释，而且海王星的发现进一步验证了牛顿力学的正确性。</a:t>
            </a:r>
          </a:p>
          <a:p>
            <a:endParaRPr lang="zh-CN" altLang="en-US" sz="3200" dirty="0"/>
          </a:p>
        </p:txBody>
      </p:sp>
      <p:pic>
        <p:nvPicPr>
          <p:cNvPr id="4" name="图片 3">
            <a:extLst>
              <a:ext uri="{FF2B5EF4-FFF2-40B4-BE49-F238E27FC236}">
                <a16:creationId xmlns:a16="http://schemas.microsoft.com/office/drawing/2014/main" id="{1345C64D-D2CB-4EC2-A5BB-1EA026E7D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40" y="121920"/>
            <a:ext cx="3576320" cy="4541926"/>
          </a:xfrm>
          <a:prstGeom prst="rect">
            <a:avLst/>
          </a:prstGeom>
        </p:spPr>
      </p:pic>
      <p:sp>
        <p:nvSpPr>
          <p:cNvPr id="5" name="文本框 4">
            <a:extLst>
              <a:ext uri="{FF2B5EF4-FFF2-40B4-BE49-F238E27FC236}">
                <a16:creationId xmlns:a16="http://schemas.microsoft.com/office/drawing/2014/main" id="{00B88424-9B66-49E2-B5CF-CEC6AD239E2D}"/>
              </a:ext>
            </a:extLst>
          </p:cNvPr>
          <p:cNvSpPr txBox="1"/>
          <p:nvPr/>
        </p:nvSpPr>
        <p:spPr>
          <a:xfrm>
            <a:off x="327640" y="4663846"/>
            <a:ext cx="3576320" cy="2031325"/>
          </a:xfrm>
          <a:prstGeom prst="rect">
            <a:avLst/>
          </a:prstGeom>
          <a:noFill/>
        </p:spPr>
        <p:txBody>
          <a:bodyPr wrap="square" rtlCol="0">
            <a:spAutoFit/>
          </a:bodyPr>
          <a:lstStyle/>
          <a:p>
            <a:r>
              <a:rPr lang="en-US" altLang="zh-CN" dirty="0"/>
              <a:t>1868</a:t>
            </a:r>
            <a:r>
              <a:rPr lang="zh-CN" altLang="en-US" dirty="0"/>
              <a:t>和</a:t>
            </a:r>
            <a:r>
              <a:rPr lang="en-US" altLang="zh-CN" dirty="0"/>
              <a:t>1876</a:t>
            </a:r>
            <a:r>
              <a:rPr lang="zh-CN" altLang="en-US" dirty="0"/>
              <a:t>年</a:t>
            </a:r>
            <a:r>
              <a:rPr lang="zh-CN" altLang="en-US" dirty="0">
                <a:hlinkClick r:id="rId3"/>
              </a:rPr>
              <a:t>英国皇家天文学会金质奖章</a:t>
            </a:r>
            <a:r>
              <a:rPr lang="zh-CN" altLang="en-US" dirty="0"/>
              <a:t>。</a:t>
            </a:r>
            <a:r>
              <a:rPr lang="zh-CN" altLang="en-US" dirty="0">
                <a:hlinkClick r:id="rId4"/>
              </a:rPr>
              <a:t>月球</a:t>
            </a:r>
            <a:r>
              <a:rPr lang="zh-CN" altLang="en-US" dirty="0"/>
              <a:t>和</a:t>
            </a:r>
            <a:r>
              <a:rPr lang="zh-CN" altLang="en-US" dirty="0">
                <a:hlinkClick r:id="rId5"/>
              </a:rPr>
              <a:t>火星</a:t>
            </a:r>
            <a:r>
              <a:rPr lang="zh-CN" altLang="en-US" dirty="0"/>
              <a:t>上各有一个撞击坑以他命名。此外</a:t>
            </a:r>
            <a:r>
              <a:rPr lang="zh-CN" altLang="en-US" dirty="0">
                <a:hlinkClick r:id="rId6"/>
              </a:rPr>
              <a:t>海王星</a:t>
            </a:r>
            <a:r>
              <a:rPr lang="zh-CN" altLang="en-US" dirty="0"/>
              <a:t>的一个环和小行星</a:t>
            </a:r>
            <a:r>
              <a:rPr lang="en-US" altLang="zh-CN" dirty="0"/>
              <a:t>1997</a:t>
            </a:r>
            <a:r>
              <a:rPr lang="zh-CN" altLang="en-US" dirty="0"/>
              <a:t>号也是以他的名字命名。他是名字被刻在</a:t>
            </a:r>
            <a:r>
              <a:rPr lang="zh-CN" altLang="en-US" dirty="0">
                <a:hlinkClick r:id="rId7"/>
              </a:rPr>
              <a:t>埃菲尔铁塔</a:t>
            </a:r>
            <a:r>
              <a:rPr lang="zh-CN" altLang="en-US" dirty="0"/>
              <a:t>的七十二位法国科学家与工程师其中一位。</a:t>
            </a:r>
          </a:p>
        </p:txBody>
      </p:sp>
    </p:spTree>
    <p:extLst>
      <p:ext uri="{BB962C8B-B14F-4D97-AF65-F5344CB8AC3E}">
        <p14:creationId xmlns:p14="http://schemas.microsoft.com/office/powerpoint/2010/main" val="108632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4">
            <a:extLst>
              <a:ext uri="{FF2B5EF4-FFF2-40B4-BE49-F238E27FC236}">
                <a16:creationId xmlns:a16="http://schemas.microsoft.com/office/drawing/2014/main" id="{8AE2B4E7-4DCF-4B25-990F-1DBD5747BB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7446" y="525859"/>
            <a:ext cx="2455114" cy="3696756"/>
          </a:xfrm>
        </p:spPr>
      </p:pic>
      <p:sp>
        <p:nvSpPr>
          <p:cNvPr id="5" name="文本框 4">
            <a:extLst>
              <a:ext uri="{FF2B5EF4-FFF2-40B4-BE49-F238E27FC236}">
                <a16:creationId xmlns:a16="http://schemas.microsoft.com/office/drawing/2014/main" id="{4B69A04B-2642-46DC-BCC6-9D5E2357AB48}"/>
              </a:ext>
            </a:extLst>
          </p:cNvPr>
          <p:cNvSpPr txBox="1"/>
          <p:nvPr/>
        </p:nvSpPr>
        <p:spPr>
          <a:xfrm>
            <a:off x="715009" y="4430435"/>
            <a:ext cx="10108703" cy="1938992"/>
          </a:xfrm>
          <a:prstGeom prst="rect">
            <a:avLst/>
          </a:prstGeom>
          <a:noFill/>
        </p:spPr>
        <p:txBody>
          <a:bodyPr wrap="square" rtlCol="0">
            <a:spAutoFit/>
          </a:bodyPr>
          <a:lstStyle/>
          <a:p>
            <a:r>
              <a:rPr lang="en-US" altLang="zh-CN" sz="2400" b="1" dirty="0"/>
              <a:t>1846</a:t>
            </a:r>
            <a:r>
              <a:rPr lang="zh-CN" altLang="en-US" sz="2400" b="1" dirty="0"/>
              <a:t>年</a:t>
            </a:r>
            <a:r>
              <a:rPr lang="en-US" altLang="zh-CN" sz="2400" b="1" dirty="0"/>
              <a:t>9</a:t>
            </a:r>
            <a:r>
              <a:rPr lang="zh-CN" altLang="en-US" sz="2400" b="1" dirty="0"/>
              <a:t>月</a:t>
            </a:r>
            <a:r>
              <a:rPr lang="en-US" altLang="zh-CN" sz="2400" b="1" dirty="0"/>
              <a:t>23</a:t>
            </a:r>
            <a:r>
              <a:rPr lang="zh-CN" altLang="en-US" sz="2400" b="1" dirty="0"/>
              <a:t>日，伽勒正式宣布他发现海王星。除发现海王星外，伽勒也研究观察</a:t>
            </a:r>
            <a:r>
              <a:rPr lang="zh-CN" altLang="en-US" sz="2400" b="1" dirty="0">
                <a:hlinkClick r:id="rId3"/>
              </a:rPr>
              <a:t>彗星</a:t>
            </a:r>
            <a:r>
              <a:rPr lang="zh-CN" altLang="en-US" sz="2400" b="1" dirty="0"/>
              <a:t>，</a:t>
            </a:r>
            <a:r>
              <a:rPr lang="en-US" altLang="zh-CN" sz="2400" b="1" dirty="0"/>
              <a:t>1894</a:t>
            </a:r>
            <a:r>
              <a:rPr lang="zh-CN" altLang="en-US" sz="2400" b="1" dirty="0"/>
              <a:t>年时在他儿子协助下出版了彗星列表，一共收录</a:t>
            </a:r>
            <a:r>
              <a:rPr lang="en-US" altLang="zh-CN" sz="2400" b="1" dirty="0"/>
              <a:t>414</a:t>
            </a:r>
            <a:r>
              <a:rPr lang="zh-CN" altLang="en-US" sz="2400" b="1" dirty="0"/>
              <a:t>颗彗星。他本人也曾在</a:t>
            </a:r>
            <a:r>
              <a:rPr lang="en-US" altLang="zh-CN" sz="2400" b="1" dirty="0"/>
              <a:t>1839</a:t>
            </a:r>
            <a:r>
              <a:rPr lang="zh-CN" altLang="en-US" sz="2400" b="1" dirty="0"/>
              <a:t>年</a:t>
            </a:r>
            <a:r>
              <a:rPr lang="en-US" altLang="zh-CN" sz="2400" b="1" dirty="0"/>
              <a:t>12</a:t>
            </a:r>
            <a:r>
              <a:rPr lang="zh-CN" altLang="en-US" sz="2400" b="1" dirty="0"/>
              <a:t>月至</a:t>
            </a:r>
            <a:r>
              <a:rPr lang="en-US" altLang="zh-CN" sz="2400" b="1" dirty="0"/>
              <a:t>1840</a:t>
            </a:r>
            <a:r>
              <a:rPr lang="zh-CN" altLang="en-US" sz="2400" b="1" dirty="0"/>
              <a:t>年</a:t>
            </a:r>
            <a:r>
              <a:rPr lang="en-US" altLang="zh-CN" sz="2400" b="1" dirty="0"/>
              <a:t>3</a:t>
            </a:r>
            <a:r>
              <a:rPr lang="zh-CN" altLang="en-US" sz="2400" b="1" dirty="0"/>
              <a:t>月短短</a:t>
            </a:r>
            <a:r>
              <a:rPr lang="en-US" altLang="zh-CN" sz="2400" b="1" dirty="0"/>
              <a:t>3</a:t>
            </a:r>
            <a:r>
              <a:rPr lang="zh-CN" altLang="en-US" sz="2400" b="1" dirty="0"/>
              <a:t>个月间发现了三颗彗星。为记念伽勒的贡献，</a:t>
            </a:r>
            <a:r>
              <a:rPr lang="zh-CN" altLang="en-US" sz="2400" b="1" dirty="0">
                <a:hlinkClick r:id="rId4"/>
              </a:rPr>
              <a:t>国际天文联会</a:t>
            </a:r>
            <a:r>
              <a:rPr lang="zh-CN" altLang="en-US" sz="2400" b="1" dirty="0"/>
              <a:t>将月球和</a:t>
            </a:r>
            <a:r>
              <a:rPr lang="zh-CN" altLang="en-US" sz="2400" b="1" dirty="0">
                <a:hlinkClick r:id="rId5"/>
              </a:rPr>
              <a:t>火星</a:t>
            </a:r>
            <a:r>
              <a:rPr lang="zh-CN" altLang="en-US" sz="2400" b="1" dirty="0"/>
              <a:t>各一个撞击坑和海王星的环以伽勒之名命名。</a:t>
            </a:r>
          </a:p>
        </p:txBody>
      </p:sp>
      <p:pic>
        <p:nvPicPr>
          <p:cNvPr id="7" name="图片 6">
            <a:extLst>
              <a:ext uri="{FF2B5EF4-FFF2-40B4-BE49-F238E27FC236}">
                <a16:creationId xmlns:a16="http://schemas.microsoft.com/office/drawing/2014/main" id="{1F3E9022-16B8-42DD-B38E-28C8F0B22B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0000" y="525859"/>
            <a:ext cx="5594554" cy="3038325"/>
          </a:xfrm>
          <a:prstGeom prst="rect">
            <a:avLst/>
          </a:prstGeom>
        </p:spPr>
      </p:pic>
      <p:sp>
        <p:nvSpPr>
          <p:cNvPr id="8" name="文本框 7">
            <a:extLst>
              <a:ext uri="{FF2B5EF4-FFF2-40B4-BE49-F238E27FC236}">
                <a16:creationId xmlns:a16="http://schemas.microsoft.com/office/drawing/2014/main" id="{B5BB7A25-DC5F-449D-AE1D-BA54837BC4BE}"/>
              </a:ext>
            </a:extLst>
          </p:cNvPr>
          <p:cNvSpPr txBox="1"/>
          <p:nvPr/>
        </p:nvSpPr>
        <p:spPr>
          <a:xfrm>
            <a:off x="6096000" y="3850183"/>
            <a:ext cx="3484880" cy="461665"/>
          </a:xfrm>
          <a:prstGeom prst="rect">
            <a:avLst/>
          </a:prstGeom>
          <a:noFill/>
        </p:spPr>
        <p:txBody>
          <a:bodyPr wrap="square" rtlCol="0">
            <a:spAutoFit/>
          </a:bodyPr>
          <a:lstStyle/>
          <a:p>
            <a:pPr algn="ctr"/>
            <a:r>
              <a:rPr lang="zh-CN" altLang="en-US" sz="2400" b="1" dirty="0"/>
              <a:t>柏林天文台</a:t>
            </a:r>
          </a:p>
        </p:txBody>
      </p:sp>
    </p:spTree>
    <p:extLst>
      <p:ext uri="{BB962C8B-B14F-4D97-AF65-F5344CB8AC3E}">
        <p14:creationId xmlns:p14="http://schemas.microsoft.com/office/powerpoint/2010/main" val="1645742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BDA66C-9E18-49BA-B8D1-DCECB77BC659}"/>
              </a:ext>
            </a:extLst>
          </p:cNvPr>
          <p:cNvSpPr>
            <a:spLocks noGrp="1"/>
          </p:cNvSpPr>
          <p:nvPr>
            <p:ph type="title"/>
          </p:nvPr>
        </p:nvSpPr>
        <p:spPr>
          <a:xfrm>
            <a:off x="604519" y="5405120"/>
            <a:ext cx="11327409" cy="1280159"/>
          </a:xfrm>
        </p:spPr>
        <p:txBody>
          <a:bodyPr>
            <a:noAutofit/>
          </a:bodyPr>
          <a:lstStyle/>
          <a:p>
            <a:r>
              <a:rPr lang="zh-CN" altLang="en-US" sz="1800" b="1" dirty="0">
                <a:latin typeface="+mn-ea"/>
                <a:ea typeface="+mn-ea"/>
              </a:rPr>
              <a:t>哈雷（</a:t>
            </a:r>
            <a:r>
              <a:rPr lang="en-US" altLang="zh-CN" sz="1800" b="1" dirty="0">
                <a:latin typeface="+mn-ea"/>
                <a:ea typeface="+mn-ea"/>
              </a:rPr>
              <a:t>Edmond Halley</a:t>
            </a:r>
            <a:r>
              <a:rPr lang="zh-CN" altLang="en-US" sz="1800" b="1" dirty="0">
                <a:latin typeface="+mn-ea"/>
                <a:ea typeface="+mn-ea"/>
              </a:rPr>
              <a:t>，</a:t>
            </a:r>
            <a:r>
              <a:rPr lang="en-US" altLang="zh-CN" sz="1800" b="1" dirty="0">
                <a:latin typeface="+mn-ea"/>
                <a:ea typeface="+mn-ea"/>
              </a:rPr>
              <a:t>1656.11.08-1742.01.14</a:t>
            </a:r>
            <a:r>
              <a:rPr lang="zh-CN" altLang="en-US" sz="1800" b="1" dirty="0">
                <a:latin typeface="+mn-ea"/>
                <a:ea typeface="+mn-ea"/>
              </a:rPr>
              <a:t>）出生。哈雷是英国天文学家、地理学家、数学家、气象学家和物理学家，最著名的成就是计算出哈雷彗星的公转轨道，并预测该天体将再度回归。哈雷彗星是唯一能用裸眼直接从地球看见的短周期彗星，也是人一生中唯一以裸眼可能看见两次的彗星。其它能以裸眼看见的彗星可能会更壮观和更美丽，但那些都是数千年才会出现一次的彗星。哈雷彗星上一次回归是在</a:t>
            </a:r>
            <a:r>
              <a:rPr lang="en-US" altLang="zh-CN" sz="1800" b="1" dirty="0">
                <a:latin typeface="+mn-ea"/>
                <a:ea typeface="+mn-ea"/>
              </a:rPr>
              <a:t>1986</a:t>
            </a:r>
            <a:r>
              <a:rPr lang="zh-CN" altLang="en-US" sz="1800" b="1" dirty="0">
                <a:latin typeface="+mn-ea"/>
                <a:ea typeface="+mn-ea"/>
              </a:rPr>
              <a:t>年，而下一次回归将在</a:t>
            </a:r>
            <a:r>
              <a:rPr lang="en-US" altLang="zh-CN" sz="1800" b="1" dirty="0">
                <a:latin typeface="+mn-ea"/>
                <a:ea typeface="+mn-ea"/>
              </a:rPr>
              <a:t>2061</a:t>
            </a:r>
            <a:r>
              <a:rPr lang="zh-CN" altLang="en-US" sz="1800" b="1" dirty="0">
                <a:latin typeface="+mn-ea"/>
                <a:ea typeface="+mn-ea"/>
              </a:rPr>
              <a:t>年中。</a:t>
            </a:r>
          </a:p>
        </p:txBody>
      </p:sp>
      <p:pic>
        <p:nvPicPr>
          <p:cNvPr id="5" name="内容占位符 4">
            <a:extLst>
              <a:ext uri="{FF2B5EF4-FFF2-40B4-BE49-F238E27FC236}">
                <a16:creationId xmlns:a16="http://schemas.microsoft.com/office/drawing/2014/main" id="{461B3A47-7061-49FD-8366-A498FCB8BB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70951" y="209896"/>
            <a:ext cx="3360978" cy="5108413"/>
          </a:xfrm>
        </p:spPr>
      </p:pic>
      <p:pic>
        <p:nvPicPr>
          <p:cNvPr id="7" name="图片 6">
            <a:extLst>
              <a:ext uri="{FF2B5EF4-FFF2-40B4-BE49-F238E27FC236}">
                <a16:creationId xmlns:a16="http://schemas.microsoft.com/office/drawing/2014/main" id="{C5A2A628-55DC-495E-8AD8-6F1877051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520" y="172721"/>
            <a:ext cx="3810000" cy="5108414"/>
          </a:xfrm>
          <a:prstGeom prst="rect">
            <a:avLst/>
          </a:prstGeom>
        </p:spPr>
      </p:pic>
      <p:pic>
        <p:nvPicPr>
          <p:cNvPr id="9" name="图片 8">
            <a:extLst>
              <a:ext uri="{FF2B5EF4-FFF2-40B4-BE49-F238E27FC236}">
                <a16:creationId xmlns:a16="http://schemas.microsoft.com/office/drawing/2014/main" id="{BAA5EDDF-0BA5-4E52-A127-E79F698E34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4931" y="2998598"/>
            <a:ext cx="3722133" cy="2282537"/>
          </a:xfrm>
          <a:prstGeom prst="rect">
            <a:avLst/>
          </a:prstGeom>
        </p:spPr>
      </p:pic>
      <p:pic>
        <p:nvPicPr>
          <p:cNvPr id="11" name="图片 10">
            <a:extLst>
              <a:ext uri="{FF2B5EF4-FFF2-40B4-BE49-F238E27FC236}">
                <a16:creationId xmlns:a16="http://schemas.microsoft.com/office/drawing/2014/main" id="{75A6D2AB-2577-4262-A128-F930F09906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4931" y="172721"/>
            <a:ext cx="3722133" cy="2791600"/>
          </a:xfrm>
          <a:prstGeom prst="rect">
            <a:avLst/>
          </a:prstGeom>
        </p:spPr>
      </p:pic>
    </p:spTree>
    <p:extLst>
      <p:ext uri="{BB962C8B-B14F-4D97-AF65-F5344CB8AC3E}">
        <p14:creationId xmlns:p14="http://schemas.microsoft.com/office/powerpoint/2010/main" val="109253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59369F-8897-4BE5-A9BC-93BB62F46870}"/>
              </a:ext>
            </a:extLst>
          </p:cNvPr>
          <p:cNvSpPr>
            <a:spLocks noGrp="1"/>
          </p:cNvSpPr>
          <p:nvPr>
            <p:ph type="title"/>
          </p:nvPr>
        </p:nvSpPr>
        <p:spPr>
          <a:xfrm>
            <a:off x="431800" y="4967605"/>
            <a:ext cx="4709160" cy="1325563"/>
          </a:xfrm>
        </p:spPr>
        <p:txBody>
          <a:bodyPr>
            <a:noAutofit/>
          </a:bodyPr>
          <a:lstStyle/>
          <a:p>
            <a:r>
              <a:rPr lang="zh-CN" altLang="en-US" sz="2000" b="1" dirty="0">
                <a:latin typeface="+mn-ea"/>
                <a:ea typeface="+mn-ea"/>
              </a:rPr>
              <a:t>马克斯</a:t>
            </a:r>
            <a:r>
              <a:rPr lang="en-US" altLang="zh-CN" sz="2000" b="1" dirty="0">
                <a:latin typeface="+mn-ea"/>
                <a:ea typeface="+mn-ea"/>
              </a:rPr>
              <a:t>·</a:t>
            </a:r>
            <a:r>
              <a:rPr lang="zh-CN" altLang="en-US" sz="2000" b="1" dirty="0">
                <a:latin typeface="+mn-ea"/>
                <a:ea typeface="+mn-ea"/>
              </a:rPr>
              <a:t>冯</a:t>
            </a:r>
            <a:r>
              <a:rPr lang="en-US" altLang="zh-CN" sz="2000" b="1" dirty="0">
                <a:latin typeface="+mn-ea"/>
                <a:ea typeface="+mn-ea"/>
              </a:rPr>
              <a:t>·</a:t>
            </a:r>
            <a:r>
              <a:rPr lang="zh-CN" altLang="en-US" sz="2000" b="1" dirty="0">
                <a:latin typeface="+mn-ea"/>
                <a:ea typeface="+mn-ea"/>
              </a:rPr>
              <a:t>劳厄（</a:t>
            </a:r>
            <a:r>
              <a:rPr lang="en-US" altLang="zh-CN" sz="2000" b="1" dirty="0">
                <a:latin typeface="+mn-ea"/>
                <a:ea typeface="+mn-ea"/>
              </a:rPr>
              <a:t>Max von Laue</a:t>
            </a:r>
            <a:r>
              <a:rPr lang="zh-CN" altLang="en-US" sz="2000" b="1" dirty="0">
                <a:latin typeface="+mn-ea"/>
                <a:ea typeface="+mn-ea"/>
              </a:rPr>
              <a:t>，</a:t>
            </a:r>
            <a:r>
              <a:rPr lang="en-US" altLang="zh-CN" sz="2000" b="1" dirty="0">
                <a:latin typeface="+mn-ea"/>
                <a:ea typeface="+mn-ea"/>
              </a:rPr>
              <a:t>1879</a:t>
            </a:r>
            <a:r>
              <a:rPr lang="zh-CN" altLang="en-US" sz="2000" b="1" dirty="0">
                <a:latin typeface="+mn-ea"/>
                <a:ea typeface="+mn-ea"/>
              </a:rPr>
              <a:t>年</a:t>
            </a:r>
            <a:r>
              <a:rPr lang="en-US" altLang="zh-CN" sz="2000" b="1" dirty="0">
                <a:latin typeface="+mn-ea"/>
                <a:ea typeface="+mn-ea"/>
              </a:rPr>
              <a:t>10</a:t>
            </a:r>
            <a:r>
              <a:rPr lang="zh-CN" altLang="en-US" sz="2000" b="1" dirty="0">
                <a:latin typeface="+mn-ea"/>
                <a:ea typeface="+mn-ea"/>
              </a:rPr>
              <a:t>月</a:t>
            </a:r>
            <a:r>
              <a:rPr lang="en-US" altLang="zh-CN" sz="2000" b="1" dirty="0">
                <a:latin typeface="+mn-ea"/>
                <a:ea typeface="+mn-ea"/>
              </a:rPr>
              <a:t>9</a:t>
            </a:r>
            <a:r>
              <a:rPr lang="zh-CN" altLang="en-US" sz="2000" b="1" dirty="0">
                <a:latin typeface="+mn-ea"/>
                <a:ea typeface="+mn-ea"/>
              </a:rPr>
              <a:t>日－</a:t>
            </a:r>
            <a:r>
              <a:rPr lang="en-US" altLang="zh-CN" sz="2000" b="1" dirty="0">
                <a:latin typeface="+mn-ea"/>
                <a:ea typeface="+mn-ea"/>
              </a:rPr>
              <a:t>1960</a:t>
            </a:r>
            <a:r>
              <a:rPr lang="zh-CN" altLang="en-US" sz="2000" b="1" dirty="0">
                <a:latin typeface="+mn-ea"/>
                <a:ea typeface="+mn-ea"/>
              </a:rPr>
              <a:t>年</a:t>
            </a:r>
            <a:r>
              <a:rPr lang="en-US" altLang="zh-CN" sz="2000" b="1" dirty="0">
                <a:latin typeface="+mn-ea"/>
                <a:ea typeface="+mn-ea"/>
              </a:rPr>
              <a:t>4</a:t>
            </a:r>
            <a:r>
              <a:rPr lang="zh-CN" altLang="en-US" sz="2000" b="1" dirty="0">
                <a:latin typeface="+mn-ea"/>
                <a:ea typeface="+mn-ea"/>
              </a:rPr>
              <a:t>月</a:t>
            </a:r>
            <a:r>
              <a:rPr lang="en-US" altLang="zh-CN" sz="2000" b="1" dirty="0">
                <a:latin typeface="+mn-ea"/>
                <a:ea typeface="+mn-ea"/>
              </a:rPr>
              <a:t>24</a:t>
            </a:r>
            <a:r>
              <a:rPr lang="zh-CN" altLang="en-US" sz="2000" b="1" dirty="0">
                <a:latin typeface="+mn-ea"/>
                <a:ea typeface="+mn-ea"/>
              </a:rPr>
              <a:t>日），德国物理学家，因发现晶体中</a:t>
            </a:r>
            <a:r>
              <a:rPr lang="en-US" altLang="zh-CN" sz="2000" b="1" dirty="0">
                <a:latin typeface="+mn-ea"/>
                <a:ea typeface="+mn-ea"/>
              </a:rPr>
              <a:t>X</a:t>
            </a:r>
            <a:r>
              <a:rPr lang="zh-CN" altLang="en-US" sz="2000" b="1" dirty="0">
                <a:latin typeface="+mn-ea"/>
                <a:ea typeface="+mn-ea"/>
              </a:rPr>
              <a:t>射线的衍射现象而获得</a:t>
            </a:r>
            <a:r>
              <a:rPr lang="en-US" altLang="zh-CN" sz="2000" b="1" dirty="0">
                <a:latin typeface="+mn-ea"/>
                <a:ea typeface="+mn-ea"/>
              </a:rPr>
              <a:t>1914</a:t>
            </a:r>
            <a:r>
              <a:rPr lang="zh-CN" altLang="en-US" sz="2000" b="1" dirty="0">
                <a:latin typeface="+mn-ea"/>
                <a:ea typeface="+mn-ea"/>
              </a:rPr>
              <a:t>年诺贝尔物理学奖。</a:t>
            </a:r>
          </a:p>
        </p:txBody>
      </p:sp>
      <p:pic>
        <p:nvPicPr>
          <p:cNvPr id="5" name="内容占位符 4">
            <a:extLst>
              <a:ext uri="{FF2B5EF4-FFF2-40B4-BE49-F238E27FC236}">
                <a16:creationId xmlns:a16="http://schemas.microsoft.com/office/drawing/2014/main" id="{9D689583-E988-4BBB-BC52-9CF86F8DDD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720" y="439197"/>
            <a:ext cx="3093720" cy="4373395"/>
          </a:xfrm>
        </p:spPr>
      </p:pic>
      <p:sp>
        <p:nvSpPr>
          <p:cNvPr id="6" name="对话气泡: 圆角矩形 5">
            <a:extLst>
              <a:ext uri="{FF2B5EF4-FFF2-40B4-BE49-F238E27FC236}">
                <a16:creationId xmlns:a16="http://schemas.microsoft.com/office/drawing/2014/main" id="{28E3FB63-473D-4994-9FA2-2BA82C1F7492}"/>
              </a:ext>
            </a:extLst>
          </p:cNvPr>
          <p:cNvSpPr/>
          <p:nvPr/>
        </p:nvSpPr>
        <p:spPr>
          <a:xfrm>
            <a:off x="4135120" y="411480"/>
            <a:ext cx="6746240" cy="1722120"/>
          </a:xfrm>
          <a:prstGeom prst="wedgeRoundRectCallout">
            <a:avLst>
              <a:gd name="adj1" fmla="val -45984"/>
              <a:gd name="adj2" fmla="val 905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“没有任何东西像牛顿引力理论对行星轨道的计算那样，如此有力的树立起人们对年轻物理学的尊敬。从此以后，这门自然科学成了巨大的精神王国</a:t>
            </a:r>
            <a:r>
              <a:rPr lang="en-US" altLang="zh-CN" dirty="0"/>
              <a:t>……”</a:t>
            </a:r>
            <a:endParaRPr lang="zh-CN" altLang="en-US" dirty="0"/>
          </a:p>
        </p:txBody>
      </p:sp>
      <p:sp>
        <p:nvSpPr>
          <p:cNvPr id="7" name="文本框 6">
            <a:extLst>
              <a:ext uri="{FF2B5EF4-FFF2-40B4-BE49-F238E27FC236}">
                <a16:creationId xmlns:a16="http://schemas.microsoft.com/office/drawing/2014/main" id="{D5092B57-0232-458F-A8C2-6F2D697F959B}"/>
              </a:ext>
            </a:extLst>
          </p:cNvPr>
          <p:cNvSpPr txBox="1"/>
          <p:nvPr/>
        </p:nvSpPr>
        <p:spPr>
          <a:xfrm>
            <a:off x="5723393" y="2569114"/>
            <a:ext cx="6223000" cy="3785652"/>
          </a:xfrm>
          <a:prstGeom prst="rect">
            <a:avLst/>
          </a:prstGeom>
          <a:noFill/>
        </p:spPr>
        <p:txBody>
          <a:bodyPr wrap="square" rtlCol="0">
            <a:spAutoFit/>
          </a:bodyPr>
          <a:lstStyle/>
          <a:p>
            <a:r>
              <a:rPr lang="zh-CN" altLang="en-US" sz="4800" dirty="0">
                <a:solidFill>
                  <a:srgbClr val="C00000"/>
                </a:solidFill>
                <a:latin typeface="华文隶书" panose="02010800040101010101" pitchFamily="2" charset="-122"/>
                <a:ea typeface="华文隶书" panose="02010800040101010101" pitchFamily="2" charset="-122"/>
              </a:rPr>
              <a:t>海王星的发现和哈雷彗星的“按时回归”确立了万有引力定律的地位，成为科学史上的美谈。</a:t>
            </a:r>
          </a:p>
        </p:txBody>
      </p:sp>
    </p:spTree>
    <p:extLst>
      <p:ext uri="{BB962C8B-B14F-4D97-AF65-F5344CB8AC3E}">
        <p14:creationId xmlns:p14="http://schemas.microsoft.com/office/powerpoint/2010/main" val="336252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9175FA-4E12-4CCE-83BB-FD1FE7F1D3F3}"/>
              </a:ext>
            </a:extLst>
          </p:cNvPr>
          <p:cNvSpPr>
            <a:spLocks noGrp="1"/>
          </p:cNvSpPr>
          <p:nvPr>
            <p:ph type="title"/>
          </p:nvPr>
        </p:nvSpPr>
        <p:spPr/>
        <p:txBody>
          <a:bodyPr/>
          <a:lstStyle/>
          <a:p>
            <a:endParaRPr lang="zh-CN" altLang="en-US"/>
          </a:p>
        </p:txBody>
      </p:sp>
      <p:pic>
        <p:nvPicPr>
          <p:cNvPr id="5" name="内容占位符 4">
            <a:extLst>
              <a:ext uri="{FF2B5EF4-FFF2-40B4-BE49-F238E27FC236}">
                <a16:creationId xmlns:a16="http://schemas.microsoft.com/office/drawing/2014/main" id="{39185CE1-D851-4B70-9931-9BB8D196B3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p:spPr>
      </p:pic>
    </p:spTree>
    <p:extLst>
      <p:ext uri="{BB962C8B-B14F-4D97-AF65-F5344CB8AC3E}">
        <p14:creationId xmlns:p14="http://schemas.microsoft.com/office/powerpoint/2010/main" val="4167216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6F3E21-F9EF-4DB1-8B2D-BC7DFAB9AC1D}"/>
              </a:ext>
            </a:extLst>
          </p:cNvPr>
          <p:cNvSpPr>
            <a:spLocks noGrp="1"/>
          </p:cNvSpPr>
          <p:nvPr>
            <p:ph type="title"/>
          </p:nvPr>
        </p:nvSpPr>
        <p:spPr>
          <a:xfrm>
            <a:off x="1681480" y="389784"/>
            <a:ext cx="8488680" cy="833755"/>
          </a:xfrm>
        </p:spPr>
        <p:txBody>
          <a:bodyPr/>
          <a:lstStyle/>
          <a:p>
            <a:pPr algn="ctr"/>
            <a:r>
              <a:rPr lang="zh-CN" altLang="en-US" b="1" dirty="0"/>
              <a:t>万有引力公式</a:t>
            </a:r>
          </a:p>
        </p:txBody>
      </p:sp>
      <p:pic>
        <p:nvPicPr>
          <p:cNvPr id="5" name="图片 4">
            <a:extLst>
              <a:ext uri="{FF2B5EF4-FFF2-40B4-BE49-F238E27FC236}">
                <a16:creationId xmlns:a16="http://schemas.microsoft.com/office/drawing/2014/main" id="{B9D79D0F-9465-414D-BFE6-378F38347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339" y="1873430"/>
            <a:ext cx="2894030" cy="3973891"/>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23AEADCF-1FD5-4ECC-BC47-ED1BC9712D90}"/>
                  </a:ext>
                </a:extLst>
              </p:cNvPr>
              <p:cNvSpPr txBox="1"/>
              <p:nvPr/>
            </p:nvSpPr>
            <p:spPr>
              <a:xfrm>
                <a:off x="6548120" y="3282750"/>
                <a:ext cx="4013200" cy="11552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4400" i="1" dirty="0" smtClean="0">
                          <a:latin typeface="Cambria Math" panose="02040503050406030204" pitchFamily="18" charset="0"/>
                        </a:rPr>
                        <m:t>𝐹</m:t>
                      </m:r>
                      <m:r>
                        <a:rPr lang="zh-CN" altLang="en-US" sz="4400" i="0" dirty="0">
                          <a:latin typeface="Cambria Math" panose="02040503050406030204" pitchFamily="18" charset="0"/>
                        </a:rPr>
                        <m:t>=</m:t>
                      </m:r>
                      <m:r>
                        <a:rPr lang="zh-CN" altLang="en-US" sz="4400" i="1" dirty="0">
                          <a:latin typeface="Cambria Math" panose="02040503050406030204" pitchFamily="18" charset="0"/>
                        </a:rPr>
                        <m:t>𝐺</m:t>
                      </m:r>
                      <m:f>
                        <m:fPr>
                          <m:ctrlPr>
                            <a:rPr lang="zh-CN" altLang="en-US" sz="4400" i="1" dirty="0" smtClean="0">
                              <a:latin typeface="Cambria Math" panose="02040503050406030204" pitchFamily="18" charset="0"/>
                            </a:rPr>
                          </m:ctrlPr>
                        </m:fPr>
                        <m:num>
                          <m:sSub>
                            <m:sSubPr>
                              <m:ctrlPr>
                                <a:rPr lang="en-US" altLang="zh-CN" sz="4400" i="1" dirty="0" smtClean="0">
                                  <a:latin typeface="Cambria Math" panose="02040503050406030204" pitchFamily="18" charset="0"/>
                                </a:rPr>
                              </m:ctrlPr>
                            </m:sSubPr>
                            <m:e>
                              <m:r>
                                <a:rPr lang="en-US" altLang="zh-CN" sz="4400" b="0" i="1" dirty="0" smtClean="0">
                                  <a:latin typeface="Cambria Math" panose="02040503050406030204" pitchFamily="18" charset="0"/>
                                </a:rPr>
                                <m:t>𝑚</m:t>
                              </m:r>
                            </m:e>
                            <m:sub>
                              <m:r>
                                <a:rPr lang="en-US" altLang="zh-CN" sz="4400" b="0" i="1" dirty="0" smtClean="0">
                                  <a:latin typeface="Cambria Math" panose="02040503050406030204" pitchFamily="18" charset="0"/>
                                </a:rPr>
                                <m:t>1</m:t>
                              </m:r>
                            </m:sub>
                          </m:sSub>
                          <m:sSub>
                            <m:sSubPr>
                              <m:ctrlPr>
                                <a:rPr lang="en-US" altLang="zh-CN" sz="4400" i="1" dirty="0" smtClean="0">
                                  <a:latin typeface="Cambria Math" panose="02040503050406030204" pitchFamily="18" charset="0"/>
                                </a:rPr>
                              </m:ctrlPr>
                            </m:sSubPr>
                            <m:e>
                              <m:r>
                                <a:rPr lang="en-US" altLang="zh-CN" sz="4400" b="0" i="1" dirty="0" smtClean="0">
                                  <a:latin typeface="Cambria Math" panose="02040503050406030204" pitchFamily="18" charset="0"/>
                                </a:rPr>
                                <m:t>𝑚</m:t>
                              </m:r>
                            </m:e>
                            <m:sub>
                              <m:r>
                                <a:rPr lang="en-US" altLang="zh-CN" sz="4400" b="0" i="1" dirty="0" smtClean="0">
                                  <a:latin typeface="Cambria Math" panose="02040503050406030204" pitchFamily="18" charset="0"/>
                                </a:rPr>
                                <m:t>2</m:t>
                              </m:r>
                            </m:sub>
                          </m:sSub>
                        </m:num>
                        <m:den>
                          <m:sSup>
                            <m:sSupPr>
                              <m:ctrlPr>
                                <a:rPr lang="zh-CN" altLang="en-US" sz="4400" i="1" dirty="0">
                                  <a:latin typeface="Cambria Math" panose="02040503050406030204" pitchFamily="18" charset="0"/>
                                </a:rPr>
                              </m:ctrlPr>
                            </m:sSupPr>
                            <m:e>
                              <m:r>
                                <a:rPr lang="zh-CN" altLang="en-US" sz="4400" i="1" dirty="0">
                                  <a:latin typeface="Cambria Math" panose="02040503050406030204" pitchFamily="18" charset="0"/>
                                </a:rPr>
                                <m:t>𝑟</m:t>
                              </m:r>
                            </m:e>
                            <m:sup>
                              <m:r>
                                <a:rPr lang="zh-CN" altLang="en-US" sz="4400" i="0" dirty="0">
                                  <a:latin typeface="Cambria Math" panose="02040503050406030204" pitchFamily="18" charset="0"/>
                                </a:rPr>
                                <m:t>2</m:t>
                              </m:r>
                            </m:sup>
                          </m:sSup>
                        </m:den>
                      </m:f>
                    </m:oMath>
                  </m:oMathPara>
                </a14:m>
                <a:endParaRPr lang="zh-CN" altLang="en-US" sz="4400" dirty="0"/>
              </a:p>
            </p:txBody>
          </p:sp>
        </mc:Choice>
        <mc:Fallback xmlns="">
          <p:sp>
            <p:nvSpPr>
              <p:cNvPr id="6" name="文本框 5">
                <a:extLst>
                  <a:ext uri="{FF2B5EF4-FFF2-40B4-BE49-F238E27FC236}">
                    <a16:creationId xmlns:a16="http://schemas.microsoft.com/office/drawing/2014/main" id="{23AEADCF-1FD5-4ECC-BC47-ED1BC9712D90}"/>
                  </a:ext>
                </a:extLst>
              </p:cNvPr>
              <p:cNvSpPr txBox="1">
                <a:spLocks noRot="1" noChangeAspect="1" noMove="1" noResize="1" noEditPoints="1" noAdjustHandles="1" noChangeArrowheads="1" noChangeShapeType="1" noTextEdit="1"/>
              </p:cNvSpPr>
              <p:nvPr/>
            </p:nvSpPr>
            <p:spPr>
              <a:xfrm>
                <a:off x="6548120" y="3282750"/>
                <a:ext cx="4013200" cy="1155253"/>
              </a:xfrm>
              <a:prstGeom prst="rect">
                <a:avLst/>
              </a:prstGeom>
              <a:blipFill>
                <a:blip r:embed="rId3"/>
                <a:stretch>
                  <a:fillRect/>
                </a:stretch>
              </a:blipFill>
            </p:spPr>
            <p:txBody>
              <a:bodyPr/>
              <a:lstStyle/>
              <a:p>
                <a:r>
                  <a:rPr lang="zh-CN" altLang="en-US">
                    <a:noFill/>
                  </a:rPr>
                  <a:t> </a:t>
                </a:r>
              </a:p>
            </p:txBody>
          </p:sp>
        </mc:Fallback>
      </mc:AlternateContent>
      <p:sp>
        <p:nvSpPr>
          <p:cNvPr id="8" name="思想气泡: 云 7">
            <a:extLst>
              <a:ext uri="{FF2B5EF4-FFF2-40B4-BE49-F238E27FC236}">
                <a16:creationId xmlns:a16="http://schemas.microsoft.com/office/drawing/2014/main" id="{285EE643-C8A5-4600-9243-00175F76B539}"/>
              </a:ext>
            </a:extLst>
          </p:cNvPr>
          <p:cNvSpPr/>
          <p:nvPr/>
        </p:nvSpPr>
        <p:spPr>
          <a:xfrm>
            <a:off x="4192793" y="1223539"/>
            <a:ext cx="5161280" cy="1747520"/>
          </a:xfrm>
          <a:prstGeom prst="cloudCallout">
            <a:avLst>
              <a:gd name="adj1" fmla="val -45439"/>
              <a:gd name="adj2" fmla="val 799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FF0000"/>
                </a:solidFill>
              </a:rPr>
              <a:t>没法用！！！</a:t>
            </a:r>
          </a:p>
        </p:txBody>
      </p:sp>
      <p:sp>
        <p:nvSpPr>
          <p:cNvPr id="11" name="对话气泡: 圆角矩形 10">
            <a:extLst>
              <a:ext uri="{FF2B5EF4-FFF2-40B4-BE49-F238E27FC236}">
                <a16:creationId xmlns:a16="http://schemas.microsoft.com/office/drawing/2014/main" id="{48F6095A-0E79-459F-9571-781700CBF82E}"/>
              </a:ext>
            </a:extLst>
          </p:cNvPr>
          <p:cNvSpPr/>
          <p:nvPr/>
        </p:nvSpPr>
        <p:spPr>
          <a:xfrm rot="10800000">
            <a:off x="6773432" y="4973985"/>
            <a:ext cx="2082332" cy="660475"/>
          </a:xfrm>
          <a:prstGeom prst="wedgeRoundRectCallout">
            <a:avLst>
              <a:gd name="adj1" fmla="val -26370"/>
              <a:gd name="adj2" fmla="val 1505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B5D98876-DC8D-4853-A9BA-26459BC72E9B}"/>
              </a:ext>
            </a:extLst>
          </p:cNvPr>
          <p:cNvSpPr txBox="1"/>
          <p:nvPr/>
        </p:nvSpPr>
        <p:spPr>
          <a:xfrm>
            <a:off x="7335520" y="5057274"/>
            <a:ext cx="1219200" cy="461665"/>
          </a:xfrm>
          <a:prstGeom prst="rect">
            <a:avLst/>
          </a:prstGeom>
          <a:noFill/>
        </p:spPr>
        <p:txBody>
          <a:bodyPr wrap="square" rtlCol="0">
            <a:spAutoFit/>
          </a:bodyPr>
          <a:lstStyle/>
          <a:p>
            <a:r>
              <a:rPr lang="zh-CN" altLang="en-US" sz="2400" b="1" dirty="0"/>
              <a:t>太小了！</a:t>
            </a:r>
          </a:p>
        </p:txBody>
      </p:sp>
      <p:sp>
        <p:nvSpPr>
          <p:cNvPr id="3" name="文本框 2">
            <a:extLst>
              <a:ext uri="{FF2B5EF4-FFF2-40B4-BE49-F238E27FC236}">
                <a16:creationId xmlns:a16="http://schemas.microsoft.com/office/drawing/2014/main" id="{6FB5A43B-275D-41B9-9423-592028733BB6}"/>
              </a:ext>
            </a:extLst>
          </p:cNvPr>
          <p:cNvSpPr txBox="1"/>
          <p:nvPr/>
        </p:nvSpPr>
        <p:spPr>
          <a:xfrm>
            <a:off x="1411357" y="6112565"/>
            <a:ext cx="2007704" cy="461665"/>
          </a:xfrm>
          <a:prstGeom prst="rect">
            <a:avLst/>
          </a:prstGeom>
          <a:noFill/>
        </p:spPr>
        <p:txBody>
          <a:bodyPr wrap="square" rtlCol="0">
            <a:spAutoFit/>
          </a:bodyPr>
          <a:lstStyle/>
          <a:p>
            <a:r>
              <a:rPr lang="zh-CN" altLang="en-US" sz="2400" b="1" dirty="0"/>
              <a:t>艾萨克</a:t>
            </a:r>
            <a:r>
              <a:rPr lang="en-US" altLang="zh-CN" sz="2400" b="1" dirty="0"/>
              <a:t>·</a:t>
            </a:r>
            <a:r>
              <a:rPr lang="zh-CN" altLang="en-US" sz="2400" b="1" dirty="0"/>
              <a:t>牛顿</a:t>
            </a:r>
          </a:p>
        </p:txBody>
      </p:sp>
    </p:spTree>
    <p:extLst>
      <p:ext uri="{BB962C8B-B14F-4D97-AF65-F5344CB8AC3E}">
        <p14:creationId xmlns:p14="http://schemas.microsoft.com/office/powerpoint/2010/main" val="100840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1"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6E1776A-0887-4BA7-9BA2-51B6710EE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69" y="1545037"/>
            <a:ext cx="2720341" cy="3400426"/>
          </a:xfrm>
          <a:prstGeom prst="rect">
            <a:avLst/>
          </a:prstGeom>
        </p:spPr>
      </p:pic>
      <p:sp>
        <p:nvSpPr>
          <p:cNvPr id="8" name="标题 1">
            <a:extLst>
              <a:ext uri="{FF2B5EF4-FFF2-40B4-BE49-F238E27FC236}">
                <a16:creationId xmlns:a16="http://schemas.microsoft.com/office/drawing/2014/main" id="{DF9EAF91-B365-46AA-A775-83AD994428CF}"/>
              </a:ext>
            </a:extLst>
          </p:cNvPr>
          <p:cNvSpPr txBox="1">
            <a:spLocks/>
          </p:cNvSpPr>
          <p:nvPr/>
        </p:nvSpPr>
        <p:spPr>
          <a:xfrm>
            <a:off x="1539239" y="335362"/>
            <a:ext cx="8488680" cy="8337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b="1" dirty="0"/>
              <a:t>卡文迪许的扭秤实验</a:t>
            </a:r>
          </a:p>
        </p:txBody>
      </p:sp>
      <p:pic>
        <p:nvPicPr>
          <p:cNvPr id="10" name="图片 9">
            <a:extLst>
              <a:ext uri="{FF2B5EF4-FFF2-40B4-BE49-F238E27FC236}">
                <a16:creationId xmlns:a16="http://schemas.microsoft.com/office/drawing/2014/main" id="{F5B8EBFB-F558-44DA-B133-B2AC8AA71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767" y="1545037"/>
            <a:ext cx="4549322" cy="4040754"/>
          </a:xfrm>
          <a:prstGeom prst="rect">
            <a:avLst/>
          </a:prstGeom>
        </p:spPr>
      </p:pic>
      <p:pic>
        <p:nvPicPr>
          <p:cNvPr id="12" name="图片 11">
            <a:extLst>
              <a:ext uri="{FF2B5EF4-FFF2-40B4-BE49-F238E27FC236}">
                <a16:creationId xmlns:a16="http://schemas.microsoft.com/office/drawing/2014/main" id="{C9274BF1-FF17-4289-97B0-B276A93706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5446" y="1545037"/>
            <a:ext cx="4029075" cy="4876800"/>
          </a:xfrm>
          <a:prstGeom prst="rect">
            <a:avLst/>
          </a:prstGeom>
        </p:spPr>
      </p:pic>
      <p:sp>
        <p:nvSpPr>
          <p:cNvPr id="2" name="文本框 1">
            <a:extLst>
              <a:ext uri="{FF2B5EF4-FFF2-40B4-BE49-F238E27FC236}">
                <a16:creationId xmlns:a16="http://schemas.microsoft.com/office/drawing/2014/main" id="{AB5C9724-A2FF-48C2-9BAE-C0807F037810}"/>
              </a:ext>
            </a:extLst>
          </p:cNvPr>
          <p:cNvSpPr txBox="1"/>
          <p:nvPr/>
        </p:nvSpPr>
        <p:spPr>
          <a:xfrm>
            <a:off x="179068" y="5312963"/>
            <a:ext cx="2981575" cy="1200329"/>
          </a:xfrm>
          <a:prstGeom prst="rect">
            <a:avLst/>
          </a:prstGeom>
          <a:noFill/>
        </p:spPr>
        <p:txBody>
          <a:bodyPr wrap="square" rtlCol="0">
            <a:spAutoFit/>
          </a:bodyPr>
          <a:lstStyle/>
          <a:p>
            <a:r>
              <a:rPr lang="zh-CN" altLang="en-US" b="1" dirty="0"/>
              <a:t>亨利</a:t>
            </a:r>
            <a:r>
              <a:rPr lang="en-US" altLang="zh-CN" b="1" dirty="0"/>
              <a:t>·</a:t>
            </a:r>
            <a:r>
              <a:rPr lang="zh-CN" altLang="en-US" b="1" dirty="0"/>
              <a:t>卡文迪许（</a:t>
            </a:r>
            <a:r>
              <a:rPr lang="en-US" altLang="zh-CN" b="1" dirty="0"/>
              <a:t>Henry Cavendish</a:t>
            </a:r>
            <a:r>
              <a:rPr lang="zh-CN" altLang="en-US" b="1" dirty="0"/>
              <a:t>，</a:t>
            </a:r>
            <a:r>
              <a:rPr lang="en-US" altLang="zh-CN" b="1" dirty="0"/>
              <a:t>1731.10.10——1810.2.24.</a:t>
            </a:r>
            <a:r>
              <a:rPr lang="zh-CN" altLang="en-US" b="1" dirty="0"/>
              <a:t>），</a:t>
            </a:r>
            <a:r>
              <a:rPr lang="zh-CN" altLang="en-US" b="1" dirty="0">
                <a:hlinkClick r:id="rId5"/>
              </a:rPr>
              <a:t>英国</a:t>
            </a:r>
            <a:r>
              <a:rPr lang="zh-CN" altLang="en-US" b="1" dirty="0">
                <a:hlinkClick r:id="rId6"/>
              </a:rPr>
              <a:t>化学家</a:t>
            </a:r>
            <a:r>
              <a:rPr lang="zh-CN" altLang="en-US" b="1" dirty="0"/>
              <a:t>、</a:t>
            </a:r>
            <a:r>
              <a:rPr lang="zh-CN" altLang="en-US" b="1" u="sng" dirty="0">
                <a:hlinkClick r:id="rId7"/>
              </a:rPr>
              <a:t>物理学家</a:t>
            </a:r>
            <a:r>
              <a:rPr lang="zh-CN" altLang="en-US" b="1" dirty="0"/>
              <a:t>。</a:t>
            </a:r>
          </a:p>
        </p:txBody>
      </p:sp>
    </p:spTree>
    <p:extLst>
      <p:ext uri="{BB962C8B-B14F-4D97-AF65-F5344CB8AC3E}">
        <p14:creationId xmlns:p14="http://schemas.microsoft.com/office/powerpoint/2010/main" val="245010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1BF78428-38EA-466F-A298-E12CB37B2C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74838" y="2204244"/>
            <a:ext cx="4412889" cy="3800316"/>
          </a:xfrm>
        </p:spPr>
      </p:pic>
      <p:sp>
        <p:nvSpPr>
          <p:cNvPr id="6" name="标题 1">
            <a:extLst>
              <a:ext uri="{FF2B5EF4-FFF2-40B4-BE49-F238E27FC236}">
                <a16:creationId xmlns:a16="http://schemas.microsoft.com/office/drawing/2014/main" id="{6F2EF6FE-371D-4CD3-8945-9774A6182766}"/>
              </a:ext>
            </a:extLst>
          </p:cNvPr>
          <p:cNvSpPr txBox="1">
            <a:spLocks/>
          </p:cNvSpPr>
          <p:nvPr/>
        </p:nvSpPr>
        <p:spPr>
          <a:xfrm>
            <a:off x="1539239" y="589362"/>
            <a:ext cx="8488680" cy="8337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b="1" dirty="0"/>
              <a:t>引力常量的测定</a:t>
            </a:r>
            <a:endParaRPr lang="en-US" altLang="zh-CN" b="1" dirty="0"/>
          </a:p>
        </p:txBody>
      </p:sp>
      <p:pic>
        <p:nvPicPr>
          <p:cNvPr id="8" name="图片 7">
            <a:extLst>
              <a:ext uri="{FF2B5EF4-FFF2-40B4-BE49-F238E27FC236}">
                <a16:creationId xmlns:a16="http://schemas.microsoft.com/office/drawing/2014/main" id="{87962CAE-1B9D-4702-AEF4-67FBEFB4E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425" y="2204244"/>
            <a:ext cx="5391150" cy="3800316"/>
          </a:xfrm>
          <a:prstGeom prst="rect">
            <a:avLst/>
          </a:prstGeom>
        </p:spPr>
      </p:pic>
    </p:spTree>
    <p:extLst>
      <p:ext uri="{BB962C8B-B14F-4D97-AF65-F5344CB8AC3E}">
        <p14:creationId xmlns:p14="http://schemas.microsoft.com/office/powerpoint/2010/main" val="419734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CD5BE1-DBD4-42DA-B24F-1FF0D259C6D1}"/>
              </a:ext>
            </a:extLst>
          </p:cNvPr>
          <p:cNvSpPr>
            <a:spLocks noGrp="1"/>
          </p:cNvSpPr>
          <p:nvPr>
            <p:ph type="title"/>
          </p:nvPr>
        </p:nvSpPr>
        <p:spPr>
          <a:xfrm>
            <a:off x="3840058" y="271873"/>
            <a:ext cx="4109720" cy="1325563"/>
          </a:xfrm>
        </p:spPr>
        <p:txBody>
          <a:bodyPr/>
          <a:lstStyle/>
          <a:p>
            <a:pPr algn="ctr"/>
            <a:r>
              <a:rPr lang="zh-CN" altLang="en-US" b="1" dirty="0"/>
              <a:t>黄金代换公式</a:t>
            </a:r>
          </a:p>
        </p:txBody>
      </p:sp>
      <p:pic>
        <p:nvPicPr>
          <p:cNvPr id="7" name="图片 6">
            <a:extLst>
              <a:ext uri="{FF2B5EF4-FFF2-40B4-BE49-F238E27FC236}">
                <a16:creationId xmlns:a16="http://schemas.microsoft.com/office/drawing/2014/main" id="{242E6556-976F-468E-ACBF-700A055DC998}"/>
              </a:ext>
            </a:extLst>
          </p:cNvPr>
          <p:cNvPicPr>
            <a:picLocks noChangeAspect="1"/>
          </p:cNvPicPr>
          <p:nvPr/>
        </p:nvPicPr>
        <p:blipFill>
          <a:blip r:embed="rId3"/>
          <a:stretch>
            <a:fillRect/>
          </a:stretch>
        </p:blipFill>
        <p:spPr>
          <a:xfrm>
            <a:off x="8347533" y="1826152"/>
            <a:ext cx="3467400" cy="3833192"/>
          </a:xfrm>
          <a:prstGeom prst="rect">
            <a:avLst/>
          </a:prstGeom>
        </p:spPr>
      </p:pic>
      <p:pic>
        <p:nvPicPr>
          <p:cNvPr id="10" name="图片 9">
            <a:extLst>
              <a:ext uri="{FF2B5EF4-FFF2-40B4-BE49-F238E27FC236}">
                <a16:creationId xmlns:a16="http://schemas.microsoft.com/office/drawing/2014/main" id="{D75B1D5B-D6E3-4AB1-9E31-6C51DDFCB1C7}"/>
              </a:ext>
            </a:extLst>
          </p:cNvPr>
          <p:cNvPicPr>
            <a:picLocks noChangeAspect="1"/>
          </p:cNvPicPr>
          <p:nvPr/>
        </p:nvPicPr>
        <p:blipFill>
          <a:blip r:embed="rId4"/>
          <a:stretch>
            <a:fillRect/>
          </a:stretch>
        </p:blipFill>
        <p:spPr>
          <a:xfrm>
            <a:off x="470693" y="1893404"/>
            <a:ext cx="3467400" cy="3924640"/>
          </a:xfrm>
          <a:prstGeom prst="rect">
            <a:avLst/>
          </a:prstGeom>
        </p:spPr>
      </p:pic>
      <p:pic>
        <p:nvPicPr>
          <p:cNvPr id="11" name="图片 10">
            <a:extLst>
              <a:ext uri="{FF2B5EF4-FFF2-40B4-BE49-F238E27FC236}">
                <a16:creationId xmlns:a16="http://schemas.microsoft.com/office/drawing/2014/main" id="{3FDFD4C5-D773-4B62-9763-7F437BEA3E12}"/>
              </a:ext>
            </a:extLst>
          </p:cNvPr>
          <p:cNvPicPr>
            <a:picLocks noChangeAspect="1"/>
          </p:cNvPicPr>
          <p:nvPr/>
        </p:nvPicPr>
        <p:blipFill>
          <a:blip r:embed="rId5"/>
          <a:stretch>
            <a:fillRect/>
          </a:stretch>
        </p:blipFill>
        <p:spPr>
          <a:xfrm>
            <a:off x="4562987" y="1893404"/>
            <a:ext cx="2842506" cy="1257409"/>
          </a:xfrm>
          <a:prstGeom prst="rect">
            <a:avLst/>
          </a:prstGeom>
        </p:spPr>
      </p:pic>
      <p:pic>
        <p:nvPicPr>
          <p:cNvPr id="12" name="图片 11">
            <a:extLst>
              <a:ext uri="{FF2B5EF4-FFF2-40B4-BE49-F238E27FC236}">
                <a16:creationId xmlns:a16="http://schemas.microsoft.com/office/drawing/2014/main" id="{891BCAE7-BC94-4926-9A64-BFEF39B4AB19}"/>
              </a:ext>
            </a:extLst>
          </p:cNvPr>
          <p:cNvPicPr>
            <a:picLocks noChangeAspect="1"/>
          </p:cNvPicPr>
          <p:nvPr/>
        </p:nvPicPr>
        <p:blipFill>
          <a:blip r:embed="rId6"/>
          <a:stretch>
            <a:fillRect/>
          </a:stretch>
        </p:blipFill>
        <p:spPr>
          <a:xfrm>
            <a:off x="4783986" y="3742748"/>
            <a:ext cx="2400508" cy="685859"/>
          </a:xfrm>
          <a:prstGeom prst="rect">
            <a:avLst/>
          </a:prstGeom>
        </p:spPr>
      </p:pic>
      <p:sp>
        <p:nvSpPr>
          <p:cNvPr id="14" name="文本框 13">
            <a:extLst>
              <a:ext uri="{FF2B5EF4-FFF2-40B4-BE49-F238E27FC236}">
                <a16:creationId xmlns:a16="http://schemas.microsoft.com/office/drawing/2014/main" id="{BAB4CDE6-C7B6-4D6F-8AFE-DC71B0320A78}"/>
              </a:ext>
            </a:extLst>
          </p:cNvPr>
          <p:cNvSpPr txBox="1"/>
          <p:nvPr/>
        </p:nvSpPr>
        <p:spPr>
          <a:xfrm>
            <a:off x="4880133" y="4683760"/>
            <a:ext cx="2400508" cy="523220"/>
          </a:xfrm>
          <a:prstGeom prst="rect">
            <a:avLst/>
          </a:prstGeom>
          <a:noFill/>
        </p:spPr>
        <p:txBody>
          <a:bodyPr wrap="square" rtlCol="0">
            <a:spAutoFit/>
          </a:bodyPr>
          <a:lstStyle/>
          <a:p>
            <a:r>
              <a:rPr lang="zh-CN" altLang="en-US" sz="2800" b="1" dirty="0"/>
              <a:t>描述星球特性</a:t>
            </a:r>
          </a:p>
        </p:txBody>
      </p:sp>
    </p:spTree>
    <p:extLst>
      <p:ext uri="{BB962C8B-B14F-4D97-AF65-F5344CB8AC3E}">
        <p14:creationId xmlns:p14="http://schemas.microsoft.com/office/powerpoint/2010/main" val="399997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9D665DC-37F1-40D5-976D-6148F898BAED}"/>
              </a:ext>
            </a:extLst>
          </p:cNvPr>
          <p:cNvPicPr>
            <a:picLocks noChangeAspect="1"/>
          </p:cNvPicPr>
          <p:nvPr/>
        </p:nvPicPr>
        <p:blipFill>
          <a:blip r:embed="rId2"/>
          <a:stretch>
            <a:fillRect/>
          </a:stretch>
        </p:blipFill>
        <p:spPr>
          <a:xfrm>
            <a:off x="5161280" y="2144852"/>
            <a:ext cx="2011854" cy="899238"/>
          </a:xfrm>
          <a:prstGeom prst="rect">
            <a:avLst/>
          </a:prstGeom>
        </p:spPr>
      </p:pic>
      <p:pic>
        <p:nvPicPr>
          <p:cNvPr id="5" name="图片 4">
            <a:extLst>
              <a:ext uri="{FF2B5EF4-FFF2-40B4-BE49-F238E27FC236}">
                <a16:creationId xmlns:a16="http://schemas.microsoft.com/office/drawing/2014/main" id="{50BB9E92-4AA8-43FF-B60D-533FD86846F0}"/>
              </a:ext>
            </a:extLst>
          </p:cNvPr>
          <p:cNvPicPr>
            <a:picLocks noChangeAspect="1"/>
          </p:cNvPicPr>
          <p:nvPr/>
        </p:nvPicPr>
        <p:blipFill>
          <a:blip r:embed="rId3"/>
          <a:stretch>
            <a:fillRect/>
          </a:stretch>
        </p:blipFill>
        <p:spPr>
          <a:xfrm>
            <a:off x="544668" y="1402081"/>
            <a:ext cx="3726503" cy="4092295"/>
          </a:xfrm>
          <a:prstGeom prst="rect">
            <a:avLst/>
          </a:prstGeom>
        </p:spPr>
      </p:pic>
      <p:pic>
        <p:nvPicPr>
          <p:cNvPr id="6" name="图片 5">
            <a:extLst>
              <a:ext uri="{FF2B5EF4-FFF2-40B4-BE49-F238E27FC236}">
                <a16:creationId xmlns:a16="http://schemas.microsoft.com/office/drawing/2014/main" id="{202708BA-0E8D-421C-BF75-D89AF31CD064}"/>
              </a:ext>
            </a:extLst>
          </p:cNvPr>
          <p:cNvPicPr>
            <a:picLocks noChangeAspect="1"/>
          </p:cNvPicPr>
          <p:nvPr/>
        </p:nvPicPr>
        <p:blipFill>
          <a:blip r:embed="rId4"/>
          <a:stretch>
            <a:fillRect/>
          </a:stretch>
        </p:blipFill>
        <p:spPr>
          <a:xfrm>
            <a:off x="5161280" y="3202906"/>
            <a:ext cx="3886537" cy="777307"/>
          </a:xfrm>
          <a:prstGeom prst="rect">
            <a:avLst/>
          </a:prstGeom>
        </p:spPr>
      </p:pic>
      <p:pic>
        <p:nvPicPr>
          <p:cNvPr id="7" name="图片 6">
            <a:extLst>
              <a:ext uri="{FF2B5EF4-FFF2-40B4-BE49-F238E27FC236}">
                <a16:creationId xmlns:a16="http://schemas.microsoft.com/office/drawing/2014/main" id="{5D54129D-6E4C-478E-86CC-ABD637667A58}"/>
              </a:ext>
            </a:extLst>
          </p:cNvPr>
          <p:cNvPicPr>
            <a:picLocks noChangeAspect="1"/>
          </p:cNvPicPr>
          <p:nvPr/>
        </p:nvPicPr>
        <p:blipFill>
          <a:blip r:embed="rId5"/>
          <a:stretch>
            <a:fillRect/>
          </a:stretch>
        </p:blipFill>
        <p:spPr>
          <a:xfrm>
            <a:off x="7720242" y="2291572"/>
            <a:ext cx="2034716" cy="571550"/>
          </a:xfrm>
          <a:prstGeom prst="rect">
            <a:avLst/>
          </a:prstGeom>
        </p:spPr>
      </p:pic>
      <p:pic>
        <p:nvPicPr>
          <p:cNvPr id="8" name="图片 7">
            <a:extLst>
              <a:ext uri="{FF2B5EF4-FFF2-40B4-BE49-F238E27FC236}">
                <a16:creationId xmlns:a16="http://schemas.microsoft.com/office/drawing/2014/main" id="{0931CE78-8217-44CE-94C7-613CE3579DDE}"/>
              </a:ext>
            </a:extLst>
          </p:cNvPr>
          <p:cNvPicPr>
            <a:picLocks noChangeAspect="1"/>
          </p:cNvPicPr>
          <p:nvPr/>
        </p:nvPicPr>
        <p:blipFill>
          <a:blip r:embed="rId6"/>
          <a:stretch>
            <a:fillRect/>
          </a:stretch>
        </p:blipFill>
        <p:spPr>
          <a:xfrm>
            <a:off x="5574131" y="1168225"/>
            <a:ext cx="1684166" cy="672409"/>
          </a:xfrm>
          <a:prstGeom prst="rect">
            <a:avLst/>
          </a:prstGeom>
        </p:spPr>
      </p:pic>
      <p:pic>
        <p:nvPicPr>
          <p:cNvPr id="9" name="图片 8">
            <a:extLst>
              <a:ext uri="{FF2B5EF4-FFF2-40B4-BE49-F238E27FC236}">
                <a16:creationId xmlns:a16="http://schemas.microsoft.com/office/drawing/2014/main" id="{966BB6D2-1FFB-4ECD-A4E8-E5521357E0F6}"/>
              </a:ext>
            </a:extLst>
          </p:cNvPr>
          <p:cNvPicPr>
            <a:picLocks noChangeAspect="1"/>
          </p:cNvPicPr>
          <p:nvPr/>
        </p:nvPicPr>
        <p:blipFill>
          <a:blip r:embed="rId7"/>
          <a:stretch>
            <a:fillRect/>
          </a:stretch>
        </p:blipFill>
        <p:spPr>
          <a:xfrm>
            <a:off x="4543739" y="4052021"/>
            <a:ext cx="7392041" cy="914479"/>
          </a:xfrm>
          <a:prstGeom prst="rect">
            <a:avLst/>
          </a:prstGeom>
        </p:spPr>
      </p:pic>
      <p:cxnSp>
        <p:nvCxnSpPr>
          <p:cNvPr id="11" name="直接箭头连接符 10">
            <a:extLst>
              <a:ext uri="{FF2B5EF4-FFF2-40B4-BE49-F238E27FC236}">
                <a16:creationId xmlns:a16="http://schemas.microsoft.com/office/drawing/2014/main" id="{59FD19B2-AC67-41F0-85B2-0557DC73073B}"/>
              </a:ext>
            </a:extLst>
          </p:cNvPr>
          <p:cNvCxnSpPr>
            <a:cxnSpLocks/>
          </p:cNvCxnSpPr>
          <p:nvPr/>
        </p:nvCxnSpPr>
        <p:spPr>
          <a:xfrm flipV="1">
            <a:off x="6416214" y="1727200"/>
            <a:ext cx="0" cy="4831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直接箭头连接符 13">
            <a:extLst>
              <a:ext uri="{FF2B5EF4-FFF2-40B4-BE49-F238E27FC236}">
                <a16:creationId xmlns:a16="http://schemas.microsoft.com/office/drawing/2014/main" id="{F544623A-FC29-438F-8001-B39EC19D72F3}"/>
              </a:ext>
            </a:extLst>
          </p:cNvPr>
          <p:cNvCxnSpPr/>
          <p:nvPr/>
        </p:nvCxnSpPr>
        <p:spPr>
          <a:xfrm flipV="1">
            <a:off x="6421120" y="1727200"/>
            <a:ext cx="0" cy="11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DE2689E9-7F32-4267-A233-F0D67E92DFF0}"/>
              </a:ext>
            </a:extLst>
          </p:cNvPr>
          <p:cNvCxnSpPr>
            <a:cxnSpLocks/>
          </p:cNvCxnSpPr>
          <p:nvPr/>
        </p:nvCxnSpPr>
        <p:spPr>
          <a:xfrm flipH="1">
            <a:off x="6319607" y="3044090"/>
            <a:ext cx="1" cy="2702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直接箭头连接符 18">
            <a:extLst>
              <a:ext uri="{FF2B5EF4-FFF2-40B4-BE49-F238E27FC236}">
                <a16:creationId xmlns:a16="http://schemas.microsoft.com/office/drawing/2014/main" id="{19B6A569-7576-4CA6-B329-7496C58BA082}"/>
              </a:ext>
            </a:extLst>
          </p:cNvPr>
          <p:cNvCxnSpPr>
            <a:cxnSpLocks/>
          </p:cNvCxnSpPr>
          <p:nvPr/>
        </p:nvCxnSpPr>
        <p:spPr>
          <a:xfrm flipV="1">
            <a:off x="7227643" y="2594470"/>
            <a:ext cx="356285"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标题 20">
            <a:extLst>
              <a:ext uri="{FF2B5EF4-FFF2-40B4-BE49-F238E27FC236}">
                <a16:creationId xmlns:a16="http://schemas.microsoft.com/office/drawing/2014/main" id="{8E78863A-F698-44DD-AE23-E4DF62F612E6}"/>
              </a:ext>
            </a:extLst>
          </p:cNvPr>
          <p:cNvSpPr>
            <a:spLocks noGrp="1"/>
          </p:cNvSpPr>
          <p:nvPr>
            <p:ph type="title"/>
          </p:nvPr>
        </p:nvSpPr>
        <p:spPr/>
        <p:txBody>
          <a:bodyPr/>
          <a:lstStyle/>
          <a:p>
            <a:r>
              <a:rPr lang="zh-CN" altLang="en-US" b="1" dirty="0"/>
              <a:t>称量地球的质量</a:t>
            </a:r>
          </a:p>
        </p:txBody>
      </p:sp>
    </p:spTree>
    <p:extLst>
      <p:ext uri="{BB962C8B-B14F-4D97-AF65-F5344CB8AC3E}">
        <p14:creationId xmlns:p14="http://schemas.microsoft.com/office/powerpoint/2010/main" val="158896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par>
                                <p:cTn id="29" presetID="2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par>
                                <p:cTn id="37" presetID="22" presetClass="entr" presetSubtype="4"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randombar(horizontal)">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F309C36-31E6-40DB-A85A-BF71A9CA6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7175" y="2400066"/>
            <a:ext cx="3291625" cy="4175940"/>
          </a:xfrm>
          <a:prstGeom prst="rect">
            <a:avLst/>
          </a:prstGeom>
        </p:spPr>
      </p:pic>
      <p:sp>
        <p:nvSpPr>
          <p:cNvPr id="7" name="标题 1">
            <a:extLst>
              <a:ext uri="{FF2B5EF4-FFF2-40B4-BE49-F238E27FC236}">
                <a16:creationId xmlns:a16="http://schemas.microsoft.com/office/drawing/2014/main" id="{7640C78E-F4A3-41B0-A537-AE0A71E64575}"/>
              </a:ext>
            </a:extLst>
          </p:cNvPr>
          <p:cNvSpPr>
            <a:spLocks noGrp="1"/>
          </p:cNvSpPr>
          <p:nvPr>
            <p:ph type="title"/>
          </p:nvPr>
        </p:nvSpPr>
        <p:spPr>
          <a:xfrm>
            <a:off x="4260571" y="648532"/>
            <a:ext cx="4323080" cy="1091134"/>
          </a:xfrm>
        </p:spPr>
        <p:txBody>
          <a:bodyPr/>
          <a:lstStyle/>
          <a:p>
            <a:pPr algn="ctr"/>
            <a:r>
              <a:rPr lang="zh-CN" altLang="en-US" b="1" dirty="0"/>
              <a:t>“科学真是迷人”</a:t>
            </a:r>
          </a:p>
        </p:txBody>
      </p:sp>
      <p:sp>
        <p:nvSpPr>
          <p:cNvPr id="8" name="对话气泡: 圆角矩形 7">
            <a:extLst>
              <a:ext uri="{FF2B5EF4-FFF2-40B4-BE49-F238E27FC236}">
                <a16:creationId xmlns:a16="http://schemas.microsoft.com/office/drawing/2014/main" id="{0193869E-388B-4F4E-A1E0-F07CF748531E}"/>
              </a:ext>
            </a:extLst>
          </p:cNvPr>
          <p:cNvSpPr/>
          <p:nvPr/>
        </p:nvSpPr>
        <p:spPr>
          <a:xfrm>
            <a:off x="5947140" y="1854740"/>
            <a:ext cx="5801360" cy="1797316"/>
          </a:xfrm>
          <a:prstGeom prst="wedgeRoundRectCallout">
            <a:avLst>
              <a:gd name="adj1" fmla="val -44651"/>
              <a:gd name="adj2" fmla="val 1003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rPr>
              <a:t>“科学真是迷人，根据零星的事实，增添一点猜想，竟能赢得那么多收获！</a:t>
            </a:r>
          </a:p>
        </p:txBody>
      </p:sp>
      <p:sp>
        <p:nvSpPr>
          <p:cNvPr id="9" name="思想气泡: 云 8">
            <a:extLst>
              <a:ext uri="{FF2B5EF4-FFF2-40B4-BE49-F238E27FC236}">
                <a16:creationId xmlns:a16="http://schemas.microsoft.com/office/drawing/2014/main" id="{DA1C8D74-BADE-4CC6-ACB7-6F1CCEE798B6}"/>
              </a:ext>
            </a:extLst>
          </p:cNvPr>
          <p:cNvSpPr/>
          <p:nvPr/>
        </p:nvSpPr>
        <p:spPr>
          <a:xfrm>
            <a:off x="274535" y="1458259"/>
            <a:ext cx="1886661" cy="1091134"/>
          </a:xfrm>
          <a:prstGeom prst="cloudCallout">
            <a:avLst>
              <a:gd name="adj1" fmla="val 54388"/>
              <a:gd name="adj2" fmla="val 811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C00000"/>
                </a:solidFill>
              </a:rPr>
              <a:t>不明觉厉</a:t>
            </a:r>
          </a:p>
        </p:txBody>
      </p:sp>
      <p:sp>
        <p:nvSpPr>
          <p:cNvPr id="2" name="文本框 1">
            <a:extLst>
              <a:ext uri="{FF2B5EF4-FFF2-40B4-BE49-F238E27FC236}">
                <a16:creationId xmlns:a16="http://schemas.microsoft.com/office/drawing/2014/main" id="{D08B185F-F382-47BA-A1C4-DC0CB5AC65E5}"/>
              </a:ext>
            </a:extLst>
          </p:cNvPr>
          <p:cNvSpPr txBox="1"/>
          <p:nvPr/>
        </p:nvSpPr>
        <p:spPr>
          <a:xfrm>
            <a:off x="6422111" y="4721087"/>
            <a:ext cx="4373217" cy="1754326"/>
          </a:xfrm>
          <a:prstGeom prst="rect">
            <a:avLst/>
          </a:prstGeom>
          <a:noFill/>
        </p:spPr>
        <p:txBody>
          <a:bodyPr wrap="square" rtlCol="0">
            <a:spAutoFit/>
          </a:bodyPr>
          <a:lstStyle/>
          <a:p>
            <a:r>
              <a:rPr lang="zh-CN" altLang="en-US" b="1" dirty="0"/>
              <a:t>马克</a:t>
            </a:r>
            <a:r>
              <a:rPr lang="en-US" altLang="zh-CN" b="1" dirty="0"/>
              <a:t>·</a:t>
            </a:r>
            <a:r>
              <a:rPr lang="zh-CN" altLang="en-US" b="1" dirty="0"/>
              <a:t>吐温（</a:t>
            </a:r>
            <a:r>
              <a:rPr lang="en-US" altLang="zh-CN" b="1" dirty="0"/>
              <a:t>Mark Twain,1835</a:t>
            </a:r>
            <a:r>
              <a:rPr lang="zh-CN" altLang="en-US" b="1" dirty="0"/>
              <a:t>年</a:t>
            </a:r>
            <a:r>
              <a:rPr lang="en-US" altLang="zh-CN" b="1" dirty="0"/>
              <a:t>11</a:t>
            </a:r>
            <a:r>
              <a:rPr lang="zh-CN" altLang="en-US" b="1" dirty="0"/>
              <a:t>月</a:t>
            </a:r>
            <a:r>
              <a:rPr lang="en-US" altLang="zh-CN" b="1" dirty="0"/>
              <a:t>30</a:t>
            </a:r>
            <a:r>
              <a:rPr lang="zh-CN" altLang="en-US" b="1" dirty="0"/>
              <a:t>日－</a:t>
            </a:r>
            <a:r>
              <a:rPr lang="en-US" altLang="zh-CN" b="1" dirty="0"/>
              <a:t>1910</a:t>
            </a:r>
            <a:r>
              <a:rPr lang="zh-CN" altLang="en-US" b="1" dirty="0"/>
              <a:t>年</a:t>
            </a:r>
            <a:r>
              <a:rPr lang="en-US" altLang="zh-CN" b="1" dirty="0"/>
              <a:t>4</a:t>
            </a:r>
            <a:r>
              <a:rPr lang="zh-CN" altLang="en-US" b="1" dirty="0"/>
              <a:t>月</a:t>
            </a:r>
            <a:r>
              <a:rPr lang="en-US" altLang="zh-CN" b="1" dirty="0"/>
              <a:t>21</a:t>
            </a:r>
            <a:r>
              <a:rPr lang="zh-CN" altLang="en-US" b="1" dirty="0"/>
              <a:t>日）</a:t>
            </a:r>
            <a:r>
              <a:rPr lang="en-US" altLang="zh-CN" b="1" dirty="0"/>
              <a:t>,</a:t>
            </a:r>
            <a:r>
              <a:rPr lang="zh-CN" altLang="en-US" b="1" dirty="0"/>
              <a:t>原名萨缪尔</a:t>
            </a:r>
            <a:r>
              <a:rPr lang="en-US" altLang="zh-CN" b="1" dirty="0"/>
              <a:t>·</a:t>
            </a:r>
            <a:r>
              <a:rPr lang="zh-CN" altLang="en-US" b="1" dirty="0"/>
              <a:t>兰亨</a:t>
            </a:r>
            <a:r>
              <a:rPr lang="en-US" altLang="zh-CN" b="1" dirty="0"/>
              <a:t>·</a:t>
            </a:r>
            <a:r>
              <a:rPr lang="zh-CN" altLang="en-US" b="1" dirty="0"/>
              <a:t>克莱门 （</a:t>
            </a:r>
            <a:r>
              <a:rPr lang="en-US" altLang="zh-CN" b="1" dirty="0"/>
              <a:t>Samuel Langhorne Clemens) (</a:t>
            </a:r>
            <a:r>
              <a:rPr lang="zh-CN" altLang="en-US" b="1" dirty="0"/>
              <a:t>射手座）是美国的幽默大师、小说家、作家，也是著名演说家，</a:t>
            </a:r>
            <a:r>
              <a:rPr lang="en-US" altLang="zh-CN" b="1" dirty="0"/>
              <a:t>19</a:t>
            </a:r>
            <a:r>
              <a:rPr lang="zh-CN" altLang="en-US" b="1" dirty="0"/>
              <a:t>世纪后期美国现实主义文学的杰出代表。</a:t>
            </a:r>
          </a:p>
        </p:txBody>
      </p:sp>
    </p:spTree>
    <p:extLst>
      <p:ext uri="{BB962C8B-B14F-4D97-AF65-F5344CB8AC3E}">
        <p14:creationId xmlns:p14="http://schemas.microsoft.com/office/powerpoint/2010/main" val="125908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2600AA-7C2D-4B88-BBF4-9E1F381EFE55}"/>
              </a:ext>
            </a:extLst>
          </p:cNvPr>
          <p:cNvSpPr>
            <a:spLocks noGrp="1"/>
          </p:cNvSpPr>
          <p:nvPr>
            <p:ph type="title"/>
          </p:nvPr>
        </p:nvSpPr>
        <p:spPr/>
        <p:txBody>
          <a:bodyPr/>
          <a:lstStyle/>
          <a:p>
            <a:r>
              <a:rPr lang="zh-CN" altLang="en-US" b="1" dirty="0"/>
              <a:t>计算中心天体的质量</a:t>
            </a:r>
          </a:p>
        </p:txBody>
      </p:sp>
      <p:pic>
        <p:nvPicPr>
          <p:cNvPr id="7" name="图片 6">
            <a:extLst>
              <a:ext uri="{FF2B5EF4-FFF2-40B4-BE49-F238E27FC236}">
                <a16:creationId xmlns:a16="http://schemas.microsoft.com/office/drawing/2014/main" id="{2F5E5A0A-10D5-475E-8A56-2EDE1C943A39}"/>
              </a:ext>
            </a:extLst>
          </p:cNvPr>
          <p:cNvPicPr>
            <a:picLocks noChangeAspect="1"/>
          </p:cNvPicPr>
          <p:nvPr/>
        </p:nvPicPr>
        <p:blipFill>
          <a:blip r:embed="rId2"/>
          <a:stretch>
            <a:fillRect/>
          </a:stretch>
        </p:blipFill>
        <p:spPr>
          <a:xfrm>
            <a:off x="447803" y="1826227"/>
            <a:ext cx="3886537" cy="4069433"/>
          </a:xfrm>
          <a:prstGeom prst="rect">
            <a:avLst/>
          </a:prstGeom>
        </p:spPr>
      </p:pic>
      <p:sp>
        <p:nvSpPr>
          <p:cNvPr id="9" name="文本框 8">
            <a:extLst>
              <a:ext uri="{FF2B5EF4-FFF2-40B4-BE49-F238E27FC236}">
                <a16:creationId xmlns:a16="http://schemas.microsoft.com/office/drawing/2014/main" id="{77FEDA9F-1101-4856-AB14-2CC7B9E409E0}"/>
              </a:ext>
            </a:extLst>
          </p:cNvPr>
          <p:cNvSpPr txBox="1"/>
          <p:nvPr/>
        </p:nvSpPr>
        <p:spPr>
          <a:xfrm>
            <a:off x="2174240" y="3596640"/>
            <a:ext cx="589280" cy="584775"/>
          </a:xfrm>
          <a:prstGeom prst="rect">
            <a:avLst/>
          </a:prstGeom>
          <a:noFill/>
        </p:spPr>
        <p:txBody>
          <a:bodyPr wrap="square" rtlCol="0">
            <a:spAutoFit/>
          </a:bodyPr>
          <a:lstStyle/>
          <a:p>
            <a:r>
              <a:rPr lang="en-US" altLang="zh-CN" sz="3200" b="1" dirty="0"/>
              <a:t>M</a:t>
            </a:r>
          </a:p>
        </p:txBody>
      </p:sp>
      <p:sp>
        <p:nvSpPr>
          <p:cNvPr id="10" name="文本框 9">
            <a:extLst>
              <a:ext uri="{FF2B5EF4-FFF2-40B4-BE49-F238E27FC236}">
                <a16:creationId xmlns:a16="http://schemas.microsoft.com/office/drawing/2014/main" id="{53C4CE55-664F-476E-9ED6-6A7DED40567C}"/>
              </a:ext>
            </a:extLst>
          </p:cNvPr>
          <p:cNvSpPr txBox="1"/>
          <p:nvPr/>
        </p:nvSpPr>
        <p:spPr>
          <a:xfrm>
            <a:off x="2631440" y="2061816"/>
            <a:ext cx="264160" cy="461665"/>
          </a:xfrm>
          <a:prstGeom prst="rect">
            <a:avLst/>
          </a:prstGeom>
          <a:noFill/>
        </p:spPr>
        <p:txBody>
          <a:bodyPr wrap="square" rtlCol="0">
            <a:spAutoFit/>
          </a:bodyPr>
          <a:lstStyle/>
          <a:p>
            <a:r>
              <a:rPr lang="en-US" altLang="zh-CN" sz="2400" b="1" dirty="0"/>
              <a:t>m</a:t>
            </a:r>
            <a:endParaRPr lang="zh-CN" altLang="en-US" sz="2400" b="1" dirty="0"/>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97537D26-3BD1-4792-895C-0B1098B5B9D9}"/>
                  </a:ext>
                </a:extLst>
              </p:cNvPr>
              <p:cNvSpPr txBox="1"/>
              <p:nvPr/>
            </p:nvSpPr>
            <p:spPr>
              <a:xfrm>
                <a:off x="5059707" y="2678836"/>
                <a:ext cx="6447599" cy="1063433"/>
              </a:xfrm>
              <a:prstGeom prst="rect">
                <a:avLst/>
              </a:prstGeom>
              <a:noFill/>
            </p:spPr>
            <p:txBody>
              <a:bodyPr wrap="none" lIns="0" tIns="0" rIns="0" bIns="0" rtlCol="0">
                <a:spAutoFit/>
              </a:bodyPr>
              <a:lstStyle/>
              <a:p>
                <a14:m>
                  <m:oMath xmlns:m="http://schemas.openxmlformats.org/officeDocument/2006/math">
                    <m:r>
                      <a:rPr lang="en-US" altLang="zh-CN" sz="4800" b="1" i="1" smtClean="0">
                        <a:latin typeface="Cambria Math" panose="02040503050406030204" pitchFamily="18" charset="0"/>
                      </a:rPr>
                      <m:t>𝑮</m:t>
                    </m:r>
                    <m:f>
                      <m:fPr>
                        <m:ctrlPr>
                          <a:rPr lang="en-US" altLang="zh-CN" sz="4800" b="1" i="1" smtClean="0">
                            <a:latin typeface="Cambria Math" panose="02040503050406030204" pitchFamily="18" charset="0"/>
                          </a:rPr>
                        </m:ctrlPr>
                      </m:fPr>
                      <m:num>
                        <m:r>
                          <a:rPr lang="en-US" altLang="zh-CN" sz="4800" b="1" i="1" smtClean="0">
                            <a:latin typeface="Cambria Math" panose="02040503050406030204" pitchFamily="18" charset="0"/>
                          </a:rPr>
                          <m:t>𝑴𝒎</m:t>
                        </m:r>
                      </m:num>
                      <m:den>
                        <m:sSup>
                          <m:sSupPr>
                            <m:ctrlPr>
                              <a:rPr lang="en-US" altLang="zh-CN" sz="4800" b="1" i="1" smtClean="0">
                                <a:latin typeface="Cambria Math" panose="02040503050406030204" pitchFamily="18" charset="0"/>
                              </a:rPr>
                            </m:ctrlPr>
                          </m:sSupPr>
                          <m:e>
                            <m:r>
                              <a:rPr lang="en-US" altLang="zh-CN" sz="4800" b="1" i="1" smtClean="0">
                                <a:latin typeface="Cambria Math" panose="02040503050406030204" pitchFamily="18" charset="0"/>
                              </a:rPr>
                              <m:t>𝒓</m:t>
                            </m:r>
                          </m:e>
                          <m:sup>
                            <m:r>
                              <a:rPr lang="en-US" altLang="zh-CN" sz="4800" b="1" i="1" smtClean="0">
                                <a:latin typeface="Cambria Math" panose="02040503050406030204" pitchFamily="18" charset="0"/>
                              </a:rPr>
                              <m:t>𝟐</m:t>
                            </m:r>
                          </m:sup>
                        </m:sSup>
                      </m:den>
                    </m:f>
                    <m:r>
                      <a:rPr lang="en-US" altLang="zh-CN" sz="4800" b="1" i="0" smtClean="0">
                        <a:latin typeface="Cambria Math" panose="02040503050406030204" pitchFamily="18" charset="0"/>
                      </a:rPr>
                      <m:t>=</m:t>
                    </m:r>
                    <m:r>
                      <a:rPr lang="en-US" altLang="zh-CN" sz="4800" b="1" i="1" smtClean="0">
                        <a:latin typeface="Cambria Math" panose="02040503050406030204" pitchFamily="18" charset="0"/>
                      </a:rPr>
                      <m:t>𝒎</m:t>
                    </m:r>
                    <m:sSup>
                      <m:sSupPr>
                        <m:ctrlPr>
                          <a:rPr lang="en-US" altLang="zh-CN" sz="4800" b="1" i="1" smtClean="0">
                            <a:latin typeface="Cambria Math" panose="02040503050406030204" pitchFamily="18" charset="0"/>
                          </a:rPr>
                        </m:ctrlPr>
                      </m:sSupPr>
                      <m:e>
                        <m:r>
                          <a:rPr lang="el-GR" altLang="zh-CN" sz="4800" b="1" i="1" smtClean="0">
                            <a:latin typeface="Cambria Math" panose="02040503050406030204" pitchFamily="18" charset="0"/>
                          </a:rPr>
                          <m:t>𝝎</m:t>
                        </m:r>
                      </m:e>
                      <m:sup>
                        <m:r>
                          <a:rPr lang="en-US" altLang="zh-CN" sz="4800" b="1" i="1" smtClean="0">
                            <a:latin typeface="Cambria Math" panose="02040503050406030204" pitchFamily="18" charset="0"/>
                          </a:rPr>
                          <m:t>𝟐</m:t>
                        </m:r>
                      </m:sup>
                    </m:sSup>
                  </m:oMath>
                </a14:m>
                <a:r>
                  <a:rPr lang="en-US" altLang="zh-CN" sz="4800" b="1" dirty="0"/>
                  <a:t>r</a:t>
                </a:r>
                <a14:m>
                  <m:oMath xmlns:m="http://schemas.openxmlformats.org/officeDocument/2006/math">
                    <m:r>
                      <a:rPr lang="en-US" altLang="zh-CN" sz="4800" b="1" i="1" dirty="0" smtClean="0">
                        <a:latin typeface="Cambria Math" panose="02040503050406030204" pitchFamily="18" charset="0"/>
                        <a:ea typeface="Cambria Math" panose="02040503050406030204" pitchFamily="18" charset="0"/>
                      </a:rPr>
                      <m:t>=</m:t>
                    </m:r>
                  </m:oMath>
                </a14:m>
                <a:r>
                  <a:rPr lang="en-US" altLang="zh-CN" sz="4800" b="1" i="1" dirty="0">
                    <a:latin typeface="Cambria Math" panose="02040503050406030204" pitchFamily="18" charset="0"/>
                  </a:rPr>
                  <a:t>m</a:t>
                </a:r>
                <a14:m>
                  <m:oMath xmlns:m="http://schemas.openxmlformats.org/officeDocument/2006/math">
                    <m:sSup>
                      <m:sSupPr>
                        <m:ctrlPr>
                          <a:rPr lang="en-US" altLang="zh-CN" sz="4800" b="1" i="1" dirty="0" smtClean="0">
                            <a:latin typeface="Cambria Math" panose="02040503050406030204" pitchFamily="18" charset="0"/>
                          </a:rPr>
                        </m:ctrlPr>
                      </m:sSupPr>
                      <m:e>
                        <m:r>
                          <a:rPr lang="en-US" altLang="zh-CN" sz="4800" b="1" i="1" dirty="0" smtClean="0">
                            <a:latin typeface="Cambria Math" panose="02040503050406030204" pitchFamily="18" charset="0"/>
                          </a:rPr>
                          <m:t>(</m:t>
                        </m:r>
                        <m:f>
                          <m:fPr>
                            <m:ctrlPr>
                              <a:rPr lang="en-US" altLang="zh-CN" sz="4800" b="1" i="1" dirty="0" smtClean="0">
                                <a:latin typeface="Cambria Math" panose="02040503050406030204" pitchFamily="18" charset="0"/>
                              </a:rPr>
                            </m:ctrlPr>
                          </m:fPr>
                          <m:num>
                            <m:r>
                              <a:rPr lang="en-US" altLang="zh-CN" sz="4800" b="1" i="1" dirty="0" smtClean="0">
                                <a:latin typeface="Cambria Math" panose="02040503050406030204" pitchFamily="18" charset="0"/>
                              </a:rPr>
                              <m:t>𝟐</m:t>
                            </m:r>
                            <m:r>
                              <a:rPr lang="zh-CN" altLang="en-US" sz="4800" b="1" i="1" dirty="0" smtClean="0">
                                <a:latin typeface="Cambria Math" panose="02040503050406030204" pitchFamily="18" charset="0"/>
                              </a:rPr>
                              <m:t>𝝅</m:t>
                            </m:r>
                          </m:num>
                          <m:den>
                            <m:r>
                              <a:rPr lang="en-US" altLang="zh-CN" sz="4800" b="1" i="1" dirty="0" smtClean="0">
                                <a:latin typeface="Cambria Math" panose="02040503050406030204" pitchFamily="18" charset="0"/>
                              </a:rPr>
                              <m:t>𝑻</m:t>
                            </m:r>
                          </m:den>
                        </m:f>
                        <m:r>
                          <a:rPr lang="en-US" altLang="zh-CN" sz="4800" b="1" i="1" dirty="0" smtClean="0">
                            <a:latin typeface="Cambria Math" panose="02040503050406030204" pitchFamily="18" charset="0"/>
                          </a:rPr>
                          <m:t>)</m:t>
                        </m:r>
                      </m:e>
                      <m:sup>
                        <m:r>
                          <a:rPr lang="en-US" altLang="zh-CN" sz="4800" b="1" i="1" dirty="0" smtClean="0">
                            <a:latin typeface="Cambria Math" panose="02040503050406030204" pitchFamily="18" charset="0"/>
                          </a:rPr>
                          <m:t>𝟐</m:t>
                        </m:r>
                      </m:sup>
                    </m:sSup>
                    <m:r>
                      <a:rPr lang="en-US" altLang="zh-CN" sz="4800" b="1" i="1" dirty="0" smtClean="0">
                        <a:latin typeface="Cambria Math" panose="02040503050406030204" pitchFamily="18" charset="0"/>
                      </a:rPr>
                      <m:t>𝒓</m:t>
                    </m:r>
                  </m:oMath>
                </a14:m>
                <a:endParaRPr lang="zh-CN" altLang="en-US" sz="4800" b="1" dirty="0"/>
              </a:p>
            </p:txBody>
          </p:sp>
        </mc:Choice>
        <mc:Fallback xmlns="">
          <p:sp>
            <p:nvSpPr>
              <p:cNvPr id="11" name="文本框 10">
                <a:extLst>
                  <a:ext uri="{FF2B5EF4-FFF2-40B4-BE49-F238E27FC236}">
                    <a16:creationId xmlns:a16="http://schemas.microsoft.com/office/drawing/2014/main" id="{97537D26-3BD1-4792-895C-0B1098B5B9D9}"/>
                  </a:ext>
                </a:extLst>
              </p:cNvPr>
              <p:cNvSpPr txBox="1">
                <a:spLocks noRot="1" noChangeAspect="1" noMove="1" noResize="1" noEditPoints="1" noAdjustHandles="1" noChangeArrowheads="1" noChangeShapeType="1" noTextEdit="1"/>
              </p:cNvSpPr>
              <p:nvPr/>
            </p:nvSpPr>
            <p:spPr>
              <a:xfrm>
                <a:off x="5059707" y="2678836"/>
                <a:ext cx="6447599" cy="1063433"/>
              </a:xfrm>
              <a:prstGeom prst="rect">
                <a:avLst/>
              </a:prstGeom>
              <a:blipFill>
                <a:blip r:embed="rId3"/>
                <a:stretch>
                  <a:fillRect t="-2857"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969966AB-C8D2-403A-89AC-C7ECBC86D30F}"/>
                  </a:ext>
                </a:extLst>
              </p:cNvPr>
              <p:cNvSpPr txBox="1"/>
              <p:nvPr/>
            </p:nvSpPr>
            <p:spPr>
              <a:xfrm>
                <a:off x="5638800" y="4660194"/>
                <a:ext cx="2455864" cy="12509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4000" b="1" i="1" smtClean="0">
                          <a:latin typeface="Cambria Math" panose="02040503050406030204" pitchFamily="18" charset="0"/>
                        </a:rPr>
                        <m:t>𝑴</m:t>
                      </m:r>
                      <m:r>
                        <a:rPr lang="en-US" altLang="zh-CN" sz="4000" b="1" i="1" smtClean="0">
                          <a:latin typeface="Cambria Math" panose="02040503050406030204" pitchFamily="18" charset="0"/>
                        </a:rPr>
                        <m:t>=</m:t>
                      </m:r>
                      <m:f>
                        <m:fPr>
                          <m:ctrlPr>
                            <a:rPr lang="en-US" altLang="zh-CN" sz="4000" b="1" i="1" smtClean="0">
                              <a:latin typeface="Cambria Math" panose="02040503050406030204" pitchFamily="18" charset="0"/>
                            </a:rPr>
                          </m:ctrlPr>
                        </m:fPr>
                        <m:num>
                          <m:r>
                            <a:rPr lang="en-US" altLang="zh-CN" sz="4000" b="1" i="1" smtClean="0">
                              <a:latin typeface="Cambria Math" panose="02040503050406030204" pitchFamily="18" charset="0"/>
                            </a:rPr>
                            <m:t>𝟒</m:t>
                          </m:r>
                          <m:r>
                            <a:rPr lang="el-GR" altLang="zh-CN" sz="4000" b="1" i="1" smtClean="0">
                              <a:latin typeface="Cambria Math" panose="02040503050406030204" pitchFamily="18" charset="0"/>
                            </a:rPr>
                            <m:t>𝝅</m:t>
                          </m:r>
                          <m:sSup>
                            <m:sSupPr>
                              <m:ctrlPr>
                                <a:rPr lang="en-US" altLang="zh-CN" sz="4000" b="1" i="1" smtClean="0">
                                  <a:latin typeface="Cambria Math" panose="02040503050406030204" pitchFamily="18" charset="0"/>
                                </a:rPr>
                              </m:ctrlPr>
                            </m:sSupPr>
                            <m:e>
                              <m:r>
                                <a:rPr lang="en-US" altLang="zh-CN" sz="4000" b="1" i="1" smtClean="0">
                                  <a:latin typeface="Cambria Math" panose="02040503050406030204" pitchFamily="18" charset="0"/>
                                </a:rPr>
                                <m:t>𝒓</m:t>
                              </m:r>
                            </m:e>
                            <m:sup>
                              <m:r>
                                <a:rPr lang="en-US" altLang="zh-CN" sz="4000" b="1" i="1" smtClean="0">
                                  <a:latin typeface="Cambria Math" panose="02040503050406030204" pitchFamily="18" charset="0"/>
                                </a:rPr>
                                <m:t>𝟑</m:t>
                              </m:r>
                            </m:sup>
                          </m:sSup>
                        </m:num>
                        <m:den>
                          <m:sSup>
                            <m:sSupPr>
                              <m:ctrlPr>
                                <a:rPr lang="en-US" altLang="zh-CN" sz="4000" b="1" i="1" smtClean="0">
                                  <a:latin typeface="Cambria Math" panose="02040503050406030204" pitchFamily="18" charset="0"/>
                                </a:rPr>
                              </m:ctrlPr>
                            </m:sSupPr>
                            <m:e>
                              <m:r>
                                <a:rPr lang="en-US" altLang="zh-CN" sz="4000" b="1" i="1" smtClean="0">
                                  <a:latin typeface="Cambria Math" panose="02040503050406030204" pitchFamily="18" charset="0"/>
                                </a:rPr>
                                <m:t>𝑮𝑻</m:t>
                              </m:r>
                            </m:e>
                            <m:sup>
                              <m:r>
                                <a:rPr lang="en-US" altLang="zh-CN" sz="4000" b="1" i="1" smtClean="0">
                                  <a:latin typeface="Cambria Math" panose="02040503050406030204" pitchFamily="18" charset="0"/>
                                </a:rPr>
                                <m:t>𝟐</m:t>
                              </m:r>
                            </m:sup>
                          </m:sSup>
                        </m:den>
                      </m:f>
                    </m:oMath>
                  </m:oMathPara>
                </a14:m>
                <a:endParaRPr lang="zh-CN" altLang="en-US" sz="4000" b="1" dirty="0"/>
              </a:p>
            </p:txBody>
          </p:sp>
        </mc:Choice>
        <mc:Fallback xmlns="">
          <p:sp>
            <p:nvSpPr>
              <p:cNvPr id="13" name="文本框 12">
                <a:extLst>
                  <a:ext uri="{FF2B5EF4-FFF2-40B4-BE49-F238E27FC236}">
                    <a16:creationId xmlns:a16="http://schemas.microsoft.com/office/drawing/2014/main" id="{969966AB-C8D2-403A-89AC-C7ECBC86D30F}"/>
                  </a:ext>
                </a:extLst>
              </p:cNvPr>
              <p:cNvSpPr txBox="1">
                <a:spLocks noRot="1" noChangeAspect="1" noMove="1" noResize="1" noEditPoints="1" noAdjustHandles="1" noChangeArrowheads="1" noChangeShapeType="1" noTextEdit="1"/>
              </p:cNvSpPr>
              <p:nvPr/>
            </p:nvSpPr>
            <p:spPr>
              <a:xfrm>
                <a:off x="5638800" y="4660194"/>
                <a:ext cx="2455864" cy="1250920"/>
              </a:xfrm>
              <a:prstGeom prst="rect">
                <a:avLst/>
              </a:prstGeom>
              <a:blipFill>
                <a:blip r:embed="rId4"/>
                <a:stretch>
                  <a:fillRect/>
                </a:stretch>
              </a:blipFill>
            </p:spPr>
            <p:txBody>
              <a:bodyPr/>
              <a:lstStyle/>
              <a:p>
                <a:r>
                  <a:rPr lang="zh-CN" altLang="en-US">
                    <a:noFill/>
                  </a:rPr>
                  <a:t> </a:t>
                </a:r>
              </a:p>
            </p:txBody>
          </p:sp>
        </mc:Fallback>
      </mc:AlternateContent>
      <p:sp>
        <p:nvSpPr>
          <p:cNvPr id="16" name="箭头: 下 15">
            <a:extLst>
              <a:ext uri="{FF2B5EF4-FFF2-40B4-BE49-F238E27FC236}">
                <a16:creationId xmlns:a16="http://schemas.microsoft.com/office/drawing/2014/main" id="{7FF23919-F71B-4F90-9AD8-019D2EA0E21A}"/>
              </a:ext>
            </a:extLst>
          </p:cNvPr>
          <p:cNvSpPr/>
          <p:nvPr/>
        </p:nvSpPr>
        <p:spPr>
          <a:xfrm>
            <a:off x="6746240" y="3860943"/>
            <a:ext cx="670560" cy="6805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 name="文本框 2">
            <a:extLst>
              <a:ext uri="{FF2B5EF4-FFF2-40B4-BE49-F238E27FC236}">
                <a16:creationId xmlns:a16="http://schemas.microsoft.com/office/drawing/2014/main" id="{125504AC-B9D7-4239-A7CA-BD4A904AF4CB}"/>
              </a:ext>
            </a:extLst>
          </p:cNvPr>
          <p:cNvSpPr txBox="1"/>
          <p:nvPr/>
        </p:nvSpPr>
        <p:spPr>
          <a:xfrm>
            <a:off x="5079237" y="1690688"/>
            <a:ext cx="4502426" cy="707886"/>
          </a:xfrm>
          <a:prstGeom prst="rect">
            <a:avLst/>
          </a:prstGeom>
          <a:noFill/>
        </p:spPr>
        <p:txBody>
          <a:bodyPr wrap="square" rtlCol="0">
            <a:spAutoFit/>
          </a:bodyPr>
          <a:lstStyle/>
          <a:p>
            <a:r>
              <a:rPr lang="zh-CN" altLang="en-US" sz="4000" b="1" dirty="0"/>
              <a:t>万有引力</a:t>
            </a:r>
            <a:r>
              <a:rPr lang="en-US" altLang="zh-CN" sz="4000" b="1" dirty="0"/>
              <a:t>=</a:t>
            </a:r>
            <a:r>
              <a:rPr lang="zh-CN" altLang="en-US" sz="4000" b="1" dirty="0"/>
              <a:t>向心力</a:t>
            </a:r>
          </a:p>
        </p:txBody>
      </p:sp>
    </p:spTree>
    <p:extLst>
      <p:ext uri="{BB962C8B-B14F-4D97-AF65-F5344CB8AC3E}">
        <p14:creationId xmlns:p14="http://schemas.microsoft.com/office/powerpoint/2010/main" val="357611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6"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9D58BE-AE35-4EF5-87F7-1A1AB4493453}"/>
              </a:ext>
            </a:extLst>
          </p:cNvPr>
          <p:cNvSpPr>
            <a:spLocks noGrp="1"/>
          </p:cNvSpPr>
          <p:nvPr>
            <p:ph type="title"/>
          </p:nvPr>
        </p:nvSpPr>
        <p:spPr/>
        <p:txBody>
          <a:bodyPr/>
          <a:lstStyle/>
          <a:p>
            <a:endParaRPr lang="zh-CN" altLang="en-US" dirty="0"/>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67A64C94-E57F-4062-8A96-BC63F627FCE4}"/>
                  </a:ext>
                </a:extLst>
              </p:cNvPr>
              <p:cNvSpPr txBox="1"/>
              <p:nvPr/>
            </p:nvSpPr>
            <p:spPr>
              <a:xfrm>
                <a:off x="1048580" y="2074718"/>
                <a:ext cx="3625160" cy="13715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4400" b="1" i="1" smtClean="0">
                          <a:latin typeface="Cambria Math" panose="02040503050406030204" pitchFamily="18" charset="0"/>
                        </a:rPr>
                        <m:t>𝑮</m:t>
                      </m:r>
                      <m:f>
                        <m:fPr>
                          <m:ctrlPr>
                            <a:rPr lang="en-US" altLang="zh-CN" sz="4400" b="1" i="1" smtClean="0">
                              <a:latin typeface="Cambria Math" panose="02040503050406030204" pitchFamily="18" charset="0"/>
                            </a:rPr>
                          </m:ctrlPr>
                        </m:fPr>
                        <m:num>
                          <m:r>
                            <a:rPr lang="en-US" altLang="zh-CN" sz="4400" b="1" i="1" smtClean="0">
                              <a:latin typeface="Cambria Math" panose="02040503050406030204" pitchFamily="18" charset="0"/>
                            </a:rPr>
                            <m:t>𝑴𝒎</m:t>
                          </m:r>
                        </m:num>
                        <m:den>
                          <m:sSup>
                            <m:sSupPr>
                              <m:ctrlPr>
                                <a:rPr lang="en-US" altLang="zh-CN" sz="4400" b="1" i="1" smtClean="0">
                                  <a:latin typeface="Cambria Math" panose="02040503050406030204" pitchFamily="18" charset="0"/>
                                </a:rPr>
                              </m:ctrlPr>
                            </m:sSupPr>
                            <m:e>
                              <m:r>
                                <a:rPr lang="en-US" altLang="zh-CN" sz="4400" b="1" i="1" smtClean="0">
                                  <a:latin typeface="Cambria Math" panose="02040503050406030204" pitchFamily="18" charset="0"/>
                                </a:rPr>
                                <m:t>𝒓</m:t>
                              </m:r>
                            </m:e>
                            <m:sup>
                              <m:r>
                                <a:rPr lang="en-US" altLang="zh-CN" sz="4400" b="1" i="1" smtClean="0">
                                  <a:latin typeface="Cambria Math" panose="02040503050406030204" pitchFamily="18" charset="0"/>
                                </a:rPr>
                                <m:t>𝟐</m:t>
                              </m:r>
                            </m:sup>
                          </m:sSup>
                        </m:den>
                      </m:f>
                      <m:r>
                        <a:rPr lang="en-US" altLang="zh-CN" sz="4400" b="1" i="1" dirty="0" smtClean="0">
                          <a:latin typeface="Cambria Math" panose="02040503050406030204" pitchFamily="18" charset="0"/>
                        </a:rPr>
                        <m:t>=</m:t>
                      </m:r>
                      <m:r>
                        <a:rPr lang="en-US" altLang="zh-CN" sz="4400" b="1" i="1" dirty="0" smtClean="0">
                          <a:latin typeface="Cambria Math" panose="02040503050406030204" pitchFamily="18" charset="0"/>
                        </a:rPr>
                        <m:t>𝒎</m:t>
                      </m:r>
                      <m:f>
                        <m:fPr>
                          <m:ctrlPr>
                            <a:rPr lang="en-US" altLang="zh-CN" sz="4400" b="1" i="1" dirty="0" smtClean="0">
                              <a:latin typeface="Cambria Math" panose="02040503050406030204" pitchFamily="18" charset="0"/>
                            </a:rPr>
                          </m:ctrlPr>
                        </m:fPr>
                        <m:num>
                          <m:sSup>
                            <m:sSupPr>
                              <m:ctrlPr>
                                <a:rPr lang="en-US" altLang="zh-CN" sz="4400" b="1" i="1" dirty="0" smtClean="0">
                                  <a:latin typeface="Cambria Math" panose="02040503050406030204" pitchFamily="18" charset="0"/>
                                </a:rPr>
                              </m:ctrlPr>
                            </m:sSupPr>
                            <m:e>
                              <m:r>
                                <a:rPr lang="en-US" altLang="zh-CN" sz="4400" b="1" i="1" dirty="0" smtClean="0">
                                  <a:latin typeface="Cambria Math" panose="02040503050406030204" pitchFamily="18" charset="0"/>
                                </a:rPr>
                                <m:t>𝒗</m:t>
                              </m:r>
                            </m:e>
                            <m:sup>
                              <m:r>
                                <a:rPr lang="en-US" altLang="zh-CN" sz="4400" b="1" i="1" dirty="0" smtClean="0">
                                  <a:latin typeface="Cambria Math" panose="02040503050406030204" pitchFamily="18" charset="0"/>
                                </a:rPr>
                                <m:t>𝟐</m:t>
                              </m:r>
                            </m:sup>
                          </m:sSup>
                        </m:num>
                        <m:den>
                          <m:r>
                            <a:rPr lang="en-US" altLang="zh-CN" sz="4400" b="1" i="1" dirty="0" smtClean="0">
                              <a:latin typeface="Cambria Math" panose="02040503050406030204" pitchFamily="18" charset="0"/>
                            </a:rPr>
                            <m:t>𝒓</m:t>
                          </m:r>
                        </m:den>
                      </m:f>
                    </m:oMath>
                  </m:oMathPara>
                </a14:m>
                <a:endParaRPr lang="zh-CN" altLang="en-US" sz="4400" b="1" dirty="0"/>
              </a:p>
            </p:txBody>
          </p:sp>
        </mc:Choice>
        <mc:Fallback xmlns="">
          <p:sp>
            <p:nvSpPr>
              <p:cNvPr id="4" name="文本框 3">
                <a:extLst>
                  <a:ext uri="{FF2B5EF4-FFF2-40B4-BE49-F238E27FC236}">
                    <a16:creationId xmlns:a16="http://schemas.microsoft.com/office/drawing/2014/main" id="{67A64C94-E57F-4062-8A96-BC63F627FCE4}"/>
                  </a:ext>
                </a:extLst>
              </p:cNvPr>
              <p:cNvSpPr txBox="1">
                <a:spLocks noRot="1" noChangeAspect="1" noMove="1" noResize="1" noEditPoints="1" noAdjustHandles="1" noChangeArrowheads="1" noChangeShapeType="1" noTextEdit="1"/>
              </p:cNvSpPr>
              <p:nvPr/>
            </p:nvSpPr>
            <p:spPr>
              <a:xfrm>
                <a:off x="1048580" y="2074718"/>
                <a:ext cx="3625160" cy="1371594"/>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3DFB6D4D-0881-4FD5-AF04-24C547EFFD0A}"/>
                  </a:ext>
                </a:extLst>
              </p:cNvPr>
              <p:cNvSpPr txBox="1"/>
              <p:nvPr/>
            </p:nvSpPr>
            <p:spPr>
              <a:xfrm>
                <a:off x="1047752" y="4073816"/>
                <a:ext cx="3418885" cy="971613"/>
              </a:xfrm>
              <a:prstGeom prst="rect">
                <a:avLst/>
              </a:prstGeom>
              <a:noFill/>
            </p:spPr>
            <p:txBody>
              <a:bodyPr wrap="none" lIns="0" tIns="0" rIns="0" bIns="0" rtlCol="0">
                <a:spAutoFit/>
              </a:bodyPr>
              <a:lstStyle/>
              <a:p>
                <a14:m>
                  <m:oMath xmlns:m="http://schemas.openxmlformats.org/officeDocument/2006/math">
                    <m:r>
                      <a:rPr lang="en-US" altLang="zh-CN" sz="4400" b="1" i="1" smtClean="0">
                        <a:latin typeface="Cambria Math" panose="02040503050406030204" pitchFamily="18" charset="0"/>
                      </a:rPr>
                      <m:t>𝑮</m:t>
                    </m:r>
                    <m:f>
                      <m:fPr>
                        <m:ctrlPr>
                          <a:rPr lang="en-US" altLang="zh-CN" sz="4400" b="1" i="1" smtClean="0">
                            <a:latin typeface="Cambria Math" panose="02040503050406030204" pitchFamily="18" charset="0"/>
                          </a:rPr>
                        </m:ctrlPr>
                      </m:fPr>
                      <m:num>
                        <m:r>
                          <a:rPr lang="en-US" altLang="zh-CN" sz="4400" b="1" i="1" smtClean="0">
                            <a:latin typeface="Cambria Math" panose="02040503050406030204" pitchFamily="18" charset="0"/>
                          </a:rPr>
                          <m:t>𝑴𝒎</m:t>
                        </m:r>
                      </m:num>
                      <m:den>
                        <m:sSup>
                          <m:sSupPr>
                            <m:ctrlPr>
                              <a:rPr lang="en-US" altLang="zh-CN" sz="4400" b="1" i="1" smtClean="0">
                                <a:latin typeface="Cambria Math" panose="02040503050406030204" pitchFamily="18" charset="0"/>
                              </a:rPr>
                            </m:ctrlPr>
                          </m:sSupPr>
                          <m:e>
                            <m:r>
                              <a:rPr lang="en-US" altLang="zh-CN" sz="4400" b="1" i="1" smtClean="0">
                                <a:latin typeface="Cambria Math" panose="02040503050406030204" pitchFamily="18" charset="0"/>
                              </a:rPr>
                              <m:t>𝒓</m:t>
                            </m:r>
                          </m:e>
                          <m:sup>
                            <m:r>
                              <a:rPr lang="en-US" altLang="zh-CN" sz="4400" b="1" i="1" smtClean="0">
                                <a:latin typeface="Cambria Math" panose="02040503050406030204" pitchFamily="18" charset="0"/>
                              </a:rPr>
                              <m:t>𝟐</m:t>
                            </m:r>
                          </m:sup>
                        </m:sSup>
                      </m:den>
                    </m:f>
                    <m:r>
                      <a:rPr lang="en-US" altLang="zh-CN" sz="4400" b="1" i="0" smtClean="0">
                        <a:latin typeface="Cambria Math" panose="02040503050406030204" pitchFamily="18" charset="0"/>
                      </a:rPr>
                      <m:t>=</m:t>
                    </m:r>
                    <m:r>
                      <a:rPr lang="en-US" altLang="zh-CN" sz="4400" b="1" i="1" smtClean="0">
                        <a:latin typeface="Cambria Math" panose="02040503050406030204" pitchFamily="18" charset="0"/>
                      </a:rPr>
                      <m:t>𝒎</m:t>
                    </m:r>
                    <m:sSup>
                      <m:sSupPr>
                        <m:ctrlPr>
                          <a:rPr lang="en-US" altLang="zh-CN" sz="4400" b="1" i="1" smtClean="0">
                            <a:latin typeface="Cambria Math" panose="02040503050406030204" pitchFamily="18" charset="0"/>
                          </a:rPr>
                        </m:ctrlPr>
                      </m:sSupPr>
                      <m:e>
                        <m:r>
                          <a:rPr lang="el-GR" altLang="zh-CN" sz="4400" b="1" i="1" smtClean="0">
                            <a:latin typeface="Cambria Math" panose="02040503050406030204" pitchFamily="18" charset="0"/>
                          </a:rPr>
                          <m:t>𝝎</m:t>
                        </m:r>
                      </m:e>
                      <m:sup>
                        <m:r>
                          <a:rPr lang="en-US" altLang="zh-CN" sz="4400" b="1" i="1" smtClean="0">
                            <a:latin typeface="Cambria Math" panose="02040503050406030204" pitchFamily="18" charset="0"/>
                          </a:rPr>
                          <m:t>𝟐</m:t>
                        </m:r>
                      </m:sup>
                    </m:sSup>
                  </m:oMath>
                </a14:m>
                <a:r>
                  <a:rPr lang="en-US" altLang="zh-CN" sz="4400" b="1" dirty="0"/>
                  <a:t>r</a:t>
                </a:r>
                <a:endParaRPr lang="zh-CN" altLang="en-US" sz="4400" b="1" dirty="0"/>
              </a:p>
            </p:txBody>
          </p:sp>
        </mc:Choice>
        <mc:Fallback xmlns="">
          <p:sp>
            <p:nvSpPr>
              <p:cNvPr id="7" name="文本框 6">
                <a:extLst>
                  <a:ext uri="{FF2B5EF4-FFF2-40B4-BE49-F238E27FC236}">
                    <a16:creationId xmlns:a16="http://schemas.microsoft.com/office/drawing/2014/main" id="{3DFB6D4D-0881-4FD5-AF04-24C547EFFD0A}"/>
                  </a:ext>
                </a:extLst>
              </p:cNvPr>
              <p:cNvSpPr txBox="1">
                <a:spLocks noRot="1" noChangeAspect="1" noMove="1" noResize="1" noEditPoints="1" noAdjustHandles="1" noChangeArrowheads="1" noChangeShapeType="1" noTextEdit="1"/>
              </p:cNvSpPr>
              <p:nvPr/>
            </p:nvSpPr>
            <p:spPr>
              <a:xfrm>
                <a:off x="1047752" y="4073816"/>
                <a:ext cx="3418885" cy="971613"/>
              </a:xfrm>
              <a:prstGeom prst="rect">
                <a:avLst/>
              </a:prstGeom>
              <a:blipFill>
                <a:blip r:embed="rId3"/>
                <a:stretch>
                  <a:fillRect t="-1250" r="-8913" b="-20000"/>
                </a:stretch>
              </a:blipFill>
            </p:spPr>
            <p:txBody>
              <a:bodyPr/>
              <a:lstStyle/>
              <a:p>
                <a:r>
                  <a:rPr lang="zh-CN" altLang="en-US">
                    <a:noFill/>
                  </a:rPr>
                  <a:t> </a:t>
                </a:r>
              </a:p>
            </p:txBody>
          </p:sp>
        </mc:Fallback>
      </mc:AlternateContent>
      <p:sp>
        <p:nvSpPr>
          <p:cNvPr id="8" name="箭头: 右 7">
            <a:extLst>
              <a:ext uri="{FF2B5EF4-FFF2-40B4-BE49-F238E27FC236}">
                <a16:creationId xmlns:a16="http://schemas.microsoft.com/office/drawing/2014/main" id="{23927A76-C61F-46F7-8640-66246D178E9E}"/>
              </a:ext>
            </a:extLst>
          </p:cNvPr>
          <p:cNvSpPr/>
          <p:nvPr/>
        </p:nvSpPr>
        <p:spPr>
          <a:xfrm>
            <a:off x="5287617" y="2751859"/>
            <a:ext cx="964096" cy="349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 name="箭头: 右 8">
            <a:extLst>
              <a:ext uri="{FF2B5EF4-FFF2-40B4-BE49-F238E27FC236}">
                <a16:creationId xmlns:a16="http://schemas.microsoft.com/office/drawing/2014/main" id="{83FF429A-A709-434F-A06A-A494E8338357}"/>
              </a:ext>
            </a:extLst>
          </p:cNvPr>
          <p:cNvSpPr/>
          <p:nvPr/>
        </p:nvSpPr>
        <p:spPr>
          <a:xfrm>
            <a:off x="5287617" y="4476919"/>
            <a:ext cx="964096" cy="349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4661F1A6-C8CD-4D81-8667-03D8FD483582}"/>
                  </a:ext>
                </a:extLst>
              </p:cNvPr>
              <p:cNvSpPr txBox="1"/>
              <p:nvPr/>
            </p:nvSpPr>
            <p:spPr>
              <a:xfrm>
                <a:off x="6836538" y="2194243"/>
                <a:ext cx="2316532" cy="13760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4400" b="1" i="1" smtClean="0">
                          <a:latin typeface="Cambria Math" panose="02040503050406030204" pitchFamily="18" charset="0"/>
                        </a:rPr>
                        <m:t>𝑴</m:t>
                      </m:r>
                      <m:r>
                        <a:rPr lang="en-US" altLang="zh-CN" sz="4400" b="1" i="1" smtClean="0">
                          <a:latin typeface="Cambria Math" panose="02040503050406030204" pitchFamily="18" charset="0"/>
                        </a:rPr>
                        <m:t>=</m:t>
                      </m:r>
                      <m:f>
                        <m:fPr>
                          <m:ctrlPr>
                            <a:rPr lang="en-US" altLang="zh-CN" sz="4400" b="1" i="1" smtClean="0">
                              <a:latin typeface="Cambria Math" panose="02040503050406030204" pitchFamily="18" charset="0"/>
                            </a:rPr>
                          </m:ctrlPr>
                        </m:fPr>
                        <m:num>
                          <m:sSup>
                            <m:sSupPr>
                              <m:ctrlPr>
                                <a:rPr lang="en-US" altLang="zh-CN" sz="4400" b="1" i="1" smtClean="0">
                                  <a:latin typeface="Cambria Math" panose="02040503050406030204" pitchFamily="18" charset="0"/>
                                </a:rPr>
                              </m:ctrlPr>
                            </m:sSupPr>
                            <m:e>
                              <m:r>
                                <a:rPr lang="en-US" altLang="zh-CN" sz="4400" b="1" i="1" smtClean="0">
                                  <a:latin typeface="Cambria Math" panose="02040503050406030204" pitchFamily="18" charset="0"/>
                                </a:rPr>
                                <m:t>𝒗</m:t>
                              </m:r>
                            </m:e>
                            <m:sup>
                              <m:r>
                                <a:rPr lang="en-US" altLang="zh-CN" sz="4400" b="1" i="1" smtClean="0">
                                  <a:latin typeface="Cambria Math" panose="02040503050406030204" pitchFamily="18" charset="0"/>
                                </a:rPr>
                                <m:t>𝟐</m:t>
                              </m:r>
                            </m:sup>
                          </m:sSup>
                          <m:r>
                            <a:rPr lang="en-US" altLang="zh-CN" sz="4400" b="1" i="1" smtClean="0">
                              <a:latin typeface="Cambria Math" panose="02040503050406030204" pitchFamily="18" charset="0"/>
                            </a:rPr>
                            <m:t>𝒓</m:t>
                          </m:r>
                        </m:num>
                        <m:den>
                          <m:r>
                            <a:rPr lang="en-US" altLang="zh-CN" sz="4400" b="1" i="1" smtClean="0">
                              <a:latin typeface="Cambria Math" panose="02040503050406030204" pitchFamily="18" charset="0"/>
                            </a:rPr>
                            <m:t>𝑮</m:t>
                          </m:r>
                        </m:den>
                      </m:f>
                    </m:oMath>
                  </m:oMathPara>
                </a14:m>
                <a:endParaRPr lang="zh-CN" altLang="en-US" sz="4400" b="1" dirty="0"/>
              </a:p>
            </p:txBody>
          </p:sp>
        </mc:Choice>
        <mc:Fallback xmlns="">
          <p:sp>
            <p:nvSpPr>
              <p:cNvPr id="10" name="文本框 9">
                <a:extLst>
                  <a:ext uri="{FF2B5EF4-FFF2-40B4-BE49-F238E27FC236}">
                    <a16:creationId xmlns:a16="http://schemas.microsoft.com/office/drawing/2014/main" id="{4661F1A6-C8CD-4D81-8667-03D8FD483582}"/>
                  </a:ext>
                </a:extLst>
              </p:cNvPr>
              <p:cNvSpPr txBox="1">
                <a:spLocks noRot="1" noChangeAspect="1" noMove="1" noResize="1" noEditPoints="1" noAdjustHandles="1" noChangeArrowheads="1" noChangeShapeType="1" noTextEdit="1"/>
              </p:cNvSpPr>
              <p:nvPr/>
            </p:nvSpPr>
            <p:spPr>
              <a:xfrm>
                <a:off x="6836538" y="2194243"/>
                <a:ext cx="2316532" cy="1376018"/>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7757392B-61D0-4280-87AA-B52CE3D0B7BD}"/>
                  </a:ext>
                </a:extLst>
              </p:cNvPr>
              <p:cNvSpPr txBox="1"/>
              <p:nvPr/>
            </p:nvSpPr>
            <p:spPr>
              <a:xfrm>
                <a:off x="6829914" y="3698365"/>
                <a:ext cx="2700611" cy="13760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4400" b="1" i="1" smtClean="0">
                          <a:latin typeface="Cambria Math" panose="02040503050406030204" pitchFamily="18" charset="0"/>
                        </a:rPr>
                        <m:t>𝑴</m:t>
                      </m:r>
                      <m:r>
                        <a:rPr lang="en-US" altLang="zh-CN" sz="4400" b="1" i="1" smtClean="0">
                          <a:latin typeface="Cambria Math" panose="02040503050406030204" pitchFamily="18" charset="0"/>
                        </a:rPr>
                        <m:t>=</m:t>
                      </m:r>
                      <m:f>
                        <m:fPr>
                          <m:ctrlPr>
                            <a:rPr lang="en-US" altLang="zh-CN" sz="4400" b="1" i="1" smtClean="0">
                              <a:latin typeface="Cambria Math" panose="02040503050406030204" pitchFamily="18" charset="0"/>
                            </a:rPr>
                          </m:ctrlPr>
                        </m:fPr>
                        <m:num>
                          <m:sSup>
                            <m:sSupPr>
                              <m:ctrlPr>
                                <a:rPr lang="en-US" altLang="zh-CN" sz="4400" b="1" i="1" smtClean="0">
                                  <a:latin typeface="Cambria Math" panose="02040503050406030204" pitchFamily="18" charset="0"/>
                                </a:rPr>
                              </m:ctrlPr>
                            </m:sSupPr>
                            <m:e>
                              <m:r>
                                <a:rPr lang="el-GR" altLang="zh-CN" sz="4400" b="1" i="1">
                                  <a:latin typeface="Cambria Math" panose="02040503050406030204" pitchFamily="18" charset="0"/>
                                </a:rPr>
                                <m:t>𝝎</m:t>
                              </m:r>
                            </m:e>
                            <m:sup>
                              <m:r>
                                <a:rPr lang="en-US" altLang="zh-CN" sz="4400" b="1" i="1" smtClean="0">
                                  <a:latin typeface="Cambria Math" panose="02040503050406030204" pitchFamily="18" charset="0"/>
                                </a:rPr>
                                <m:t>𝟐</m:t>
                              </m:r>
                            </m:sup>
                          </m:sSup>
                          <m:sSup>
                            <m:sSupPr>
                              <m:ctrlPr>
                                <a:rPr lang="en-US" altLang="zh-CN" sz="4400" b="1" i="1" smtClean="0">
                                  <a:latin typeface="Cambria Math" panose="02040503050406030204" pitchFamily="18" charset="0"/>
                                </a:rPr>
                              </m:ctrlPr>
                            </m:sSupPr>
                            <m:e>
                              <m:r>
                                <a:rPr lang="en-US" altLang="zh-CN" sz="4400" b="1" i="1" smtClean="0">
                                  <a:latin typeface="Cambria Math" panose="02040503050406030204" pitchFamily="18" charset="0"/>
                                </a:rPr>
                                <m:t>𝒓</m:t>
                              </m:r>
                            </m:e>
                            <m:sup>
                              <m:r>
                                <a:rPr lang="en-US" altLang="zh-CN" sz="4400" b="1" i="1" smtClean="0">
                                  <a:latin typeface="Cambria Math" panose="02040503050406030204" pitchFamily="18" charset="0"/>
                                </a:rPr>
                                <m:t>𝟑</m:t>
                              </m:r>
                            </m:sup>
                          </m:sSup>
                        </m:num>
                        <m:den>
                          <m:r>
                            <a:rPr lang="en-US" altLang="zh-CN" sz="4400" b="1" i="1" smtClean="0">
                              <a:latin typeface="Cambria Math" panose="02040503050406030204" pitchFamily="18" charset="0"/>
                            </a:rPr>
                            <m:t>𝑮</m:t>
                          </m:r>
                        </m:den>
                      </m:f>
                    </m:oMath>
                  </m:oMathPara>
                </a14:m>
                <a:endParaRPr lang="zh-CN" altLang="en-US" sz="4400" b="1" dirty="0"/>
              </a:p>
            </p:txBody>
          </p:sp>
        </mc:Choice>
        <mc:Fallback xmlns="">
          <p:sp>
            <p:nvSpPr>
              <p:cNvPr id="11" name="文本框 10">
                <a:extLst>
                  <a:ext uri="{FF2B5EF4-FFF2-40B4-BE49-F238E27FC236}">
                    <a16:creationId xmlns:a16="http://schemas.microsoft.com/office/drawing/2014/main" id="{7757392B-61D0-4280-87AA-B52CE3D0B7BD}"/>
                  </a:ext>
                </a:extLst>
              </p:cNvPr>
              <p:cNvSpPr txBox="1">
                <a:spLocks noRot="1" noChangeAspect="1" noMove="1" noResize="1" noEditPoints="1" noAdjustHandles="1" noChangeArrowheads="1" noChangeShapeType="1" noTextEdit="1"/>
              </p:cNvSpPr>
              <p:nvPr/>
            </p:nvSpPr>
            <p:spPr>
              <a:xfrm>
                <a:off x="6829914" y="3698365"/>
                <a:ext cx="2700611" cy="1376018"/>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0720136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313</TotalTime>
  <Words>1344</Words>
  <Application>Microsoft Office PowerPoint</Application>
  <PresentationFormat>宽屏</PresentationFormat>
  <Paragraphs>46</Paragraphs>
  <Slides>18</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18</vt:i4>
      </vt:variant>
    </vt:vector>
  </HeadingPairs>
  <TitlesOfParts>
    <vt:vector size="24" baseType="lpstr">
      <vt:lpstr>等线</vt:lpstr>
      <vt:lpstr>等线 Light</vt:lpstr>
      <vt:lpstr>华文隶书</vt:lpstr>
      <vt:lpstr>Arial</vt:lpstr>
      <vt:lpstr>Cambria Math</vt:lpstr>
      <vt:lpstr>Office 主题​​</vt:lpstr>
      <vt:lpstr>万有引力理论的成就</vt:lpstr>
      <vt:lpstr>万有引力公式</vt:lpstr>
      <vt:lpstr>PowerPoint 演示文稿</vt:lpstr>
      <vt:lpstr>PowerPoint 演示文稿</vt:lpstr>
      <vt:lpstr>黄金代换公式</vt:lpstr>
      <vt:lpstr>称量地球的质量</vt:lpstr>
      <vt:lpstr>“科学真是迷人”</vt:lpstr>
      <vt:lpstr>计算中心天体的质量</vt:lpstr>
      <vt:lpstr>PowerPoint 演示文稿</vt:lpstr>
      <vt:lpstr>发现未知天体</vt:lpstr>
      <vt:lpstr>PowerPoint 演示文稿</vt:lpstr>
      <vt:lpstr>PowerPoint 演示文稿</vt:lpstr>
      <vt:lpstr>PowerPoint 演示文稿</vt:lpstr>
      <vt:lpstr>PowerPoint 演示文稿</vt:lpstr>
      <vt:lpstr>PowerPoint 演示文稿</vt:lpstr>
      <vt:lpstr>哈雷（Edmond Halley，1656.11.08-1742.01.14）出生。哈雷是英国天文学家、地理学家、数学家、气象学家和物理学家，最著名的成就是计算出哈雷彗星的公转轨道，并预测该天体将再度回归。哈雷彗星是唯一能用裸眼直接从地球看见的短周期彗星，也是人一生中唯一以裸眼可能看见两次的彗星。其它能以裸眼看见的彗星可能会更壮观和更美丽，但那些都是数千年才会出现一次的彗星。哈雷彗星上一次回归是在1986年，而下一次回归将在2061年中。</vt:lpstr>
      <vt:lpstr>马克斯·冯·劳厄（Max von Laue，1879年10月9日－1960年4月24日），德国物理学家，因发现晶体中X射线的衍射现象而获得1914年诺贝尔物理学奖。</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万有引力理论的成就 </dc:title>
  <dc:creator>张隆洋</dc:creator>
  <cp:lastModifiedBy>张隆洋</cp:lastModifiedBy>
  <cp:revision>47</cp:revision>
  <dcterms:created xsi:type="dcterms:W3CDTF">2018-05-08T13:48:20Z</dcterms:created>
  <dcterms:modified xsi:type="dcterms:W3CDTF">2018-05-09T06:59:33Z</dcterms:modified>
</cp:coreProperties>
</file>