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5" r:id="rId6"/>
    <p:sldId id="275" r:id="rId7"/>
    <p:sldId id="260" r:id="rId8"/>
    <p:sldId id="262" r:id="rId9"/>
    <p:sldId id="263" r:id="rId10"/>
    <p:sldId id="276" r:id="rId11"/>
    <p:sldId id="282" r:id="rId12"/>
    <p:sldId id="264" r:id="rId13"/>
    <p:sldId id="266" r:id="rId1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LLOXSM"/>
          <p:cNvPicPr>
            <a:picLocks noChangeAspect="1"/>
          </p:cNvPicPr>
          <p:nvPr/>
        </p:nvPicPr>
        <p:blipFill>
          <a:blip r:embed="rId1"/>
          <a:srcRect t="4762" b="4428"/>
          <a:stretch>
            <a:fillRect/>
          </a:stretch>
        </p:blipFill>
        <p:spPr>
          <a:xfrm>
            <a:off x="-20320" y="-15240"/>
            <a:ext cx="12216130" cy="68891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304925" y="1427480"/>
            <a:ext cx="9895205" cy="2122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zh-CN" sz="480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楷体_GB2312" panose="02010609030101010101" charset="-122"/>
                <a:ea typeface="楷体_GB2312" panose="02010609030101010101" charset="-122"/>
              </a:rPr>
              <a:t>全面从严治校，建设</a:t>
            </a:r>
            <a:r>
              <a:rPr lang="en-US" altLang="zh-CN" sz="480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楷体_GB2312" panose="02010609030101010101" charset="-122"/>
                <a:ea typeface="楷体_GB2312" panose="02010609030101010101" charset="-122"/>
              </a:rPr>
              <a:t>“</a:t>
            </a:r>
            <a:r>
              <a:rPr lang="zh-CN" altLang="zh-CN" sz="480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楷体_GB2312" panose="02010609030101010101" charset="-122"/>
                <a:ea typeface="楷体_GB2312" panose="02010609030101010101" charset="-122"/>
              </a:rPr>
              <a:t>三精</a:t>
            </a:r>
            <a:r>
              <a:rPr lang="en-US" altLang="zh-CN" sz="480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楷体_GB2312" panose="02010609030101010101" charset="-122"/>
                <a:ea typeface="楷体_GB2312" panose="02010609030101010101" charset="-122"/>
              </a:rPr>
              <a:t>”</a:t>
            </a:r>
            <a:r>
              <a:rPr lang="zh-CN" altLang="zh-CN" sz="480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楷体_GB2312" panose="02010609030101010101" charset="-122"/>
                <a:ea typeface="楷体_GB2312" panose="02010609030101010101" charset="-122"/>
              </a:rPr>
              <a:t>校园</a:t>
            </a:r>
            <a:endParaRPr lang="en-US" altLang="zh-CN" sz="4800">
              <a:ln w="6600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楷体_GB2312" panose="02010609030101010101" charset="-122"/>
              <a:ea typeface="楷体_GB2312" panose="02010609030101010101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400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楷体_GB2312" panose="02010609030101010101" charset="-122"/>
                <a:ea typeface="楷体_GB2312" panose="02010609030101010101" charset="-122"/>
              </a:rPr>
              <a:t>    ——</a:t>
            </a:r>
            <a:r>
              <a:rPr lang="zh-CN" altLang="en-US" sz="4000">
                <a:ln w="66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楷体_GB2312" panose="02010609030101010101" charset="-122"/>
                <a:ea typeface="楷体_GB2312" panose="02010609030101010101" charset="-122"/>
              </a:rPr>
              <a:t>学习贯彻党的十八届六中全会精神</a:t>
            </a:r>
            <a:endParaRPr lang="zh-CN" altLang="en-US" sz="4000">
              <a:ln w="6600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楷体_GB2312" panose="02010609030101010101" charset="-122"/>
              <a:ea typeface="楷体_GB2312" panose="0201060903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58380" y="5424170"/>
            <a:ext cx="29140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/>
              <a:t>黄石五中   张兰喜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85XW4A"/>
          <p:cNvPicPr>
            <a:picLocks noChangeAspect="1"/>
          </p:cNvPicPr>
          <p:nvPr/>
        </p:nvPicPr>
        <p:blipFill>
          <a:blip r:embed="rId1"/>
          <a:srcRect b="6314"/>
          <a:stretch>
            <a:fillRect/>
          </a:stretch>
        </p:blipFill>
        <p:spPr>
          <a:xfrm>
            <a:off x="-20320" y="-3810"/>
            <a:ext cx="12233910" cy="6864985"/>
          </a:xfrm>
          <a:prstGeom prst="rect">
            <a:avLst/>
          </a:prstGeom>
        </p:spPr>
      </p:pic>
      <p:graphicFrame>
        <p:nvGraphicFramePr>
          <p:cNvPr id="5" name="表格 4"/>
          <p:cNvGraphicFramePr/>
          <p:nvPr/>
        </p:nvGraphicFramePr>
        <p:xfrm>
          <a:off x="1723390" y="738505"/>
          <a:ext cx="9644380" cy="4635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7615"/>
                <a:gridCol w="1301115"/>
                <a:gridCol w="7105650"/>
              </a:tblGrid>
              <a:tr h="717550">
                <a:tc>
                  <a:txBody>
                    <a:bodyPr/>
                    <a:p>
                      <a:pPr algn="ctr" fontAlgn="auto">
                        <a:lnSpc>
                          <a:spcPct val="200000"/>
                        </a:lnSpc>
                        <a:buNone/>
                      </a:pPr>
                      <a:r>
                        <a:rPr lang="zh-CN" altLang="zh-CN"/>
                        <a:t>季节</a:t>
                      </a:r>
                      <a:endParaRPr lang="zh-CN" altLang="zh-CN"/>
                    </a:p>
                  </a:txBody>
                  <a:tcPr/>
                </a:tc>
                <a:tc>
                  <a:txBody>
                    <a:bodyPr/>
                    <a:p>
                      <a:pPr algn="ctr" fontAlgn="auto">
                        <a:lnSpc>
                          <a:spcPct val="200000"/>
                        </a:lnSpc>
                        <a:buNone/>
                      </a:pPr>
                      <a:r>
                        <a:rPr lang="zh-CN" altLang="en-US"/>
                        <a:t>教师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 algn="ctr" fontAlgn="auto">
                        <a:lnSpc>
                          <a:spcPct val="200000"/>
                        </a:lnSpc>
                        <a:buNone/>
                      </a:pPr>
                      <a:r>
                        <a:rPr lang="zh-CN" altLang="en-US"/>
                        <a:t>基本要求</a:t>
                      </a:r>
                      <a:endParaRPr lang="zh-CN" altLang="en-US"/>
                    </a:p>
                  </a:txBody>
                  <a:tcPr/>
                </a:tc>
              </a:tr>
              <a:tr h="798195">
                <a:tc rowSpan="2">
                  <a:txBody>
                    <a:bodyPr/>
                    <a:p>
                      <a:pPr algn="ctr" fontAlgn="auto">
                        <a:lnSpc>
                          <a:spcPct val="400000"/>
                        </a:lnSpc>
                        <a:buNone/>
                      </a:pPr>
                      <a:r>
                        <a:rPr lang="zh-CN" altLang="en-US" sz="2400"/>
                        <a:t>春夏季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 fontAlgn="auto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</a:rPr>
                        <a:t>男</a:t>
                      </a:r>
                      <a:endParaRPr lang="zh-CN" alt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fontAlgn="auto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400"/>
                        <a:t>长袖浅色衬衣、深色西裤、深色皮鞋，系领带</a:t>
                      </a:r>
                      <a:endParaRPr lang="zh-CN" altLang="en-US" sz="2400"/>
                    </a:p>
                  </a:txBody>
                  <a:tcPr/>
                </a:tc>
              </a:tr>
              <a:tr h="1554480">
                <a:tc vMerge="1">
                  <a:tcPr/>
                </a:tc>
                <a:tc>
                  <a:txBody>
                    <a:bodyPr/>
                    <a:p>
                      <a:pPr fontAlgn="auto">
                        <a:lnSpc>
                          <a:spcPct val="300000"/>
                        </a:lnSpc>
                        <a:buNone/>
                      </a:pPr>
                      <a:r>
                        <a:rPr lang="zh-CN" altLang="en-US" sz="2400">
                          <a:solidFill>
                            <a:schemeClr val="tx1"/>
                          </a:solidFill>
                        </a:rPr>
                        <a:t>女</a:t>
                      </a:r>
                      <a:endParaRPr lang="zh-CN" altLang="en-US" sz="24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/>
                        <a:t>1</a:t>
                      </a:r>
                      <a:r>
                        <a:rPr lang="zh-CN" altLang="en-US" sz="2400"/>
                        <a:t>、浅色有袖衬衣、西裤、皮鞋，不得穿低胸装、网眼丝袜和露趾袜</a:t>
                      </a:r>
                      <a:endParaRPr lang="zh-CN" altLang="en-US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2</a:t>
                      </a:r>
                      <a:r>
                        <a:rPr lang="zh-CN" altLang="en-US" sz="2400"/>
                        <a:t>、如穿裙装，须同时穿肉色或黑色长筒丝袜；裙边若在膝盖以上，则裙边距离膝盖不得多于</a:t>
                      </a:r>
                      <a:r>
                        <a:rPr lang="en-US" altLang="zh-CN" sz="2400"/>
                        <a:t>10</a:t>
                      </a:r>
                      <a:r>
                        <a:rPr lang="zh-CN" altLang="en-US" sz="2400"/>
                        <a:t>厘米</a:t>
                      </a:r>
                      <a:endParaRPr lang="zh-CN" altLang="en-US" sz="2400"/>
                    </a:p>
                  </a:txBody>
                  <a:tcPr/>
                </a:tc>
              </a:tr>
              <a:tr h="717550">
                <a:tc rowSpan="2">
                  <a:txBody>
                    <a:bodyPr/>
                    <a:p>
                      <a:pPr fontAlgn="auto">
                        <a:lnSpc>
                          <a:spcPct val="400000"/>
                        </a:lnSpc>
                        <a:buNone/>
                      </a:pPr>
                      <a:r>
                        <a:rPr lang="zh-CN" altLang="en-US" sz="2400"/>
                        <a:t>秋冬季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 fontAlgn="auto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400"/>
                        <a:t>男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 fontAlgn="auto">
                        <a:lnSpc>
                          <a:spcPct val="200000"/>
                        </a:lnSpc>
                        <a:buNone/>
                      </a:pPr>
                      <a:r>
                        <a:rPr lang="zh-CN" altLang="en-US" sz="2400"/>
                        <a:t>深色西装套装、浅色衬衣、深色皮鞋，</a:t>
                      </a:r>
                      <a:r>
                        <a:rPr lang="zh-CN" altLang="en-US" sz="2400">
                          <a:sym typeface="+mn-ea"/>
                        </a:rPr>
                        <a:t>系领带</a:t>
                      </a:r>
                      <a:endParaRPr lang="zh-CN" altLang="en-US" sz="2400"/>
                    </a:p>
                  </a:txBody>
                  <a:tcPr/>
                </a:tc>
              </a:tr>
              <a:tr h="717550">
                <a:tc vMerge="1">
                  <a:tcPr/>
                </a:tc>
                <a:tc>
                  <a:txBody>
                    <a:bodyPr/>
                    <a:p>
                      <a:pPr fontAlgn="auto">
                        <a:lnSpc>
                          <a:spcPct val="300000"/>
                        </a:lnSpc>
                        <a:buNone/>
                      </a:pPr>
                      <a:r>
                        <a:rPr lang="zh-CN" altLang="en-US" sz="2400"/>
                        <a:t>女</a:t>
                      </a:r>
                      <a:endParaRPr lang="zh-CN" alt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/>
                        <a:t>1</a:t>
                      </a:r>
                      <a:r>
                        <a:rPr lang="zh-CN" altLang="en-US" sz="2400"/>
                        <a:t>、深色套装、衬衣（毛衫）、皮鞋</a:t>
                      </a:r>
                      <a:endParaRPr lang="zh-CN" altLang="en-US" sz="2400"/>
                    </a:p>
                    <a:p>
                      <a:pPr>
                        <a:buNone/>
                      </a:pPr>
                      <a:r>
                        <a:rPr lang="en-US" altLang="zh-CN" sz="2400"/>
                        <a:t>2</a:t>
                      </a:r>
                      <a:r>
                        <a:rPr lang="zh-CN" altLang="en-US" sz="2400"/>
                        <a:t>、如穿套裙，</a:t>
                      </a:r>
                      <a:r>
                        <a:rPr lang="zh-CN" altLang="en-US" sz="2400">
                          <a:sym typeface="+mn-ea"/>
                        </a:rPr>
                        <a:t>须同时穿肉色或黑色长筒袜；裙边若在膝盖以上，则裙边距离膝盖不得多于</a:t>
                      </a:r>
                      <a:r>
                        <a:rPr lang="en-US" altLang="zh-CN" sz="2400">
                          <a:sym typeface="+mn-ea"/>
                        </a:rPr>
                        <a:t>10</a:t>
                      </a:r>
                      <a:r>
                        <a:rPr lang="zh-CN" altLang="en-US" sz="2400">
                          <a:sym typeface="+mn-ea"/>
                        </a:rPr>
                        <a:t>厘米</a:t>
                      </a:r>
                      <a:endParaRPr lang="zh-CN" altLang="en-US" sz="2400"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3595" y="1570355"/>
            <a:ext cx="748665" cy="5842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265" y="3998595"/>
            <a:ext cx="748665" cy="5842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595" y="2566670"/>
            <a:ext cx="802640" cy="9239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9630" y="4878070"/>
            <a:ext cx="729615" cy="8921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85XW4A"/>
          <p:cNvPicPr>
            <a:picLocks noChangeAspect="1"/>
          </p:cNvPicPr>
          <p:nvPr/>
        </p:nvPicPr>
        <p:blipFill>
          <a:blip r:embed="rId1"/>
          <a:srcRect b="6314"/>
          <a:stretch>
            <a:fillRect/>
          </a:stretch>
        </p:blipFill>
        <p:spPr>
          <a:xfrm>
            <a:off x="-20955" y="-3810"/>
            <a:ext cx="12233910" cy="686498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979930" y="2345055"/>
            <a:ext cx="32080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1</a:t>
            </a:r>
            <a:r>
              <a:rPr lang="zh-CN" altLang="en-US" sz="2800"/>
              <a:t>、经常抓，见常态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2537460" y="3565525"/>
            <a:ext cx="32080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2</a:t>
            </a:r>
            <a:r>
              <a:rPr lang="zh-CN" altLang="en-US" sz="2800"/>
              <a:t>、具体抓，见实效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2967990" y="4772025"/>
            <a:ext cx="32080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/>
              <a:t>3</a:t>
            </a:r>
            <a:r>
              <a:rPr lang="zh-CN" altLang="en-US" sz="2800"/>
              <a:t>、反复抓，见长效</a:t>
            </a:r>
            <a:endParaRPr lang="zh-CN" altLang="en-US" sz="2800"/>
          </a:p>
        </p:txBody>
      </p:sp>
      <p:sp>
        <p:nvSpPr>
          <p:cNvPr id="2" name="文本框 1"/>
          <p:cNvSpPr txBox="1"/>
          <p:nvPr/>
        </p:nvSpPr>
        <p:spPr>
          <a:xfrm>
            <a:off x="7695565" y="3321050"/>
            <a:ext cx="23279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 b="1">
                <a:solidFill>
                  <a:srgbClr val="7030A0"/>
                </a:solidFill>
              </a:rPr>
              <a:t>建设三精校园</a:t>
            </a:r>
            <a:endParaRPr lang="zh-CN" altLang="en-US" sz="2800" b="1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JVZ6L0"/>
          <p:cNvPicPr>
            <a:picLocks noChangeAspect="1"/>
          </p:cNvPicPr>
          <p:nvPr/>
        </p:nvPicPr>
        <p:blipFill>
          <a:blip r:embed="rId1"/>
          <a:srcRect t="8783"/>
          <a:stretch>
            <a:fillRect/>
          </a:stretch>
        </p:blipFill>
        <p:spPr>
          <a:xfrm>
            <a:off x="-5715" y="5080"/>
            <a:ext cx="12225655" cy="68935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3861435" y="2729230"/>
            <a:ext cx="344932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zh-CN" altLang="zh-CN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汇报完毕，</a:t>
            </a:r>
            <a:r>
              <a:rPr lang="zh-CN" altLang="en-US" sz="3200" b="1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谢谢！</a:t>
            </a:r>
            <a:endParaRPr lang="zh-CN" altLang="en-US" sz="3200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B71C99"/>
          <p:cNvPicPr>
            <a:picLocks noChangeAspect="1"/>
          </p:cNvPicPr>
          <p:nvPr/>
        </p:nvPicPr>
        <p:blipFill>
          <a:blip r:embed="rId1"/>
          <a:srcRect b="6144"/>
          <a:stretch>
            <a:fillRect/>
          </a:stretch>
        </p:blipFill>
        <p:spPr>
          <a:xfrm>
            <a:off x="-26670" y="-29210"/>
            <a:ext cx="12244705" cy="6916420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3798570" y="3653155"/>
            <a:ext cx="4594860" cy="3492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6261735" y="763270"/>
            <a:ext cx="14605" cy="2889885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0" name="组合 29"/>
          <p:cNvGrpSpPr/>
          <p:nvPr/>
        </p:nvGrpSpPr>
        <p:grpSpPr>
          <a:xfrm>
            <a:off x="4249420" y="2178685"/>
            <a:ext cx="1734820" cy="914400"/>
            <a:chOff x="9176" y="1919"/>
            <a:chExt cx="1440" cy="1440"/>
          </a:xfrm>
        </p:grpSpPr>
        <p:sp>
          <p:nvSpPr>
            <p:cNvPr id="22" name="圆角矩形 21"/>
            <p:cNvSpPr/>
            <p:nvPr/>
          </p:nvSpPr>
          <p:spPr>
            <a:xfrm>
              <a:off x="9176" y="1919"/>
              <a:ext cx="1440" cy="144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9176" y="2228"/>
              <a:ext cx="1408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zh-CN" sz="2800"/>
                <a:t>精神解读</a:t>
              </a:r>
              <a:endParaRPr lang="zh-CN" altLang="zh-CN" sz="2800"/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569710" y="2178685"/>
            <a:ext cx="1625600" cy="867410"/>
            <a:chOff x="10272" y="3122"/>
            <a:chExt cx="2560" cy="1366"/>
          </a:xfrm>
        </p:grpSpPr>
        <p:sp>
          <p:nvSpPr>
            <p:cNvPr id="23" name="圆角矩形 22"/>
            <p:cNvSpPr/>
            <p:nvPr/>
          </p:nvSpPr>
          <p:spPr>
            <a:xfrm>
              <a:off x="10272" y="3122"/>
              <a:ext cx="2561" cy="136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0272" y="3431"/>
              <a:ext cx="2561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/>
                <a:t>指导意义</a:t>
              </a:r>
              <a:endParaRPr lang="zh-CN" altLang="en-US" sz="2800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5034280" y="255524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1YGKQ4"/>
          <p:cNvPicPr>
            <a:picLocks noChangeAspect="1"/>
          </p:cNvPicPr>
          <p:nvPr/>
        </p:nvPicPr>
        <p:blipFill>
          <a:blip r:embed="rId1"/>
          <a:srcRect b="5417"/>
          <a:stretch>
            <a:fillRect/>
          </a:stretch>
        </p:blipFill>
        <p:spPr>
          <a:xfrm>
            <a:off x="-8255" y="-635"/>
            <a:ext cx="12210415" cy="686371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95120" y="471170"/>
            <a:ext cx="995680" cy="5835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p>
            <a:r>
              <a:rPr lang="zh-CN" altLang="en-US" sz="3200"/>
              <a:t>解读</a:t>
            </a:r>
            <a:endParaRPr lang="zh-CN" altLang="en-US" sz="3200"/>
          </a:p>
        </p:txBody>
      </p:sp>
      <p:sp>
        <p:nvSpPr>
          <p:cNvPr id="6" name="文本框 5"/>
          <p:cNvSpPr txBox="1"/>
          <p:nvPr/>
        </p:nvSpPr>
        <p:spPr>
          <a:xfrm>
            <a:off x="2028190" y="1292225"/>
            <a:ext cx="8483600" cy="521970"/>
          </a:xfrm>
          <a:prstGeom prst="rect">
            <a:avLst/>
          </a:prstGeom>
          <a:gradFill>
            <a:gsLst>
              <a:gs pos="0">
                <a:srgbClr val="7B32B2">
                  <a:alpha val="23000"/>
                </a:srgbClr>
              </a:gs>
              <a:gs pos="100000">
                <a:srgbClr val="401A5D"/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p>
            <a:pPr algn="l"/>
            <a:r>
              <a:rPr lang="en-US" altLang="zh-CN" sz="280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1</a:t>
            </a:r>
            <a:r>
              <a:rPr lang="zh-CN" altLang="en-US" sz="280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、</a:t>
            </a:r>
            <a:r>
              <a:rPr lang="en-US" altLang="zh-CN" sz="2800">
                <a:ln w="9525">
                  <a:solidFill>
                    <a:schemeClr val="bg1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走在追随“最前列”，把坚定维护核心作为政治灵魂</a:t>
            </a:r>
            <a:endParaRPr lang="en-US" altLang="zh-CN" sz="2800">
              <a:ln w="9525">
                <a:solidFill>
                  <a:schemeClr val="bg1"/>
                </a:solidFill>
                <a:prstDash val="solid"/>
              </a:ln>
              <a:solidFill>
                <a:srgbClr val="7030A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28190" y="2376805"/>
            <a:ext cx="9608820" cy="521970"/>
          </a:xfrm>
          <a:prstGeom prst="rect">
            <a:avLst/>
          </a:prstGeom>
          <a:gradFill>
            <a:gsLst>
              <a:gs pos="0">
                <a:srgbClr val="7B32B2">
                  <a:alpha val="23000"/>
                </a:srgbClr>
              </a:gs>
              <a:gs pos="100000">
                <a:srgbClr val="401A5D"/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  <a:scene3d>
              <a:camera prst="orthographicFront"/>
              <a:lightRig rig="threePt" dir="t"/>
            </a:scene3d>
          </a:bodyPr>
          <a:p>
            <a:pPr algn="l"/>
            <a:r>
              <a:rPr lang="en-US" sz="2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2</a:t>
            </a:r>
            <a:r>
              <a:rPr lang="zh-CN" altLang="en-US" sz="2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、扭住关键“切入点”，把严肃党内政治生活作为重要抓手</a:t>
            </a:r>
            <a:endParaRPr lang="zh-CN" altLang="en-US" sz="280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28190" y="3382010"/>
            <a:ext cx="9467215" cy="521970"/>
          </a:xfrm>
          <a:prstGeom prst="rect">
            <a:avLst/>
          </a:prstGeom>
          <a:gradFill>
            <a:gsLst>
              <a:gs pos="63000">
                <a:srgbClr val="7B32B2">
                  <a:alpha val="23000"/>
                  <a:lumMod val="40000"/>
                </a:srgbClr>
              </a:gs>
              <a:gs pos="100000">
                <a:srgbClr val="401A5D"/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l"/>
            <a:r>
              <a:rPr lang="en-US" altLang="zh-CN" sz="2800"/>
              <a:t> </a:t>
            </a:r>
            <a:r>
              <a:rPr lang="en-US" altLang="zh-CN" sz="2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3</a:t>
            </a:r>
            <a:r>
              <a:rPr lang="zh-CN" altLang="en-US" sz="2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、强化底线“硬约束”，把从严监督执纪作为坚强保证</a:t>
            </a:r>
            <a:endParaRPr lang="zh-CN" altLang="en-US" sz="280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28190" y="4552950"/>
            <a:ext cx="9751695" cy="521970"/>
          </a:xfrm>
          <a:prstGeom prst="rect">
            <a:avLst/>
          </a:prstGeom>
          <a:gradFill>
            <a:gsLst>
              <a:gs pos="63000">
                <a:srgbClr val="7B32B2">
                  <a:alpha val="23000"/>
                  <a:lumMod val="40000"/>
                </a:srgbClr>
              </a:gs>
              <a:gs pos="100000">
                <a:srgbClr val="401A5D"/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l"/>
            <a:r>
              <a:rPr lang="en-US" altLang="zh-CN" sz="2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4</a:t>
            </a:r>
            <a:r>
              <a:rPr lang="zh-CN" altLang="en-US" sz="280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、立起严实“风向标”，把领导干部这个关键少数突出出来</a:t>
            </a:r>
            <a:endParaRPr lang="zh-CN" altLang="en-US" sz="280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7" grpId="0" bldLvl="0" animBg="1"/>
      <p:bldP spid="8" grpId="0" bldLvl="0" animBg="1"/>
      <p:bldP spid="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timgCA0TIKGB"/>
          <p:cNvPicPr>
            <a:picLocks noChangeAspect="1"/>
          </p:cNvPicPr>
          <p:nvPr/>
        </p:nvPicPr>
        <p:blipFill>
          <a:blip r:embed="rId1"/>
          <a:srcRect b="4206"/>
          <a:stretch>
            <a:fillRect/>
          </a:stretch>
        </p:blipFill>
        <p:spPr>
          <a:xfrm>
            <a:off x="1270" y="1270"/>
            <a:ext cx="12189460" cy="685546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898650" y="403860"/>
            <a:ext cx="6893560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lnSpc>
                <a:spcPct val="150000"/>
              </a:lnSpc>
            </a:pPr>
            <a:r>
              <a:rPr sz="28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二、全面从严治</a:t>
            </a:r>
            <a:r>
              <a:rPr lang="zh-CN" sz="28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校</a:t>
            </a:r>
            <a:r>
              <a:rPr sz="280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，建设“三精”校园</a:t>
            </a:r>
            <a:endParaRPr lang="zh-CN" altLang="en-US" sz="2800" b="1">
              <a:ln w="9525">
                <a:solidFill>
                  <a:schemeClr val="bg1"/>
                </a:solidFill>
                <a:prstDash val="solid"/>
              </a:ln>
              <a:solidFill>
                <a:schemeClr val="accent6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98650" y="2419985"/>
            <a:ext cx="1605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2800">
                <a:solidFill>
                  <a:schemeClr val="tx1"/>
                </a:solidFill>
              </a:rPr>
              <a:t>三精校园</a:t>
            </a:r>
            <a:endParaRPr lang="zh-CN" altLang="en-US" sz="2800">
              <a:solidFill>
                <a:schemeClr val="tx1"/>
              </a:solidFill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3503930" y="1898015"/>
            <a:ext cx="1445260" cy="1612900"/>
            <a:chOff x="5518" y="2989"/>
            <a:chExt cx="2276" cy="2540"/>
          </a:xfrm>
        </p:grpSpPr>
        <p:cxnSp>
          <p:nvCxnSpPr>
            <p:cNvPr id="3" name="直接连接符 2"/>
            <p:cNvCxnSpPr/>
            <p:nvPr/>
          </p:nvCxnSpPr>
          <p:spPr>
            <a:xfrm flipV="1">
              <a:off x="5518" y="2989"/>
              <a:ext cx="2129" cy="11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/>
            <p:cNvCxnSpPr/>
            <p:nvPr/>
          </p:nvCxnSpPr>
          <p:spPr>
            <a:xfrm>
              <a:off x="5518" y="4192"/>
              <a:ext cx="2277" cy="6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5518" y="4253"/>
              <a:ext cx="2141" cy="12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组合 11"/>
          <p:cNvGrpSpPr/>
          <p:nvPr/>
        </p:nvGrpSpPr>
        <p:grpSpPr>
          <a:xfrm>
            <a:off x="5109845" y="1692275"/>
            <a:ext cx="1605280" cy="1997710"/>
            <a:chOff x="8047" y="2665"/>
            <a:chExt cx="2528" cy="3146"/>
          </a:xfrm>
        </p:grpSpPr>
        <p:sp>
          <p:nvSpPr>
            <p:cNvPr id="8" name="文本框 7"/>
            <p:cNvSpPr txBox="1"/>
            <p:nvPr/>
          </p:nvSpPr>
          <p:spPr>
            <a:xfrm>
              <a:off x="8047" y="2665"/>
              <a:ext cx="2528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/>
                <a:t>校园精致</a:t>
              </a:r>
              <a:endParaRPr lang="zh-CN" altLang="en-US" sz="280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8047" y="3812"/>
              <a:ext cx="2528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/>
                <a:t>管理精细</a:t>
              </a:r>
              <a:endParaRPr lang="zh-CN" altLang="en-US" sz="280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8047" y="4989"/>
              <a:ext cx="2528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en-US" sz="2800"/>
                <a:t>质量精品</a:t>
              </a:r>
              <a:endParaRPr lang="zh-CN" alt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 descr="timgCA0TIKGB"/>
          <p:cNvPicPr>
            <a:picLocks noChangeAspect="1"/>
          </p:cNvPicPr>
          <p:nvPr/>
        </p:nvPicPr>
        <p:blipFill>
          <a:blip r:embed="rId1"/>
          <a:srcRect b="4206"/>
          <a:stretch>
            <a:fillRect/>
          </a:stretch>
        </p:blipFill>
        <p:spPr>
          <a:xfrm>
            <a:off x="1270" y="1270"/>
            <a:ext cx="12189460" cy="685546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799080" y="1992630"/>
            <a:ext cx="103632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/>
              <a:t>三精</a:t>
            </a:r>
            <a:endParaRPr lang="zh-CN" altLang="en-US" sz="2800" b="1"/>
          </a:p>
        </p:txBody>
      </p:sp>
      <p:grpSp>
        <p:nvGrpSpPr>
          <p:cNvPr id="21" name="组合 20"/>
          <p:cNvGrpSpPr/>
          <p:nvPr/>
        </p:nvGrpSpPr>
        <p:grpSpPr>
          <a:xfrm>
            <a:off x="4055745" y="1992630"/>
            <a:ext cx="2866390" cy="521970"/>
            <a:chOff x="6387" y="3138"/>
            <a:chExt cx="4514" cy="822"/>
          </a:xfrm>
        </p:grpSpPr>
        <p:cxnSp>
          <p:nvCxnSpPr>
            <p:cNvPr id="10" name="直接连接符 9"/>
            <p:cNvCxnSpPr/>
            <p:nvPr/>
          </p:nvCxnSpPr>
          <p:spPr>
            <a:xfrm flipV="1">
              <a:off x="6387" y="3363"/>
              <a:ext cx="2353" cy="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文本框 10"/>
            <p:cNvSpPr txBox="1"/>
            <p:nvPr/>
          </p:nvSpPr>
          <p:spPr>
            <a:xfrm>
              <a:off x="9487" y="3138"/>
              <a:ext cx="1414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r>
                <a:rPr lang="zh-CN" altLang="zh-CN" sz="2800" b="1"/>
                <a:t>从严</a:t>
              </a:r>
              <a:endParaRPr lang="zh-CN" altLang="zh-CN" sz="2800" b="1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560955" y="2372360"/>
            <a:ext cx="4536440" cy="1351915"/>
            <a:chOff x="4033" y="3736"/>
            <a:chExt cx="7144" cy="2129"/>
          </a:xfrm>
        </p:grpSpPr>
        <p:cxnSp>
          <p:nvCxnSpPr>
            <p:cNvPr id="13" name="直接连接符 12"/>
            <p:cNvCxnSpPr/>
            <p:nvPr/>
          </p:nvCxnSpPr>
          <p:spPr>
            <a:xfrm flipH="1">
              <a:off x="4033" y="3736"/>
              <a:ext cx="3512" cy="194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6573" y="3736"/>
              <a:ext cx="972" cy="212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>
              <a:off x="7545" y="3799"/>
              <a:ext cx="1008" cy="20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>
              <a:off x="7545" y="3736"/>
              <a:ext cx="3632" cy="19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组合 22"/>
          <p:cNvGrpSpPr/>
          <p:nvPr/>
        </p:nvGrpSpPr>
        <p:grpSpPr>
          <a:xfrm>
            <a:off x="1541145" y="3724275"/>
            <a:ext cx="6460490" cy="1383030"/>
            <a:chOff x="2427" y="5865"/>
            <a:chExt cx="10174" cy="2178"/>
          </a:xfrm>
        </p:grpSpPr>
        <p:sp>
          <p:nvSpPr>
            <p:cNvPr id="17" name="文本框 16"/>
            <p:cNvSpPr txBox="1"/>
            <p:nvPr/>
          </p:nvSpPr>
          <p:spPr>
            <a:xfrm>
              <a:off x="2427" y="5865"/>
              <a:ext cx="2528" cy="21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p>
              <a:pPr algn="ctr"/>
              <a:r>
                <a:rPr lang="zh-CN" altLang="en-US" sz="2800"/>
                <a:t>思想建设</a:t>
              </a:r>
              <a:endParaRPr lang="zh-CN" altLang="en-US" sz="2800"/>
            </a:p>
            <a:p>
              <a:pPr algn="ctr"/>
              <a:endParaRPr lang="zh-CN" altLang="en-US" sz="2800"/>
            </a:p>
            <a:p>
              <a:pPr algn="ctr"/>
              <a:r>
                <a:rPr lang="zh-CN" altLang="en-US" sz="2800"/>
                <a:t>明方向</a:t>
              </a:r>
              <a:endParaRPr lang="zh-CN" altLang="en-US" sz="2800"/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017" y="5865"/>
              <a:ext cx="2528" cy="217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p>
              <a:pPr algn="ctr"/>
              <a:r>
                <a:rPr lang="zh-CN" altLang="en-US" sz="2800"/>
                <a:t>组织建设</a:t>
              </a:r>
              <a:endParaRPr lang="zh-CN" altLang="en-US" sz="2800"/>
            </a:p>
            <a:p>
              <a:pPr algn="ctr"/>
              <a:endParaRPr lang="zh-CN" altLang="en-US" sz="2800"/>
            </a:p>
            <a:p>
              <a:pPr algn="ctr"/>
              <a:r>
                <a:rPr lang="zh-CN" altLang="en-US" sz="2800"/>
                <a:t>聚人气  </a:t>
              </a:r>
              <a:endParaRPr lang="zh-CN" altLang="en-US" sz="2800"/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7545" y="5865"/>
              <a:ext cx="2528" cy="217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p>
              <a:pPr algn="ctr"/>
              <a:r>
                <a:rPr lang="zh-CN" altLang="en-US" sz="2800"/>
                <a:t>作风建设</a:t>
              </a:r>
              <a:endParaRPr lang="zh-CN" altLang="en-US" sz="2800"/>
            </a:p>
            <a:p>
              <a:pPr algn="ctr"/>
              <a:endParaRPr lang="zh-CN" altLang="en-US" sz="2800"/>
            </a:p>
            <a:p>
              <a:pPr algn="ctr"/>
              <a:r>
                <a:rPr lang="zh-CN" altLang="en-US" sz="2800"/>
                <a:t> 凝人心 </a:t>
              </a:r>
              <a:endParaRPr lang="zh-CN" altLang="en-US" sz="2800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0073" y="5865"/>
              <a:ext cx="2528" cy="217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p>
              <a:pPr algn="ctr"/>
              <a:r>
                <a:rPr lang="zh-CN" altLang="en-US" sz="2800"/>
                <a:t>制度建设</a:t>
              </a:r>
              <a:endParaRPr lang="zh-CN" altLang="en-US" sz="2800"/>
            </a:p>
            <a:p>
              <a:pPr algn="ctr"/>
              <a:endParaRPr lang="zh-CN" altLang="en-US" sz="2800"/>
            </a:p>
            <a:p>
              <a:pPr algn="ctr"/>
              <a:r>
                <a:rPr lang="zh-CN" altLang="en-US" sz="2800"/>
                <a:t>造人才</a:t>
              </a:r>
              <a:endParaRPr lang="zh-CN" altLang="en-US" sz="2800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6196330" y="735965"/>
            <a:ext cx="894080" cy="1209040"/>
            <a:chOff x="9758" y="1159"/>
            <a:chExt cx="1408" cy="1904"/>
          </a:xfrm>
        </p:grpSpPr>
        <p:cxnSp>
          <p:nvCxnSpPr>
            <p:cNvPr id="2" name="直接连接符 1"/>
            <p:cNvCxnSpPr/>
            <p:nvPr/>
          </p:nvCxnSpPr>
          <p:spPr>
            <a:xfrm flipV="1">
              <a:off x="10444" y="1981"/>
              <a:ext cx="37" cy="10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文本框 2"/>
            <p:cNvSpPr txBox="1"/>
            <p:nvPr/>
          </p:nvSpPr>
          <p:spPr>
            <a:xfrm>
              <a:off x="9758" y="1159"/>
              <a:ext cx="1408" cy="82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p>
              <a:r>
                <a:rPr lang="zh-CN" altLang="en-US" sz="2800"/>
                <a:t>紧密</a:t>
              </a:r>
              <a:endParaRPr lang="zh-CN" altLang="en-US" sz="2800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941320" y="783590"/>
            <a:ext cx="894080" cy="1209675"/>
            <a:chOff x="9758" y="1159"/>
            <a:chExt cx="1408" cy="1905"/>
          </a:xfrm>
        </p:grpSpPr>
        <p:cxnSp>
          <p:nvCxnSpPr>
            <p:cNvPr id="6" name="直接连接符 5"/>
            <p:cNvCxnSpPr/>
            <p:nvPr/>
          </p:nvCxnSpPr>
          <p:spPr>
            <a:xfrm flipV="1">
              <a:off x="10444" y="1981"/>
              <a:ext cx="37" cy="108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文本框 8"/>
            <p:cNvSpPr txBox="1"/>
            <p:nvPr/>
          </p:nvSpPr>
          <p:spPr>
            <a:xfrm>
              <a:off x="9758" y="1159"/>
              <a:ext cx="1408" cy="822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p>
              <a:r>
                <a:rPr lang="zh-CN" altLang="en-US" sz="2800"/>
                <a:t>细密</a:t>
              </a:r>
              <a:endParaRPr lang="zh-CN" alt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85XW4A"/>
          <p:cNvPicPr>
            <a:picLocks noChangeAspect="1"/>
          </p:cNvPicPr>
          <p:nvPr/>
        </p:nvPicPr>
        <p:blipFill>
          <a:blip r:embed="rId1"/>
          <a:srcRect b="6314"/>
          <a:stretch>
            <a:fillRect/>
          </a:stretch>
        </p:blipFill>
        <p:spPr>
          <a:xfrm>
            <a:off x="-20955" y="-3810"/>
            <a:ext cx="12233910" cy="68649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90270" y="1636395"/>
            <a:ext cx="3491230" cy="5219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p>
            <a:pPr algn="l"/>
            <a:r>
              <a:rPr lang="en-US" altLang="zh-CN" sz="2800"/>
              <a:t>(</a:t>
            </a:r>
            <a:r>
              <a:rPr lang="zh-CN" altLang="zh-CN" sz="2800"/>
              <a:t>一）</a:t>
            </a:r>
            <a:r>
              <a:rPr lang="zh-CN" altLang="en-US" sz="2800"/>
              <a:t>思想建设明方向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1753235" y="3167380"/>
            <a:ext cx="49860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1</a:t>
            </a:r>
            <a:r>
              <a:rPr lang="zh-CN" altLang="en-US" sz="2800"/>
              <a:t>、学习与研究部署工作相结合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2529205" y="4235450"/>
            <a:ext cx="64084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2</a:t>
            </a:r>
            <a:r>
              <a:rPr lang="zh-CN" altLang="en-US" sz="2800"/>
              <a:t>、上党课与每月一次的教工大会相结合</a:t>
            </a:r>
            <a:endParaRPr lang="zh-CN" altLang="en-US" sz="2800"/>
          </a:p>
        </p:txBody>
      </p:sp>
      <p:sp>
        <p:nvSpPr>
          <p:cNvPr id="2" name="文本框 1"/>
          <p:cNvSpPr txBox="1"/>
          <p:nvPr/>
        </p:nvSpPr>
        <p:spPr>
          <a:xfrm>
            <a:off x="3531235" y="5406390"/>
            <a:ext cx="67640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3</a:t>
            </a:r>
            <a:r>
              <a:rPr lang="zh-CN" altLang="en-US" sz="2800"/>
              <a:t>、学《党章》《党规》与业务提升相结合</a:t>
            </a:r>
            <a:endParaRPr lang="zh-CN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85XW4A"/>
          <p:cNvPicPr>
            <a:picLocks noChangeAspect="1"/>
          </p:cNvPicPr>
          <p:nvPr/>
        </p:nvPicPr>
        <p:blipFill>
          <a:blip r:embed="rId1"/>
          <a:srcRect b="6314"/>
          <a:stretch>
            <a:fillRect/>
          </a:stretch>
        </p:blipFill>
        <p:spPr>
          <a:xfrm>
            <a:off x="-20955" y="-3810"/>
            <a:ext cx="12233910" cy="68649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68045" y="1636395"/>
            <a:ext cx="3738880" cy="5219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p>
            <a:pPr algn="l"/>
            <a:r>
              <a:rPr lang="zh-CN" altLang="en-US" sz="2800"/>
              <a:t>（二）组织建设聚人气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1661160" y="2861310"/>
            <a:ext cx="42748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1</a:t>
            </a:r>
            <a:r>
              <a:rPr lang="zh-CN" altLang="en-US" sz="2800"/>
              <a:t>、有温度的干部队伍建设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1820545" y="410845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729105" y="3684270"/>
            <a:ext cx="46304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2</a:t>
            </a:r>
            <a:r>
              <a:rPr lang="zh-CN" altLang="en-US" sz="2800"/>
              <a:t>、竞争、和谐教师队伍建设</a:t>
            </a:r>
            <a:endParaRPr lang="zh-CN" altLang="en-US" sz="2800"/>
          </a:p>
        </p:txBody>
      </p:sp>
      <p:sp>
        <p:nvSpPr>
          <p:cNvPr id="2" name="文本框 1"/>
          <p:cNvSpPr txBox="1"/>
          <p:nvPr/>
        </p:nvSpPr>
        <p:spPr>
          <a:xfrm>
            <a:off x="6359525" y="2861310"/>
            <a:ext cx="3027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/>
              <a:t>尊重、关心、赏识</a:t>
            </a:r>
            <a:endParaRPr lang="zh-CN" altLang="en-US" sz="2800"/>
          </a:p>
        </p:txBody>
      </p:sp>
      <p:sp>
        <p:nvSpPr>
          <p:cNvPr id="3" name="文本框 2"/>
          <p:cNvSpPr txBox="1"/>
          <p:nvPr/>
        </p:nvSpPr>
        <p:spPr>
          <a:xfrm>
            <a:off x="1729105" y="4476750"/>
            <a:ext cx="46304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/>
              <a:t>3</a:t>
            </a:r>
            <a:r>
              <a:rPr lang="zh-CN" altLang="en-US" sz="2800"/>
              <a:t>、友爱、互助师生队伍建设</a:t>
            </a:r>
            <a:endParaRPr lang="zh-CN" altLang="en-US" sz="2800"/>
          </a:p>
        </p:txBody>
      </p:sp>
      <p:sp>
        <p:nvSpPr>
          <p:cNvPr id="8" name="文本框 7"/>
          <p:cNvSpPr txBox="1"/>
          <p:nvPr/>
        </p:nvSpPr>
        <p:spPr>
          <a:xfrm>
            <a:off x="4872990" y="5454650"/>
            <a:ext cx="262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>
                <a:solidFill>
                  <a:srgbClr val="FF0000"/>
                </a:solidFill>
              </a:rPr>
              <a:t>有温度的校园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2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85XW4A"/>
          <p:cNvPicPr>
            <a:picLocks noChangeAspect="1"/>
          </p:cNvPicPr>
          <p:nvPr/>
        </p:nvPicPr>
        <p:blipFill>
          <a:blip r:embed="rId1"/>
          <a:srcRect b="6314"/>
          <a:stretch>
            <a:fillRect/>
          </a:stretch>
        </p:blipFill>
        <p:spPr>
          <a:xfrm>
            <a:off x="-20955" y="-3810"/>
            <a:ext cx="12233910" cy="686498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68045" y="1636395"/>
            <a:ext cx="3738880" cy="5219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p>
            <a:pPr algn="l"/>
            <a:r>
              <a:rPr lang="zh-CN" altLang="en-US" sz="2800"/>
              <a:t>（三）作风建设凝人心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1431925" y="2351405"/>
            <a:ext cx="317500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800"/>
              <a:t> 1</a:t>
            </a:r>
            <a:r>
              <a:rPr lang="zh-CN" altLang="en-US" sz="2800"/>
              <a:t>、</a:t>
            </a:r>
            <a:r>
              <a:rPr lang="en-US" altLang="zh-CN" sz="2800"/>
              <a:t>强化校纪校风   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2210435" y="3281680"/>
            <a:ext cx="301371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800"/>
              <a:t> 2</a:t>
            </a:r>
            <a:r>
              <a:rPr lang="zh-CN" altLang="en-US" sz="2800"/>
              <a:t>、</a:t>
            </a:r>
            <a:r>
              <a:rPr lang="en-US" altLang="zh-CN" sz="2800"/>
              <a:t>规范教学行为 </a:t>
            </a:r>
            <a:endParaRPr lang="zh-CN" altLang="en-US" sz="2800"/>
          </a:p>
        </p:txBody>
      </p:sp>
      <p:sp>
        <p:nvSpPr>
          <p:cNvPr id="2" name="文本框 1"/>
          <p:cNvSpPr txBox="1"/>
          <p:nvPr/>
        </p:nvSpPr>
        <p:spPr>
          <a:xfrm>
            <a:off x="2907665" y="4201795"/>
            <a:ext cx="285242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800"/>
              <a:t>3</a:t>
            </a:r>
            <a:r>
              <a:rPr lang="zh-CN" altLang="en-US" sz="2800"/>
              <a:t>、</a:t>
            </a:r>
            <a:r>
              <a:rPr lang="en-US" altLang="zh-CN" sz="2800"/>
              <a:t>改进工作作风</a:t>
            </a:r>
            <a:endParaRPr lang="en-US" altLang="zh-CN" sz="2800"/>
          </a:p>
        </p:txBody>
      </p:sp>
      <p:sp>
        <p:nvSpPr>
          <p:cNvPr id="3" name="文本框 2"/>
          <p:cNvSpPr txBox="1"/>
          <p:nvPr/>
        </p:nvSpPr>
        <p:spPr>
          <a:xfrm>
            <a:off x="3604260" y="5173345"/>
            <a:ext cx="285242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800"/>
              <a:t>4</a:t>
            </a:r>
            <a:r>
              <a:rPr lang="zh-CN" altLang="en-US" sz="2800"/>
              <a:t>、</a:t>
            </a:r>
            <a:r>
              <a:rPr lang="en-US" altLang="zh-CN" sz="2800"/>
              <a:t>大兴学习之风</a:t>
            </a:r>
            <a:endParaRPr lang="en-US" altLang="zh-CN" sz="2800"/>
          </a:p>
        </p:txBody>
      </p:sp>
      <p:sp>
        <p:nvSpPr>
          <p:cNvPr id="8" name="文本框 7"/>
          <p:cNvSpPr txBox="1"/>
          <p:nvPr/>
        </p:nvSpPr>
        <p:spPr>
          <a:xfrm>
            <a:off x="4987925" y="5910580"/>
            <a:ext cx="2852420" cy="737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150000"/>
              </a:lnSpc>
            </a:pPr>
            <a:r>
              <a:rPr lang="en-US" altLang="zh-CN" sz="2800"/>
              <a:t>5</a:t>
            </a:r>
            <a:r>
              <a:rPr lang="zh-CN" altLang="en-US" sz="2800"/>
              <a:t>、</a:t>
            </a:r>
            <a:r>
              <a:rPr lang="en-US" altLang="zh-CN" sz="2800"/>
              <a:t>弘扬师德师风</a:t>
            </a:r>
            <a:endParaRPr lang="en-US" altLang="zh-CN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  <p:bldP spid="3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 descr="timgCA85XW4A"/>
          <p:cNvPicPr>
            <a:picLocks noChangeAspect="1"/>
          </p:cNvPicPr>
          <p:nvPr/>
        </p:nvPicPr>
        <p:blipFill>
          <a:blip r:embed="rId1"/>
          <a:srcRect b="6314"/>
          <a:stretch>
            <a:fillRect/>
          </a:stretch>
        </p:blipFill>
        <p:spPr>
          <a:xfrm>
            <a:off x="-20955" y="-3810"/>
            <a:ext cx="12233910" cy="24466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68045" y="1636395"/>
            <a:ext cx="3738880" cy="52197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p>
            <a:pPr algn="l"/>
            <a:r>
              <a:rPr lang="zh-CN" altLang="en-US" sz="2800"/>
              <a:t>（四）制度建设造人才</a:t>
            </a:r>
            <a:endParaRPr lang="zh-CN" altLang="en-US" sz="2800"/>
          </a:p>
        </p:txBody>
      </p:sp>
      <p:sp>
        <p:nvSpPr>
          <p:cNvPr id="6" name="文本框 5"/>
          <p:cNvSpPr txBox="1"/>
          <p:nvPr/>
        </p:nvSpPr>
        <p:spPr>
          <a:xfrm>
            <a:off x="868045" y="2443480"/>
            <a:ext cx="10707370" cy="41541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/>
              <a:t>１.学校发展规划                                   ２.学校安全与应急预预案制度                        </a:t>
            </a:r>
            <a:endParaRPr lang="zh-CN" altLang="en-US" sz="2400"/>
          </a:p>
          <a:p>
            <a:pPr algn="l"/>
            <a:r>
              <a:rPr lang="zh-CN" altLang="en-US" sz="2400"/>
              <a:t>３.学校课程与教学管理规程             ４.教学质量评估实施办法                 </a:t>
            </a:r>
            <a:endParaRPr lang="zh-CN" altLang="en-US" sz="2400"/>
          </a:p>
          <a:p>
            <a:pPr algn="l"/>
            <a:r>
              <a:rPr lang="zh-CN" altLang="en-US" sz="2400"/>
              <a:t>５.学校全员育人导师制度                 ６.学生心理健康教育制度</a:t>
            </a:r>
            <a:endParaRPr lang="zh-CN" altLang="en-US" sz="2400"/>
          </a:p>
          <a:p>
            <a:pPr algn="l"/>
            <a:r>
              <a:rPr lang="zh-CN" altLang="en-US" sz="2400"/>
              <a:t> 7.以特色育人为导向的校本课程建设制度       8.校园文化建设与创新制度</a:t>
            </a:r>
            <a:endParaRPr lang="zh-CN" altLang="en-US" sz="2400"/>
          </a:p>
          <a:p>
            <a:pPr algn="l"/>
            <a:r>
              <a:rPr lang="zh-CN" altLang="en-US" sz="2400"/>
              <a:t>9.教师阶段性教育教学质量诊断与评价制度    10.教师校本研修创新行动制度</a:t>
            </a:r>
            <a:endParaRPr lang="zh-CN" altLang="en-US" sz="2400"/>
          </a:p>
          <a:p>
            <a:pPr algn="l"/>
            <a:r>
              <a:rPr lang="zh-CN" altLang="en-US" sz="2400"/>
              <a:t>11.智慧型班主任的发现、培养制度　　12.校长办学理念生成、实践与提升制度</a:t>
            </a:r>
            <a:endParaRPr lang="zh-CN" altLang="en-US" sz="2400"/>
          </a:p>
          <a:p>
            <a:pPr algn="l"/>
            <a:r>
              <a:rPr lang="zh-CN" altLang="en-US" sz="2400"/>
              <a:t>13.学生评教、议教制度                     14.完善教学常规制度</a:t>
            </a:r>
            <a:endParaRPr lang="zh-CN" altLang="en-US" sz="2400"/>
          </a:p>
          <a:p>
            <a:pPr algn="l"/>
            <a:r>
              <a:rPr lang="zh-CN" altLang="en-US" sz="2400"/>
              <a:t>15.学校教代会实施程序与办法        16.家长委员会工作制度</a:t>
            </a:r>
            <a:endParaRPr lang="zh-CN" altLang="en-US" sz="2400"/>
          </a:p>
          <a:p>
            <a:pPr algn="l"/>
            <a:r>
              <a:rPr lang="zh-CN" altLang="en-US" sz="2400"/>
              <a:t>17.建立适合现代学校建设的人事制度    18.教师专业化发展与评价制度</a:t>
            </a:r>
            <a:endParaRPr lang="zh-CN" altLang="en-US" sz="2400"/>
          </a:p>
          <a:p>
            <a:pPr algn="l"/>
            <a:r>
              <a:rPr lang="zh-CN" altLang="en-US" sz="2400"/>
              <a:t>19.名师跟踪培养制度</a:t>
            </a:r>
            <a:endParaRPr lang="zh-CN" altLang="en-US" sz="2400"/>
          </a:p>
          <a:p>
            <a:pPr algn="l"/>
            <a:r>
              <a:rPr lang="zh-CN" altLang="en-US" sz="2400"/>
              <a:t>20.创新型、学习型、实践型、服务型组织建设制度</a:t>
            </a:r>
            <a:endParaRPr lang="zh-CN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1108</Words>
  <Application>WPS 演示</Application>
  <PresentationFormat>宽屏</PresentationFormat>
  <Paragraphs>142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宋体</vt:lpstr>
      <vt:lpstr>Wingdings</vt:lpstr>
      <vt:lpstr>楷体_GB2312</vt:lpstr>
      <vt:lpstr>新宋体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2017-06-22T12:13:00Z</dcterms:created>
  <dcterms:modified xsi:type="dcterms:W3CDTF">2017-06-25T08:03:42Z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2052-10.1.0.6554</vt:lpwstr>
  </property>
</Properties>
</file>