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72" r:id="rId2"/>
    <p:sldMasterId id="2147484337" r:id="rId3"/>
    <p:sldMasterId id="2147484338" r:id="rId4"/>
    <p:sldMasterId id="2147484464" r:id="rId5"/>
  </p:sldMasterIdLst>
  <p:notesMasterIdLst>
    <p:notesMasterId r:id="rId29"/>
  </p:notesMasterIdLst>
  <p:sldIdLst>
    <p:sldId id="427" r:id="rId6"/>
    <p:sldId id="442" r:id="rId7"/>
    <p:sldId id="426" r:id="rId8"/>
    <p:sldId id="429" r:id="rId9"/>
    <p:sldId id="373" r:id="rId10"/>
    <p:sldId id="375" r:id="rId11"/>
    <p:sldId id="431" r:id="rId12"/>
    <p:sldId id="376" r:id="rId13"/>
    <p:sldId id="432" r:id="rId14"/>
    <p:sldId id="443" r:id="rId15"/>
    <p:sldId id="382" r:id="rId16"/>
    <p:sldId id="385" r:id="rId17"/>
    <p:sldId id="433" r:id="rId18"/>
    <p:sldId id="386" r:id="rId19"/>
    <p:sldId id="389" r:id="rId20"/>
    <p:sldId id="391" r:id="rId21"/>
    <p:sldId id="424" r:id="rId22"/>
    <p:sldId id="434" r:id="rId23"/>
    <p:sldId id="435" r:id="rId24"/>
    <p:sldId id="436" r:id="rId25"/>
    <p:sldId id="438" r:id="rId26"/>
    <p:sldId id="439" r:id="rId27"/>
    <p:sldId id="437"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266" y="-96"/>
      </p:cViewPr>
      <p:guideLst>
        <p:guide orient="horz" pos="2217"/>
        <p:guide pos="285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Calibri" pitchFamily="34" charset="0"/>
                <a:ea typeface="宋体" pitchFamily="2" charset="-122"/>
              </a:defRPr>
            </a:lvl1pPr>
          </a:lstStyle>
          <a:p>
            <a:pPr>
              <a:defRPr/>
            </a:pPr>
            <a:endParaRPr lang="zh-CN" altLang="en-US"/>
          </a:p>
        </p:txBody>
      </p:sp>
      <p:sp>
        <p:nvSpPr>
          <p:cNvPr id="7171" name="日期占位符 2"/>
          <p:cNvSpPr>
            <a:spLocks noGrp="1" noChangeArrowheads="1"/>
          </p:cNvSpPr>
          <p:nvPr>
            <p:ph type="dt" idx="4294967295"/>
          </p:nvPr>
        </p:nvSpPr>
        <p:spPr bwMode="auto">
          <a:xfrm>
            <a:off x="3884613" y="0"/>
            <a:ext cx="2971800" cy="458788"/>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latin typeface="Calibri" pitchFamily="34" charset="0"/>
                <a:ea typeface="宋体" pitchFamily="2" charset="-122"/>
              </a:defRPr>
            </a:lvl1pPr>
          </a:lstStyle>
          <a:p>
            <a:pPr>
              <a:defRPr/>
            </a:pPr>
            <a:fld id="{1A2DAFC8-85E6-45C0-85FE-9D585E351625}" type="datetime1">
              <a:rPr lang="zh-CN" altLang="en-US"/>
              <a:pPr>
                <a:defRPr/>
              </a:pPr>
              <a:t>2017/10/10</a:t>
            </a:fld>
            <a:fld id="{65B32CA3-6C9B-41F0-A6C8-A40132F9F46E}" type="datetime1">
              <a:rPr lang="zh-CN" altLang="en-US"/>
              <a:pPr>
                <a:defRPr/>
              </a:pPr>
              <a:t>2017/10/10</a:t>
            </a:fld>
            <a:endParaRPr lang="en-US" altLang="zh-CN"/>
          </a:p>
        </p:txBody>
      </p:sp>
      <p:sp>
        <p:nvSpPr>
          <p:cNvPr id="63492" name="幻灯片图像占位符 3"/>
          <p:cNvSpPr>
            <a:spLocks noGrp="1" noRot="1" noChangeArrowheads="1"/>
          </p:cNvSpPr>
          <p:nvPr>
            <p:ph type="sldImg" idx="4294967295"/>
          </p:nvPr>
        </p:nvSpPr>
        <p:spPr bwMode="auto">
          <a:xfrm>
            <a:off x="1371600" y="1143000"/>
            <a:ext cx="4114800" cy="3086100"/>
          </a:xfrm>
          <a:prstGeom prst="rect">
            <a:avLst/>
          </a:prstGeom>
          <a:noFill/>
          <a:ln w="9525">
            <a:noFill/>
            <a:miter lim="800000"/>
            <a:headEnd/>
            <a:tailEnd/>
          </a:ln>
        </p:spPr>
      </p:sp>
      <p:sp>
        <p:nvSpPr>
          <p:cNvPr id="717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页脚占位符 5"/>
          <p:cNvSpPr>
            <a:spLocks noGrp="1" noChangeArrowheads="1"/>
          </p:cNvSpPr>
          <p:nvPr>
            <p:ph type="ftr" sz="quarter" idx="4294967295"/>
          </p:nvPr>
        </p:nvSpPr>
        <p:spPr bwMode="auto">
          <a:xfrm>
            <a:off x="0" y="8685213"/>
            <a:ext cx="2971800" cy="458787"/>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Calibri" pitchFamily="34" charset="0"/>
                <a:ea typeface="宋体" pitchFamily="2" charset="-122"/>
              </a:defRPr>
            </a:lvl1pPr>
          </a:lstStyle>
          <a:p>
            <a:pPr>
              <a:defRPr/>
            </a:pPr>
            <a:endParaRPr lang="zh-CN" altLang="en-US"/>
          </a:p>
        </p:txBody>
      </p:sp>
      <p:sp>
        <p:nvSpPr>
          <p:cNvPr id="7175" name="灯片编号占位符 6"/>
          <p:cNvSpPr>
            <a:spLocks noGrp="1" noChangeArrowheads="1"/>
          </p:cNvSpPr>
          <p:nvPr>
            <p:ph type="sldNum" sz="quarter" idx="4294967295"/>
          </p:nvPr>
        </p:nvSpPr>
        <p:spPr bwMode="auto">
          <a:xfrm>
            <a:off x="3884613" y="8685213"/>
            <a:ext cx="2971800" cy="458787"/>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Calibri" pitchFamily="34" charset="0"/>
                <a:ea typeface="宋体" pitchFamily="2" charset="-122"/>
              </a:defRPr>
            </a:lvl1pPr>
          </a:lstStyle>
          <a:p>
            <a:pPr>
              <a:defRPr/>
            </a:pPr>
            <a:fld id="{237140DB-8D93-41EB-9BE5-2297177424C5}" type="slidenum">
              <a:rPr lang="zh-CN" alt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EB232FA-F6D1-44B5-9CCF-E69E1F4896A1}"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B6C5B50-EF60-461D-98E9-8FEE9E7BA0BD}" type="slidenum">
              <a:rPr lang="zh-CN" altLang="en-US"/>
              <a:pPr>
                <a:defRPr/>
              </a:pPr>
              <a:t>‹#›</a:t>
            </a:fld>
            <a:endParaRPr lang="en-US" altLang="zh-CN">
              <a:latin typeface="+mn-l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1109A22B-F113-4880-B7DB-36A9E6D14D39}"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8822FE-A7DB-4D4A-ABA8-4D9CEBB8B15F}" type="slidenum">
              <a:rPr lang="zh-CN" altLang="en-US"/>
              <a:pPr>
                <a:defRPr/>
              </a:pPr>
              <a:t>‹#›</a:t>
            </a:fld>
            <a:endParaRPr lang="en-US" altLang="zh-CN">
              <a:latin typeface="+mn-l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D118C25-AACA-4296-A096-0FB4FB4852BD}"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0F7A882-4FE0-44AD-AE83-714439B609E8}" type="slidenum">
              <a:rPr lang="zh-CN" altLang="en-US"/>
              <a:pPr>
                <a:defRPr/>
              </a:pPr>
              <a:t>‹#›</a:t>
            </a:fld>
            <a:endParaRPr lang="en-US" altLang="zh-CN">
              <a:latin typeface="+mn-l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B95F8974-4570-4F34-93CD-A4A690B74723}"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BD8762D-C818-4E31-B582-850DAB204952}" type="slidenum">
              <a:rPr lang="zh-CN" altLang="en-US"/>
              <a:pPr>
                <a:defRPr/>
              </a:pPr>
              <a:t>‹#›</a:t>
            </a:fld>
            <a:endParaRPr lang="en-US" altLang="zh-CN">
              <a:latin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12DD655B-D8A9-44B8-A25E-9932F240E4D2}" type="datetime1">
              <a:rPr lang="zh-CN" altLang="en-US"/>
              <a:pPr>
                <a:defRPr/>
              </a:pPr>
              <a:t>2017/10/10</a:t>
            </a:fld>
            <a:endParaRPr lang="en-US" altLang="zh-CN"/>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E232D51-BA9F-4F69-B144-C60DC36B3061}" type="slidenum">
              <a:rPr lang="zh-CN" altLang="en-US"/>
              <a:pPr>
                <a:defRPr/>
              </a:pPr>
              <a:t>‹#›</a:t>
            </a:fld>
            <a:endParaRPr lang="en-US" altLang="zh-CN">
              <a:latin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03FF690-E699-4ADD-AE2C-CB6DE30F18B9}" type="datetime1">
              <a:rPr lang="zh-CN" altLang="en-US"/>
              <a:pPr>
                <a:defRPr/>
              </a:pPr>
              <a:t>2017/10/10</a:t>
            </a:fld>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130D4F27-3137-4BE9-8EE6-46CFEE88C2B0}" type="slidenum">
              <a:rPr lang="zh-CN" altLang="en-US"/>
              <a:pPr>
                <a:defRPr/>
              </a:pPr>
              <a:t>‹#›</a:t>
            </a:fld>
            <a:endParaRPr lang="en-US" altLang="zh-CN">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49BFBBF-CD4C-48AF-BDE8-5F95C8A672D2}" type="datetime1">
              <a:rPr lang="zh-CN" altLang="en-US"/>
              <a:pPr>
                <a:defRPr/>
              </a:pPr>
              <a:t>2017/10/10</a:t>
            </a:fld>
            <a:endParaRPr lang="en-US" altLang="zh-CN"/>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AC77AEE-51BA-4E21-AB36-3E3AAA412FA8}" type="slidenum">
              <a:rPr lang="zh-CN" altLang="en-US"/>
              <a:pPr>
                <a:defRPr/>
              </a:pPr>
              <a:t>‹#›</a:t>
            </a:fld>
            <a:endParaRPr lang="en-US" altLang="zh-CN">
              <a:latin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9036F18-BA29-4612-8C0C-1391A8CA6CE0}"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C5D0C0B-CCA8-486F-BCEA-3A850E73E859}" type="slidenum">
              <a:rPr lang="zh-CN" altLang="en-US"/>
              <a:pPr>
                <a:defRPr/>
              </a:pPr>
              <a:t>‹#›</a:t>
            </a:fld>
            <a:endParaRPr lang="en-US" altLang="zh-CN">
              <a:latin typeface="+mn-l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E929F9C-2391-4450-873F-1024833A04FD}"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A5D8A58-FEA9-4BF6-8279-E13289653356}" type="slidenum">
              <a:rPr lang="zh-CN" altLang="en-US"/>
              <a:pPr>
                <a:defRPr/>
              </a:pPr>
              <a:t>‹#›</a:t>
            </a:fld>
            <a:endParaRPr lang="en-US" altLang="zh-CN">
              <a:latin typeface="+mn-l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9FA5BD5B-D6EA-4F33-B4B5-B1FF405A024E}"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DFAB28-730D-430F-8091-167A85529C00}" type="slidenum">
              <a:rPr lang="zh-CN" altLang="en-US"/>
              <a:pPr>
                <a:defRPr/>
              </a:pPr>
              <a:t>‹#›</a:t>
            </a:fld>
            <a:endParaRPr lang="en-US" altLang="zh-CN">
              <a:latin typeface="+mn-l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621ACE6C-8DA4-48E9-BA68-F8CF7F4C020C}"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564009-7346-41C5-816E-50CC23C6A6CD}" type="slidenum">
              <a:rPr lang="zh-CN" altLang="en-US"/>
              <a:pPr>
                <a:defRPr/>
              </a:pPr>
              <a:t>‹#›</a:t>
            </a:fld>
            <a:endParaRPr lang="en-US" altLang="zh-CN">
              <a:latin typeface="+mn-l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B8CB1C3-0AC4-47CC-B58A-F23D54280305}"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E6FF29C-F146-4DE2-908C-5DA1FCCDB0AF}" type="slidenum">
              <a:rPr lang="zh-CN" altLang="en-US"/>
              <a:pPr>
                <a:defRPr/>
              </a:pPr>
              <a:t>‹#›</a:t>
            </a:fld>
            <a:endParaRPr lang="en-US" altLang="zh-CN">
              <a:latin typeface="+mn-l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FE8F7DD-6DEC-4CF7-8944-1386E991C9E5}"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806B154-1456-490B-98FD-31BD40F4D893}" type="slidenum">
              <a:rPr lang="zh-CN" altLang="en-US"/>
              <a:pPr>
                <a:defRPr/>
              </a:pPr>
              <a:t>‹#›</a:t>
            </a:fld>
            <a:endParaRPr lang="en-US" altLang="zh-CN">
              <a:latin typeface="+mn-l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D2C4288-264F-4D0B-91B8-68A4C90B47EE}"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C6C5E07-8E9B-4A57-95BB-73A5DC2A8945}" type="slidenum">
              <a:rPr lang="zh-CN" altLang="en-US"/>
              <a:pPr>
                <a:defRPr/>
              </a:pPr>
              <a:t>‹#›</a:t>
            </a:fld>
            <a:endParaRPr lang="en-US" altLang="zh-CN">
              <a:latin typeface="+mn-l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A1AA0BA2-A15D-47B4-9725-E2A04133DE21}"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926830A-9FAB-4761-ACE4-6FC9E39BC5D8}" type="slidenum">
              <a:rPr lang="zh-CN" altLang="en-US"/>
              <a:pPr>
                <a:defRPr/>
              </a:pPr>
              <a:t>‹#›</a:t>
            </a:fld>
            <a:endParaRPr lang="en-US" altLang="zh-CN">
              <a:latin typeface="+mn-l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29C6D386-B979-4C53-B669-CFADB5E75262}" type="datetime1">
              <a:rPr lang="zh-CN" altLang="en-US"/>
              <a:pPr>
                <a:defRPr/>
              </a:pPr>
              <a:t>2017/10/10</a:t>
            </a:fld>
            <a:endParaRPr lang="en-US" altLang="zh-CN"/>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21FEFC7C-FB24-419D-92D7-7E802FB312DB}" type="slidenum">
              <a:rPr lang="zh-CN" altLang="en-US"/>
              <a:pPr>
                <a:defRPr/>
              </a:pPr>
              <a:t>‹#›</a:t>
            </a:fld>
            <a:endParaRPr lang="en-US" altLang="zh-CN">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BB6DF04-DA73-40BA-A1D6-B5BFFC865DD3}" type="datetime1">
              <a:rPr lang="zh-CN" altLang="en-US"/>
              <a:pPr>
                <a:defRPr/>
              </a:pPr>
              <a:t>2017/10/10</a:t>
            </a:fld>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24EE815-D19A-41CE-BABF-814990E846E6}" type="slidenum">
              <a:rPr lang="zh-CN" altLang="en-US"/>
              <a:pPr>
                <a:defRPr/>
              </a:pPr>
              <a:t>‹#›</a:t>
            </a:fld>
            <a:endParaRPr lang="en-US" altLang="zh-CN">
              <a:latin typeface="+mn-l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9965604-8F32-4305-9CF3-6F91A58C746E}" type="datetime1">
              <a:rPr lang="zh-CN" altLang="en-US"/>
              <a:pPr>
                <a:defRPr/>
              </a:pPr>
              <a:t>2017/10/10</a:t>
            </a:fld>
            <a:endParaRPr lang="en-US" altLang="zh-CN"/>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81961984-96F7-409E-97F9-D9344EC74B68}" type="slidenum">
              <a:rPr lang="zh-CN" altLang="en-US"/>
              <a:pPr>
                <a:defRPr/>
              </a:pPr>
              <a:t>‹#›</a:t>
            </a:fld>
            <a:endParaRPr lang="en-US" altLang="zh-CN">
              <a:latin typeface="+mn-l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12F8FA-45C9-4C77-A301-8BB41B94F10A}"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FDD3CFA-6830-40D4-9876-C2F830E405EF}" type="slidenum">
              <a:rPr lang="zh-CN" altLang="en-US"/>
              <a:pPr>
                <a:defRPr/>
              </a:pPr>
              <a:t>‹#›</a:t>
            </a:fld>
            <a:endParaRPr lang="en-US" altLang="zh-CN">
              <a:latin typeface="+mn-l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B4B3727-EE6D-477E-B027-421478438114}" type="datetime1">
              <a:rPr lang="zh-CN" altLang="en-US"/>
              <a:pPr>
                <a:defRPr/>
              </a:pPr>
              <a:t>2017/10/10</a:t>
            </a:fld>
            <a:endParaRPr lang="en-US"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4539F1C-6C8F-4ED7-8F10-EC0679979907}" type="slidenum">
              <a:rPr lang="zh-CN" altLang="en-US"/>
              <a:pPr>
                <a:defRPr/>
              </a:pPr>
              <a:t>‹#›</a:t>
            </a:fld>
            <a:endParaRPr lang="en-US" altLang="zh-CN">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5DE5612-3ECA-41F9-8AA3-6132104EBF12}"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C68921A-9F72-4B4B-AE38-31A155A3A17C}" type="slidenum">
              <a:rPr lang="zh-CN" altLang="en-US"/>
              <a:pPr>
                <a:defRPr/>
              </a:pPr>
              <a:t>‹#›</a:t>
            </a:fld>
            <a:endParaRPr lang="en-US" altLang="zh-CN">
              <a:latin typeface="+mn-l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307C751-D64C-4A8D-96A0-9A40A7B287B7}" type="datetime1">
              <a:rPr lang="zh-CN" altLang="en-US"/>
              <a:pPr>
                <a:defRPr/>
              </a:pPr>
              <a:t>2017/10/10</a:t>
            </a:fld>
            <a:endParaRPr lang="en-US"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9CA76FF-3B2D-472D-A404-CA3544FE1511}" type="slidenum">
              <a:rPr lang="zh-CN" altLang="en-US"/>
              <a:pPr>
                <a:defRPr/>
              </a:pPr>
              <a:t>‹#›</a:t>
            </a:fld>
            <a:endParaRPr lang="en-US" altLang="zh-CN">
              <a:latin typeface="+mn-l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KSO_FD"/>
          <p:cNvSpPr>
            <a:spLocks noGrp="1" noChangeArrowheads="1"/>
          </p:cNvSpPr>
          <p:nvPr>
            <p:ph type="dt" sz="half" idx="10"/>
          </p:nvPr>
        </p:nvSpPr>
        <p:spPr>
          <a:ln/>
        </p:spPr>
        <p:txBody>
          <a:bodyPr/>
          <a:lstStyle>
            <a:lvl1pPr>
              <a:defRPr/>
            </a:lvl1pPr>
          </a:lstStyle>
          <a:p>
            <a:pPr>
              <a:defRPr/>
            </a:pPr>
            <a:fld id="{FC562F36-280B-4CD1-88BC-A7A25A80A9E6}" type="datetime1">
              <a:rPr lang="zh-CN" altLang="en-US"/>
              <a:pPr>
                <a:defRPr/>
              </a:pPr>
              <a:t>2017/10/10</a:t>
            </a:fld>
            <a:endParaRPr lang="en-US" altLang="zh-CN"/>
          </a:p>
        </p:txBody>
      </p:sp>
      <p:sp>
        <p:nvSpPr>
          <p:cNvPr id="5" name="KSO_FT"/>
          <p:cNvSpPr>
            <a:spLocks noGrp="1" noChangeArrowheads="1"/>
          </p:cNvSpPr>
          <p:nvPr>
            <p:ph type="ftr" sz="quarter" idx="11"/>
          </p:nvPr>
        </p:nvSpPr>
        <p:spPr>
          <a:ln/>
        </p:spPr>
        <p:txBody>
          <a:bodyPr/>
          <a:lstStyle>
            <a:lvl1pPr>
              <a:defRPr/>
            </a:lvl1pPr>
          </a:lstStyle>
          <a:p>
            <a:pPr>
              <a:defRPr/>
            </a:pPr>
            <a:endParaRPr lang="en-US"/>
          </a:p>
        </p:txBody>
      </p:sp>
      <p:sp>
        <p:nvSpPr>
          <p:cNvPr id="6" name="KSO_FN"/>
          <p:cNvSpPr>
            <a:spLocks noGrp="1" noChangeArrowheads="1"/>
          </p:cNvSpPr>
          <p:nvPr>
            <p:ph type="sldNum" sz="quarter" idx="12"/>
          </p:nvPr>
        </p:nvSpPr>
        <p:spPr>
          <a:ln/>
        </p:spPr>
        <p:txBody>
          <a:bodyPr/>
          <a:lstStyle>
            <a:lvl1pPr>
              <a:defRPr/>
            </a:lvl1pPr>
          </a:lstStyle>
          <a:p>
            <a:pPr>
              <a:defRPr/>
            </a:pPr>
            <a:fld id="{F88B5ABD-7D96-42B5-968C-E4C082138C40}" type="slidenum">
              <a:rPr lang="zh-CN" alt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a:ln/>
        </p:spPr>
        <p:txBody>
          <a:bodyPr/>
          <a:lstStyle>
            <a:lvl1pPr>
              <a:defRPr/>
            </a:lvl1pPr>
          </a:lstStyle>
          <a:p>
            <a:pPr>
              <a:defRPr/>
            </a:pPr>
            <a:fld id="{E35F109C-7322-4270-8F45-423C91AC266F}" type="datetime1">
              <a:rPr lang="zh-CN" altLang="en-US"/>
              <a:pPr>
                <a:defRPr/>
              </a:pPr>
              <a:t>2017/10/10</a:t>
            </a:fld>
            <a:endParaRPr lang="en-US" altLang="zh-CN"/>
          </a:p>
        </p:txBody>
      </p:sp>
      <p:sp>
        <p:nvSpPr>
          <p:cNvPr id="5" name="KSO_FT"/>
          <p:cNvSpPr>
            <a:spLocks noGrp="1" noChangeArrowheads="1"/>
          </p:cNvSpPr>
          <p:nvPr>
            <p:ph type="ftr" sz="quarter" idx="11"/>
          </p:nvPr>
        </p:nvSpPr>
        <p:spPr>
          <a:ln/>
        </p:spPr>
        <p:txBody>
          <a:bodyPr/>
          <a:lstStyle>
            <a:lvl1pPr>
              <a:defRPr/>
            </a:lvl1pPr>
          </a:lstStyle>
          <a:p>
            <a:pPr>
              <a:defRPr/>
            </a:pPr>
            <a:endParaRPr lang="en-US"/>
          </a:p>
        </p:txBody>
      </p:sp>
      <p:sp>
        <p:nvSpPr>
          <p:cNvPr id="6" name="KSO_FN"/>
          <p:cNvSpPr>
            <a:spLocks noGrp="1" noChangeArrowheads="1"/>
          </p:cNvSpPr>
          <p:nvPr>
            <p:ph type="sldNum" sz="quarter" idx="12"/>
          </p:nvPr>
        </p:nvSpPr>
        <p:spPr>
          <a:ln/>
        </p:spPr>
        <p:txBody>
          <a:bodyPr/>
          <a:lstStyle>
            <a:lvl1pPr>
              <a:defRPr/>
            </a:lvl1pPr>
          </a:lstStyle>
          <a:p>
            <a:pPr>
              <a:defRPr/>
            </a:pPr>
            <a:fld id="{F11A1E8E-C0BA-45C1-837E-9C76FF73E116}" type="slidenum">
              <a:rPr lang="zh-CN" alt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KSO_FD"/>
          <p:cNvSpPr>
            <a:spLocks noGrp="1" noChangeArrowheads="1"/>
          </p:cNvSpPr>
          <p:nvPr>
            <p:ph type="dt" sz="half" idx="10"/>
          </p:nvPr>
        </p:nvSpPr>
        <p:spPr>
          <a:ln/>
        </p:spPr>
        <p:txBody>
          <a:bodyPr/>
          <a:lstStyle>
            <a:lvl1pPr>
              <a:defRPr/>
            </a:lvl1pPr>
          </a:lstStyle>
          <a:p>
            <a:pPr>
              <a:defRPr/>
            </a:pPr>
            <a:fld id="{5D055424-3D2C-4168-886E-D7F195B970DE}" type="datetime1">
              <a:rPr lang="zh-CN" altLang="en-US"/>
              <a:pPr>
                <a:defRPr/>
              </a:pPr>
              <a:t>2017/10/10</a:t>
            </a:fld>
            <a:endParaRPr lang="en-US" altLang="zh-CN"/>
          </a:p>
        </p:txBody>
      </p:sp>
      <p:sp>
        <p:nvSpPr>
          <p:cNvPr id="5" name="KSO_FT"/>
          <p:cNvSpPr>
            <a:spLocks noGrp="1" noChangeArrowheads="1"/>
          </p:cNvSpPr>
          <p:nvPr>
            <p:ph type="ftr" sz="quarter" idx="11"/>
          </p:nvPr>
        </p:nvSpPr>
        <p:spPr>
          <a:ln/>
        </p:spPr>
        <p:txBody>
          <a:bodyPr/>
          <a:lstStyle>
            <a:lvl1pPr>
              <a:defRPr/>
            </a:lvl1pPr>
          </a:lstStyle>
          <a:p>
            <a:pPr>
              <a:defRPr/>
            </a:pPr>
            <a:endParaRPr lang="en-US"/>
          </a:p>
        </p:txBody>
      </p:sp>
      <p:sp>
        <p:nvSpPr>
          <p:cNvPr id="6" name="KSO_FN"/>
          <p:cNvSpPr>
            <a:spLocks noGrp="1" noChangeArrowheads="1"/>
          </p:cNvSpPr>
          <p:nvPr>
            <p:ph type="sldNum" sz="quarter" idx="12"/>
          </p:nvPr>
        </p:nvSpPr>
        <p:spPr>
          <a:ln/>
        </p:spPr>
        <p:txBody>
          <a:bodyPr/>
          <a:lstStyle>
            <a:lvl1pPr>
              <a:defRPr/>
            </a:lvl1pPr>
          </a:lstStyle>
          <a:p>
            <a:pPr>
              <a:defRPr/>
            </a:pPr>
            <a:fld id="{F2C92EC7-B2F1-4403-B66D-73BCD25E95E4}" type="slidenum">
              <a:rPr lang="zh-CN" alt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47675" y="1133475"/>
            <a:ext cx="4030663" cy="510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0738" y="1133475"/>
            <a:ext cx="4032250" cy="510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KSO_FD"/>
          <p:cNvSpPr>
            <a:spLocks noGrp="1" noChangeArrowheads="1"/>
          </p:cNvSpPr>
          <p:nvPr>
            <p:ph type="dt" sz="half" idx="10"/>
          </p:nvPr>
        </p:nvSpPr>
        <p:spPr>
          <a:ln/>
        </p:spPr>
        <p:txBody>
          <a:bodyPr/>
          <a:lstStyle>
            <a:lvl1pPr>
              <a:defRPr/>
            </a:lvl1pPr>
          </a:lstStyle>
          <a:p>
            <a:pPr>
              <a:defRPr/>
            </a:pPr>
            <a:fld id="{36C87D7F-0B17-4590-A206-684468443E41}" type="datetime1">
              <a:rPr lang="zh-CN" altLang="en-US"/>
              <a:pPr>
                <a:defRPr/>
              </a:pPr>
              <a:t>2017/10/10</a:t>
            </a:fld>
            <a:endParaRPr lang="en-US" altLang="zh-CN"/>
          </a:p>
        </p:txBody>
      </p:sp>
      <p:sp>
        <p:nvSpPr>
          <p:cNvPr id="6" name="KSO_FT"/>
          <p:cNvSpPr>
            <a:spLocks noGrp="1" noChangeArrowheads="1"/>
          </p:cNvSpPr>
          <p:nvPr>
            <p:ph type="ftr" sz="quarter" idx="11"/>
          </p:nvPr>
        </p:nvSpPr>
        <p:spPr>
          <a:ln/>
        </p:spPr>
        <p:txBody>
          <a:bodyPr/>
          <a:lstStyle>
            <a:lvl1pPr>
              <a:defRPr/>
            </a:lvl1pPr>
          </a:lstStyle>
          <a:p>
            <a:pPr>
              <a:defRPr/>
            </a:pPr>
            <a:endParaRPr lang="en-US"/>
          </a:p>
        </p:txBody>
      </p:sp>
      <p:sp>
        <p:nvSpPr>
          <p:cNvPr id="7" name="KSO_FN"/>
          <p:cNvSpPr>
            <a:spLocks noGrp="1" noChangeArrowheads="1"/>
          </p:cNvSpPr>
          <p:nvPr>
            <p:ph type="sldNum" sz="quarter" idx="12"/>
          </p:nvPr>
        </p:nvSpPr>
        <p:spPr>
          <a:ln/>
        </p:spPr>
        <p:txBody>
          <a:bodyPr/>
          <a:lstStyle>
            <a:lvl1pPr>
              <a:defRPr/>
            </a:lvl1pPr>
          </a:lstStyle>
          <a:p>
            <a:pPr>
              <a:defRPr/>
            </a:pPr>
            <a:fld id="{27151191-8F0D-4F9F-9C5F-2A270C07C997}" type="slidenum">
              <a:rPr lang="zh-CN" alt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KSO_FD"/>
          <p:cNvSpPr>
            <a:spLocks noGrp="1" noChangeArrowheads="1"/>
          </p:cNvSpPr>
          <p:nvPr>
            <p:ph type="dt" sz="half" idx="10"/>
          </p:nvPr>
        </p:nvSpPr>
        <p:spPr>
          <a:ln/>
        </p:spPr>
        <p:txBody>
          <a:bodyPr/>
          <a:lstStyle>
            <a:lvl1pPr>
              <a:defRPr/>
            </a:lvl1pPr>
          </a:lstStyle>
          <a:p>
            <a:pPr>
              <a:defRPr/>
            </a:pPr>
            <a:fld id="{476AA623-F174-4749-AA00-32DDCA2CF619}" type="datetime1">
              <a:rPr lang="zh-CN" altLang="en-US"/>
              <a:pPr>
                <a:defRPr/>
              </a:pPr>
              <a:t>2017/10/10</a:t>
            </a:fld>
            <a:endParaRPr lang="en-US" altLang="zh-CN"/>
          </a:p>
        </p:txBody>
      </p:sp>
      <p:sp>
        <p:nvSpPr>
          <p:cNvPr id="8" name="KSO_FT"/>
          <p:cNvSpPr>
            <a:spLocks noGrp="1" noChangeArrowheads="1"/>
          </p:cNvSpPr>
          <p:nvPr>
            <p:ph type="ftr" sz="quarter" idx="11"/>
          </p:nvPr>
        </p:nvSpPr>
        <p:spPr>
          <a:ln/>
        </p:spPr>
        <p:txBody>
          <a:bodyPr/>
          <a:lstStyle>
            <a:lvl1pPr>
              <a:defRPr/>
            </a:lvl1pPr>
          </a:lstStyle>
          <a:p>
            <a:pPr>
              <a:defRPr/>
            </a:pPr>
            <a:endParaRPr lang="en-US"/>
          </a:p>
        </p:txBody>
      </p:sp>
      <p:sp>
        <p:nvSpPr>
          <p:cNvPr id="9" name="KSO_FN"/>
          <p:cNvSpPr>
            <a:spLocks noGrp="1" noChangeArrowheads="1"/>
          </p:cNvSpPr>
          <p:nvPr>
            <p:ph type="sldNum" sz="quarter" idx="12"/>
          </p:nvPr>
        </p:nvSpPr>
        <p:spPr>
          <a:ln/>
        </p:spPr>
        <p:txBody>
          <a:bodyPr/>
          <a:lstStyle>
            <a:lvl1pPr>
              <a:defRPr/>
            </a:lvl1pPr>
          </a:lstStyle>
          <a:p>
            <a:pPr>
              <a:defRPr/>
            </a:pPr>
            <a:fld id="{5218AD5D-E5AC-481E-9D57-24D9E06EDE34}" type="slidenum">
              <a:rPr lang="zh-CN" alt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KSO_FD"/>
          <p:cNvSpPr>
            <a:spLocks noGrp="1" noChangeArrowheads="1"/>
          </p:cNvSpPr>
          <p:nvPr>
            <p:ph type="dt" sz="half" idx="10"/>
          </p:nvPr>
        </p:nvSpPr>
        <p:spPr>
          <a:ln/>
        </p:spPr>
        <p:txBody>
          <a:bodyPr/>
          <a:lstStyle>
            <a:lvl1pPr>
              <a:defRPr/>
            </a:lvl1pPr>
          </a:lstStyle>
          <a:p>
            <a:pPr>
              <a:defRPr/>
            </a:pPr>
            <a:fld id="{A7347B59-B60C-4F9B-A90C-00C92E312E85}" type="datetime1">
              <a:rPr lang="zh-CN" altLang="en-US"/>
              <a:pPr>
                <a:defRPr/>
              </a:pPr>
              <a:t>2017/10/10</a:t>
            </a:fld>
            <a:endParaRPr lang="en-US" altLang="zh-CN"/>
          </a:p>
        </p:txBody>
      </p:sp>
      <p:sp>
        <p:nvSpPr>
          <p:cNvPr id="4" name="KSO_FT"/>
          <p:cNvSpPr>
            <a:spLocks noGrp="1" noChangeArrowheads="1"/>
          </p:cNvSpPr>
          <p:nvPr>
            <p:ph type="ftr" sz="quarter" idx="11"/>
          </p:nvPr>
        </p:nvSpPr>
        <p:spPr>
          <a:ln/>
        </p:spPr>
        <p:txBody>
          <a:bodyPr/>
          <a:lstStyle>
            <a:lvl1pPr>
              <a:defRPr/>
            </a:lvl1pPr>
          </a:lstStyle>
          <a:p>
            <a:pPr>
              <a:defRPr/>
            </a:pPr>
            <a:endParaRPr lang="en-US"/>
          </a:p>
        </p:txBody>
      </p:sp>
      <p:sp>
        <p:nvSpPr>
          <p:cNvPr id="5" name="KSO_FN"/>
          <p:cNvSpPr>
            <a:spLocks noGrp="1" noChangeArrowheads="1"/>
          </p:cNvSpPr>
          <p:nvPr>
            <p:ph type="sldNum" sz="quarter" idx="12"/>
          </p:nvPr>
        </p:nvSpPr>
        <p:spPr>
          <a:ln/>
        </p:spPr>
        <p:txBody>
          <a:bodyPr/>
          <a:lstStyle>
            <a:lvl1pPr>
              <a:defRPr/>
            </a:lvl1pPr>
          </a:lstStyle>
          <a:p>
            <a:pPr>
              <a:defRPr/>
            </a:pPr>
            <a:fld id="{B6FAC177-2E43-4B65-B8F1-6A7C04A8B086}" type="slidenum">
              <a:rPr lang="zh-CN" alt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a:ln/>
        </p:spPr>
        <p:txBody>
          <a:bodyPr/>
          <a:lstStyle>
            <a:lvl1pPr>
              <a:defRPr/>
            </a:lvl1pPr>
          </a:lstStyle>
          <a:p>
            <a:pPr>
              <a:defRPr/>
            </a:pPr>
            <a:fld id="{A922569A-EED9-4704-9B4E-B84E93D825FC}" type="datetime1">
              <a:rPr lang="zh-CN" altLang="en-US"/>
              <a:pPr>
                <a:defRPr/>
              </a:pPr>
              <a:t>2017/10/10</a:t>
            </a:fld>
            <a:endParaRPr lang="en-US" altLang="zh-CN"/>
          </a:p>
        </p:txBody>
      </p:sp>
      <p:sp>
        <p:nvSpPr>
          <p:cNvPr id="3" name="KSO_FT"/>
          <p:cNvSpPr>
            <a:spLocks noGrp="1" noChangeArrowheads="1"/>
          </p:cNvSpPr>
          <p:nvPr>
            <p:ph type="ftr" sz="quarter" idx="11"/>
          </p:nvPr>
        </p:nvSpPr>
        <p:spPr>
          <a:ln/>
        </p:spPr>
        <p:txBody>
          <a:bodyPr/>
          <a:lstStyle>
            <a:lvl1pPr>
              <a:defRPr/>
            </a:lvl1pPr>
          </a:lstStyle>
          <a:p>
            <a:pPr>
              <a:defRPr/>
            </a:pPr>
            <a:endParaRPr lang="en-US"/>
          </a:p>
        </p:txBody>
      </p:sp>
      <p:sp>
        <p:nvSpPr>
          <p:cNvPr id="4" name="KSO_FN"/>
          <p:cNvSpPr>
            <a:spLocks noGrp="1" noChangeArrowheads="1"/>
          </p:cNvSpPr>
          <p:nvPr>
            <p:ph type="sldNum" sz="quarter" idx="12"/>
          </p:nvPr>
        </p:nvSpPr>
        <p:spPr>
          <a:ln/>
        </p:spPr>
        <p:txBody>
          <a:bodyPr/>
          <a:lstStyle>
            <a:lvl1pPr>
              <a:defRPr/>
            </a:lvl1pPr>
          </a:lstStyle>
          <a:p>
            <a:pPr>
              <a:defRPr/>
            </a:pPr>
            <a:fld id="{8CFD7361-35DB-4033-92E6-4C4ACD167336}" type="slidenum">
              <a:rPr lang="zh-CN" alt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a:ln/>
        </p:spPr>
        <p:txBody>
          <a:bodyPr/>
          <a:lstStyle>
            <a:lvl1pPr>
              <a:defRPr/>
            </a:lvl1pPr>
          </a:lstStyle>
          <a:p>
            <a:pPr>
              <a:defRPr/>
            </a:pPr>
            <a:fld id="{38D7DC89-6592-4278-A041-BC9E0FF7DE2D}" type="datetime1">
              <a:rPr lang="zh-CN" altLang="en-US"/>
              <a:pPr>
                <a:defRPr/>
              </a:pPr>
              <a:t>2017/10/10</a:t>
            </a:fld>
            <a:endParaRPr lang="en-US" altLang="zh-CN"/>
          </a:p>
        </p:txBody>
      </p:sp>
      <p:sp>
        <p:nvSpPr>
          <p:cNvPr id="6" name="KSO_FT"/>
          <p:cNvSpPr>
            <a:spLocks noGrp="1" noChangeArrowheads="1"/>
          </p:cNvSpPr>
          <p:nvPr>
            <p:ph type="ftr" sz="quarter" idx="11"/>
          </p:nvPr>
        </p:nvSpPr>
        <p:spPr>
          <a:ln/>
        </p:spPr>
        <p:txBody>
          <a:bodyPr/>
          <a:lstStyle>
            <a:lvl1pPr>
              <a:defRPr/>
            </a:lvl1pPr>
          </a:lstStyle>
          <a:p>
            <a:pPr>
              <a:defRPr/>
            </a:pPr>
            <a:endParaRPr lang="en-US"/>
          </a:p>
        </p:txBody>
      </p:sp>
      <p:sp>
        <p:nvSpPr>
          <p:cNvPr id="7" name="KSO_FN"/>
          <p:cNvSpPr>
            <a:spLocks noGrp="1" noChangeArrowheads="1"/>
          </p:cNvSpPr>
          <p:nvPr>
            <p:ph type="sldNum" sz="quarter" idx="12"/>
          </p:nvPr>
        </p:nvSpPr>
        <p:spPr>
          <a:ln/>
        </p:spPr>
        <p:txBody>
          <a:bodyPr/>
          <a:lstStyle>
            <a:lvl1pPr>
              <a:defRPr/>
            </a:lvl1pPr>
          </a:lstStyle>
          <a:p>
            <a:pPr>
              <a:defRPr/>
            </a:pPr>
            <a:fld id="{6FF81FE3-5F70-4818-A3B9-8FD0FEE5438F}" type="slidenum">
              <a:rPr lang="zh-CN" alt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KSO_FD"/>
          <p:cNvSpPr>
            <a:spLocks noGrp="1" noChangeArrowheads="1"/>
          </p:cNvSpPr>
          <p:nvPr>
            <p:ph type="dt" sz="half" idx="10"/>
          </p:nvPr>
        </p:nvSpPr>
        <p:spPr>
          <a:ln/>
        </p:spPr>
        <p:txBody>
          <a:bodyPr/>
          <a:lstStyle>
            <a:lvl1pPr>
              <a:defRPr/>
            </a:lvl1pPr>
          </a:lstStyle>
          <a:p>
            <a:pPr>
              <a:defRPr/>
            </a:pPr>
            <a:fld id="{DC15069A-7593-413D-BAE9-53086F960582}" type="datetime1">
              <a:rPr lang="zh-CN" altLang="en-US"/>
              <a:pPr>
                <a:defRPr/>
              </a:pPr>
              <a:t>2017/10/10</a:t>
            </a:fld>
            <a:endParaRPr lang="en-US" altLang="zh-CN"/>
          </a:p>
        </p:txBody>
      </p:sp>
      <p:sp>
        <p:nvSpPr>
          <p:cNvPr id="6" name="KSO_FT"/>
          <p:cNvSpPr>
            <a:spLocks noGrp="1" noChangeArrowheads="1"/>
          </p:cNvSpPr>
          <p:nvPr>
            <p:ph type="ftr" sz="quarter" idx="11"/>
          </p:nvPr>
        </p:nvSpPr>
        <p:spPr>
          <a:ln/>
        </p:spPr>
        <p:txBody>
          <a:bodyPr/>
          <a:lstStyle>
            <a:lvl1pPr>
              <a:defRPr/>
            </a:lvl1pPr>
          </a:lstStyle>
          <a:p>
            <a:pPr>
              <a:defRPr/>
            </a:pPr>
            <a:endParaRPr lang="en-US"/>
          </a:p>
        </p:txBody>
      </p:sp>
      <p:sp>
        <p:nvSpPr>
          <p:cNvPr id="7" name="KSO_FN"/>
          <p:cNvSpPr>
            <a:spLocks noGrp="1" noChangeArrowheads="1"/>
          </p:cNvSpPr>
          <p:nvPr>
            <p:ph type="sldNum" sz="quarter" idx="12"/>
          </p:nvPr>
        </p:nvSpPr>
        <p:spPr>
          <a:ln/>
        </p:spPr>
        <p:txBody>
          <a:bodyPr/>
          <a:lstStyle>
            <a:lvl1pPr>
              <a:defRPr/>
            </a:lvl1pPr>
          </a:lstStyle>
          <a:p>
            <a:pPr>
              <a:defRPr/>
            </a:pPr>
            <a:fld id="{4086E995-73AE-45E9-82AA-45720A4C8EB4}" type="slidenum">
              <a:rPr lang="zh-CN" alt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a:ln/>
        </p:spPr>
        <p:txBody>
          <a:bodyPr/>
          <a:lstStyle>
            <a:lvl1pPr>
              <a:defRPr/>
            </a:lvl1pPr>
          </a:lstStyle>
          <a:p>
            <a:pPr>
              <a:defRPr/>
            </a:pPr>
            <a:fld id="{7AA16F77-D5C6-4077-9365-044256CE53A1}" type="datetime1">
              <a:rPr lang="zh-CN" altLang="en-US"/>
              <a:pPr>
                <a:defRPr/>
              </a:pPr>
              <a:t>2017/10/10</a:t>
            </a:fld>
            <a:endParaRPr lang="en-US" altLang="zh-CN"/>
          </a:p>
        </p:txBody>
      </p:sp>
      <p:sp>
        <p:nvSpPr>
          <p:cNvPr id="5" name="KSO_FT"/>
          <p:cNvSpPr>
            <a:spLocks noGrp="1" noChangeArrowheads="1"/>
          </p:cNvSpPr>
          <p:nvPr>
            <p:ph type="ftr" sz="quarter" idx="11"/>
          </p:nvPr>
        </p:nvSpPr>
        <p:spPr>
          <a:ln/>
        </p:spPr>
        <p:txBody>
          <a:bodyPr/>
          <a:lstStyle>
            <a:lvl1pPr>
              <a:defRPr/>
            </a:lvl1pPr>
          </a:lstStyle>
          <a:p>
            <a:pPr>
              <a:defRPr/>
            </a:pPr>
            <a:endParaRPr lang="en-US"/>
          </a:p>
        </p:txBody>
      </p:sp>
      <p:sp>
        <p:nvSpPr>
          <p:cNvPr id="6" name="KSO_FN"/>
          <p:cNvSpPr>
            <a:spLocks noGrp="1" noChangeArrowheads="1"/>
          </p:cNvSpPr>
          <p:nvPr>
            <p:ph type="sldNum" sz="quarter" idx="12"/>
          </p:nvPr>
        </p:nvSpPr>
        <p:spPr>
          <a:ln/>
        </p:spPr>
        <p:txBody>
          <a:bodyPr/>
          <a:lstStyle>
            <a:lvl1pPr>
              <a:defRPr/>
            </a:lvl1pPr>
          </a:lstStyle>
          <a:p>
            <a:pPr>
              <a:defRPr/>
            </a:pPr>
            <a:fld id="{125CCD4C-2219-41A0-8D35-A750BD4DC609}" type="slidenum">
              <a:rPr lang="zh-CN" alt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214313"/>
            <a:ext cx="2052638"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7675" y="214313"/>
            <a:ext cx="6010275"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a:ln/>
        </p:spPr>
        <p:txBody>
          <a:bodyPr/>
          <a:lstStyle>
            <a:lvl1pPr>
              <a:defRPr/>
            </a:lvl1pPr>
          </a:lstStyle>
          <a:p>
            <a:pPr>
              <a:defRPr/>
            </a:pPr>
            <a:fld id="{33B9D16C-50A0-45CC-A09E-B821C188C7EF}" type="datetime1">
              <a:rPr lang="zh-CN" altLang="en-US"/>
              <a:pPr>
                <a:defRPr/>
              </a:pPr>
              <a:t>2017/10/10</a:t>
            </a:fld>
            <a:endParaRPr lang="en-US" altLang="zh-CN"/>
          </a:p>
        </p:txBody>
      </p:sp>
      <p:sp>
        <p:nvSpPr>
          <p:cNvPr id="5" name="KSO_FT"/>
          <p:cNvSpPr>
            <a:spLocks noGrp="1" noChangeArrowheads="1"/>
          </p:cNvSpPr>
          <p:nvPr>
            <p:ph type="ftr" sz="quarter" idx="11"/>
          </p:nvPr>
        </p:nvSpPr>
        <p:spPr>
          <a:ln/>
        </p:spPr>
        <p:txBody>
          <a:bodyPr/>
          <a:lstStyle>
            <a:lvl1pPr>
              <a:defRPr/>
            </a:lvl1pPr>
          </a:lstStyle>
          <a:p>
            <a:pPr>
              <a:defRPr/>
            </a:pPr>
            <a:endParaRPr lang="en-US"/>
          </a:p>
        </p:txBody>
      </p:sp>
      <p:sp>
        <p:nvSpPr>
          <p:cNvPr id="6" name="KSO_FN"/>
          <p:cNvSpPr>
            <a:spLocks noGrp="1" noChangeArrowheads="1"/>
          </p:cNvSpPr>
          <p:nvPr>
            <p:ph type="sldNum" sz="quarter" idx="12"/>
          </p:nvPr>
        </p:nvSpPr>
        <p:spPr>
          <a:ln/>
        </p:spPr>
        <p:txBody>
          <a:bodyPr/>
          <a:lstStyle>
            <a:lvl1pPr>
              <a:defRPr/>
            </a:lvl1pPr>
          </a:lstStyle>
          <a:p>
            <a:pPr>
              <a:defRPr/>
            </a:pPr>
            <a:fld id="{448997B3-A5C5-41CF-9C1C-52E4070EFD23}" type="slidenum">
              <a:rPr lang="zh-CN" alt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76" r:id="rId1"/>
    <p:sldLayoutId id="2147484475" r:id="rId2"/>
    <p:sldLayoutId id="2147484474" r:id="rId3"/>
    <p:sldLayoutId id="2147484473" r:id="rId4"/>
    <p:sldLayoutId id="2147484472" r:id="rId5"/>
    <p:sldLayoutId id="2147484471" r:id="rId6"/>
    <p:sldLayoutId id="2147484470" r:id="rId7"/>
    <p:sldLayoutId id="2147484469" r:id="rId8"/>
    <p:sldLayoutId id="2147484468" r:id="rId9"/>
    <p:sldLayoutId id="2147484467" r:id="rId10"/>
    <p:sldLayoutId id="2147484466" r:id="rId11"/>
    <p:sldLayoutId id="2147484465" r:id="rId12"/>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4338" name="Picture 57" descr="C:\Documents and Settings\Administrator\桌面\图片3.jpg"/>
          <p:cNvPicPr>
            <a:picLocks noChangeAspect="1" noChangeArrowheads="1"/>
          </p:cNvPicPr>
          <p:nvPr userDrawn="1"/>
        </p:nvPicPr>
        <p:blipFill>
          <a:blip r:embed="rId13"/>
          <a:srcRect t="54189"/>
          <a:stretch>
            <a:fillRect/>
          </a:stretch>
        </p:blipFill>
        <p:spPr bwMode="auto">
          <a:xfrm>
            <a:off x="0" y="3706813"/>
            <a:ext cx="9144000" cy="3151187"/>
          </a:xfrm>
          <a:prstGeom prst="rect">
            <a:avLst/>
          </a:prstGeom>
          <a:noFill/>
          <a:ln w="9525">
            <a:noFill/>
            <a:miter lim="800000"/>
            <a:headEnd/>
            <a:tailEnd/>
          </a:ln>
        </p:spPr>
      </p:pic>
      <p:pic>
        <p:nvPicPr>
          <p:cNvPr id="14339" name="图片 1"/>
          <p:cNvPicPr>
            <a:picLocks noChangeAspect="1" noChangeArrowheads="1"/>
          </p:cNvPicPr>
          <p:nvPr userDrawn="1"/>
        </p:nvPicPr>
        <p:blipFill>
          <a:blip r:embed="rId14"/>
          <a:srcRect/>
          <a:stretch>
            <a:fillRect/>
          </a:stretch>
        </p:blipFill>
        <p:spPr bwMode="auto">
          <a:xfrm>
            <a:off x="0" y="0"/>
            <a:ext cx="9144000"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87" r:id="rId1"/>
    <p:sldLayoutId id="2147484486" r:id="rId2"/>
    <p:sldLayoutId id="2147484485" r:id="rId3"/>
    <p:sldLayoutId id="2147484484" r:id="rId4"/>
    <p:sldLayoutId id="2147484483" r:id="rId5"/>
    <p:sldLayoutId id="2147484482" r:id="rId6"/>
    <p:sldLayoutId id="2147484481" r:id="rId7"/>
    <p:sldLayoutId id="2147484480" r:id="rId8"/>
    <p:sldLayoutId id="2147484479" r:id="rId9"/>
    <p:sldLayoutId id="2147484478" r:id="rId10"/>
    <p:sldLayoutId id="2147484477"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日期占位符 3"/>
          <p:cNvSpPr>
            <a:spLocks noGrp="1" noChangeArrowheads="1"/>
          </p:cNvSpPr>
          <p:nvPr>
            <p:ph type="dt" sz="half" idx="4294967295"/>
          </p:nvPr>
        </p:nvSpPr>
        <p:spPr bwMode="auto">
          <a:xfrm>
            <a:off x="628650" y="6356350"/>
            <a:ext cx="20574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Calibri" pitchFamily="34" charset="0"/>
                <a:ea typeface="宋体" pitchFamily="2" charset="-122"/>
              </a:defRPr>
            </a:lvl1pPr>
          </a:lstStyle>
          <a:p>
            <a:pPr>
              <a:defRPr/>
            </a:pPr>
            <a:fld id="{EB96472B-EEBB-409C-992E-83B5DB3D9EBE}" type="datetime1">
              <a:rPr lang="zh-CN" altLang="en-US"/>
              <a:pPr>
                <a:defRPr/>
              </a:pPr>
              <a:t>2017/10/10</a:t>
            </a:fld>
            <a:endParaRPr lang="en-US" altLang="zh-CN"/>
          </a:p>
        </p:txBody>
      </p:sp>
      <p:sp>
        <p:nvSpPr>
          <p:cNvPr id="3075" name="页脚占位符 4"/>
          <p:cNvSpPr>
            <a:spLocks noGrp="1" noChangeArrowheads="1"/>
          </p:cNvSpPr>
          <p:nvPr>
            <p:ph type="ftr" sz="quarter" idx="4294967295"/>
          </p:nvPr>
        </p:nvSpPr>
        <p:spPr bwMode="auto">
          <a:xfrm>
            <a:off x="3028950" y="6356350"/>
            <a:ext cx="30861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Arial" pitchFamily="34" charset="0"/>
                <a:ea typeface="宋体" pitchFamily="2" charset="-122"/>
              </a:defRPr>
            </a:lvl1pPr>
          </a:lstStyle>
          <a:p>
            <a:pPr>
              <a:defRPr/>
            </a:pPr>
            <a:endParaRPr lang="zh-CN" altLang="en-US"/>
          </a:p>
        </p:txBody>
      </p:sp>
      <p:sp>
        <p:nvSpPr>
          <p:cNvPr id="3076" name="灯片编号占位符 5"/>
          <p:cNvSpPr>
            <a:spLocks noGrp="1" noChangeArrowheads="1"/>
          </p:cNvSpPr>
          <p:nvPr>
            <p:ph type="sldNum" sz="quarter" idx="4294967295"/>
          </p:nvPr>
        </p:nvSpPr>
        <p:spPr bwMode="auto">
          <a:xfrm>
            <a:off x="6457950" y="6356350"/>
            <a:ext cx="20574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Calibri" pitchFamily="34" charset="0"/>
                <a:ea typeface="宋体" pitchFamily="2" charset="-122"/>
              </a:defRPr>
            </a:lvl1pPr>
          </a:lstStyle>
          <a:p>
            <a:pPr>
              <a:defRPr/>
            </a:pPr>
            <a:fld id="{C782B8EB-CB21-4DAA-9ADB-9555EBBF8BCC}" type="slidenum">
              <a:rPr lang="zh-CN" altLang="en-US"/>
              <a:pPr>
                <a:defRPr/>
              </a:pPr>
              <a:t>‹#›</a:t>
            </a:fld>
            <a:endParaRPr lang="en-US" altLang="zh-CN">
              <a:latin typeface="+mn-lt"/>
            </a:endParaRPr>
          </a:p>
        </p:txBody>
      </p:sp>
    </p:spTree>
  </p:cSld>
  <p:clrMap bg1="lt1" tx1="dk1" bg2="lt2" tx2="dk2" accent1="accent1" accent2="accent2" accent3="accent3" accent4="accent4" accent5="accent5" accent6="accent6" hlink="hlink" folHlink="folHlink"/>
  <p:sldLayoutIdLst>
    <p:sldLayoutId id="2147484498" r:id="rId1"/>
    <p:sldLayoutId id="2147484497" r:id="rId2"/>
    <p:sldLayoutId id="2147484496" r:id="rId3"/>
    <p:sldLayoutId id="2147484495" r:id="rId4"/>
    <p:sldLayoutId id="2147484494" r:id="rId5"/>
    <p:sldLayoutId id="2147484493" r:id="rId6"/>
    <p:sldLayoutId id="2147484492" r:id="rId7"/>
    <p:sldLayoutId id="2147484491" r:id="rId8"/>
    <p:sldLayoutId id="2147484490" r:id="rId9"/>
    <p:sldLayoutId id="2147484489" r:id="rId10"/>
    <p:sldLayoutId id="214748448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8914" name="Picture 57" descr="C:\Documents and Settings\Administrator\桌面\图片3.jpg"/>
          <p:cNvPicPr>
            <a:picLocks noChangeAspect="1" noChangeArrowheads="1"/>
          </p:cNvPicPr>
          <p:nvPr userDrawn="1"/>
        </p:nvPicPr>
        <p:blipFill>
          <a:blip r:embed="rId13"/>
          <a:srcRect t="54189"/>
          <a:stretch>
            <a:fillRect/>
          </a:stretch>
        </p:blipFill>
        <p:spPr bwMode="auto">
          <a:xfrm>
            <a:off x="0" y="3706813"/>
            <a:ext cx="9144000" cy="3151187"/>
          </a:xfrm>
          <a:prstGeom prst="rect">
            <a:avLst/>
          </a:prstGeom>
          <a:noFill/>
          <a:ln w="9525">
            <a:noFill/>
            <a:miter lim="800000"/>
            <a:headEnd/>
            <a:tailEnd/>
          </a:ln>
        </p:spPr>
      </p:pic>
      <p:pic>
        <p:nvPicPr>
          <p:cNvPr id="38915" name="图片 1"/>
          <p:cNvPicPr>
            <a:picLocks noChangeAspect="1" noChangeArrowheads="1"/>
          </p:cNvPicPr>
          <p:nvPr userDrawn="1"/>
        </p:nvPicPr>
        <p:blipFill>
          <a:blip r:embed="rId14"/>
          <a:srcRect/>
          <a:stretch>
            <a:fillRect/>
          </a:stretch>
        </p:blipFill>
        <p:spPr bwMode="auto">
          <a:xfrm>
            <a:off x="0" y="0"/>
            <a:ext cx="9144000" cy="571500"/>
          </a:xfrm>
          <a:prstGeom prst="rect">
            <a:avLst/>
          </a:prstGeom>
          <a:noFill/>
          <a:ln w="9525">
            <a:noFill/>
            <a:miter lim="800000"/>
            <a:headEnd/>
            <a:tailEnd/>
          </a:ln>
        </p:spPr>
      </p:pic>
      <p:sp>
        <p:nvSpPr>
          <p:cNvPr id="4100" name="日期占位符 3"/>
          <p:cNvSpPr>
            <a:spLocks noGrp="1" noChangeArrowheads="1"/>
          </p:cNvSpPr>
          <p:nvPr>
            <p:ph type="dt" sz="half" idx="4294967295"/>
          </p:nvPr>
        </p:nvSpPr>
        <p:spPr bwMode="auto">
          <a:xfrm>
            <a:off x="628650" y="6356350"/>
            <a:ext cx="20574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Calibri" pitchFamily="34" charset="0"/>
                <a:ea typeface="宋体" pitchFamily="2" charset="-122"/>
              </a:defRPr>
            </a:lvl1pPr>
          </a:lstStyle>
          <a:p>
            <a:pPr>
              <a:defRPr/>
            </a:pPr>
            <a:fld id="{ADFCB707-973F-4AE4-A6E0-69630CABF076}" type="datetime1">
              <a:rPr lang="zh-CN" altLang="en-US"/>
              <a:pPr>
                <a:defRPr/>
              </a:pPr>
              <a:t>2017/10/10</a:t>
            </a:fld>
            <a:endParaRPr lang="en-US" altLang="zh-CN"/>
          </a:p>
        </p:txBody>
      </p:sp>
      <p:sp>
        <p:nvSpPr>
          <p:cNvPr id="4101" name="页脚占位符 4"/>
          <p:cNvSpPr>
            <a:spLocks noGrp="1" noChangeArrowheads="1"/>
          </p:cNvSpPr>
          <p:nvPr>
            <p:ph type="ftr" sz="quarter" idx="4294967295"/>
          </p:nvPr>
        </p:nvSpPr>
        <p:spPr bwMode="auto">
          <a:xfrm>
            <a:off x="3028950" y="6356350"/>
            <a:ext cx="30861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Arial" pitchFamily="34" charset="0"/>
                <a:ea typeface="宋体" pitchFamily="2" charset="-122"/>
              </a:defRPr>
            </a:lvl1pPr>
          </a:lstStyle>
          <a:p>
            <a:pPr>
              <a:defRPr/>
            </a:pPr>
            <a:endParaRPr lang="zh-CN" altLang="en-US"/>
          </a:p>
        </p:txBody>
      </p:sp>
      <p:sp>
        <p:nvSpPr>
          <p:cNvPr id="4102" name="灯片编号占位符 5"/>
          <p:cNvSpPr>
            <a:spLocks noGrp="1" noChangeArrowheads="1"/>
          </p:cNvSpPr>
          <p:nvPr>
            <p:ph type="sldNum" sz="quarter" idx="4294967295"/>
          </p:nvPr>
        </p:nvSpPr>
        <p:spPr bwMode="auto">
          <a:xfrm>
            <a:off x="6457950" y="6356350"/>
            <a:ext cx="2057400" cy="365125"/>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a:latin typeface="Calibri" pitchFamily="34" charset="0"/>
                <a:ea typeface="宋体" pitchFamily="2" charset="-122"/>
              </a:defRPr>
            </a:lvl1pPr>
          </a:lstStyle>
          <a:p>
            <a:pPr>
              <a:defRPr/>
            </a:pPr>
            <a:fld id="{3773C2B6-5A24-44E8-A0AA-2152EC9C25C4}" type="slidenum">
              <a:rPr lang="zh-CN" altLang="en-US"/>
              <a:pPr>
                <a:defRPr/>
              </a:pPr>
              <a:t>‹#›</a:t>
            </a:fld>
            <a:endParaRPr lang="en-US" altLang="zh-CN">
              <a:latin typeface="+mn-lt"/>
            </a:endParaRPr>
          </a:p>
        </p:txBody>
      </p:sp>
    </p:spTree>
  </p:cSld>
  <p:clrMap bg1="lt1" tx1="dk1" bg2="lt2" tx2="dk2" accent1="accent1" accent2="accent2" accent3="accent3" accent4="accent4" accent5="accent5" accent6="accent6" hlink="hlink" folHlink="folHlink"/>
  <p:sldLayoutIdLst>
    <p:sldLayoutId id="2147484509" r:id="rId1"/>
    <p:sldLayoutId id="2147484508" r:id="rId2"/>
    <p:sldLayoutId id="2147484507" r:id="rId3"/>
    <p:sldLayoutId id="2147484506" r:id="rId4"/>
    <p:sldLayoutId id="2147484505" r:id="rId5"/>
    <p:sldLayoutId id="2147484504" r:id="rId6"/>
    <p:sldLayoutId id="2147484503" r:id="rId7"/>
    <p:sldLayoutId id="2147484502" r:id="rId8"/>
    <p:sldLayoutId id="2147484501" r:id="rId9"/>
    <p:sldLayoutId id="2147484500" r:id="rId10"/>
    <p:sldLayoutId id="214748449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Arial"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02" name="图片 8"/>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1203" name="KSO_BT1"/>
          <p:cNvSpPr>
            <a:spLocks noGrp="1" noChangeArrowheads="1"/>
          </p:cNvSpPr>
          <p:nvPr>
            <p:ph type="title" idx="4294967295"/>
          </p:nvPr>
        </p:nvSpPr>
        <p:spPr bwMode="auto">
          <a:xfrm>
            <a:off x="447675" y="214313"/>
            <a:ext cx="8215313" cy="795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04" name="KSO_BC1"/>
          <p:cNvSpPr>
            <a:spLocks noGrp="1" noChangeArrowheads="1"/>
          </p:cNvSpPr>
          <p:nvPr>
            <p:ph type="body" idx="4294967295"/>
          </p:nvPr>
        </p:nvSpPr>
        <p:spPr bwMode="auto">
          <a:xfrm>
            <a:off x="447675" y="1133475"/>
            <a:ext cx="8215313" cy="5100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6149" name="KSO_FD"/>
          <p:cNvSpPr>
            <a:spLocks noGrp="1" noChangeArrowheads="1"/>
          </p:cNvSpPr>
          <p:nvPr>
            <p:ph type="dt" sz="half" idx="4294967295"/>
          </p:nvPr>
        </p:nvSpPr>
        <p:spPr bwMode="auto">
          <a:xfrm>
            <a:off x="457200" y="6245225"/>
            <a:ext cx="2133600" cy="47625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buFont typeface="Arial" pitchFamily="34" charset="0"/>
              <a:buNone/>
              <a:defRPr sz="900">
                <a:solidFill>
                  <a:srgbClr val="969696"/>
                </a:solidFill>
                <a:latin typeface="Times New Roman" pitchFamily="18" charset="0"/>
                <a:ea typeface="幼圆" pitchFamily="49" charset="-122"/>
              </a:defRPr>
            </a:lvl1pPr>
          </a:lstStyle>
          <a:p>
            <a:pPr>
              <a:defRPr/>
            </a:pPr>
            <a:fld id="{8E8E24BF-1EEF-44ED-A8B7-33D2265A2730}" type="datetime1">
              <a:rPr lang="zh-CN" altLang="en-US"/>
              <a:pPr>
                <a:defRPr/>
              </a:pPr>
              <a:t>2017/10/10</a:t>
            </a:fld>
            <a:endParaRPr lang="en-US" altLang="zh-CN"/>
          </a:p>
        </p:txBody>
      </p:sp>
      <p:sp>
        <p:nvSpPr>
          <p:cNvPr id="6150" name="KSO_FT"/>
          <p:cNvSpPr>
            <a:spLocks noGrp="1" noChangeArrowheads="1"/>
          </p:cNvSpPr>
          <p:nvPr>
            <p:ph type="ftr" sz="quarter" idx="4294967295"/>
          </p:nvPr>
        </p:nvSpPr>
        <p:spPr bwMode="auto">
          <a:xfrm>
            <a:off x="3124200" y="6245225"/>
            <a:ext cx="2895600" cy="47625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ctr">
              <a:buFont typeface="Arial" pitchFamily="34" charset="0"/>
              <a:buNone/>
              <a:defRPr sz="900">
                <a:solidFill>
                  <a:srgbClr val="969696"/>
                </a:solidFill>
                <a:latin typeface="Times New Roman" pitchFamily="18" charset="0"/>
                <a:ea typeface="幼圆" pitchFamily="49" charset="-122"/>
              </a:defRPr>
            </a:lvl1pPr>
          </a:lstStyle>
          <a:p>
            <a:pPr>
              <a:defRPr/>
            </a:pPr>
            <a:endParaRPr lang="en-US"/>
          </a:p>
        </p:txBody>
      </p:sp>
      <p:sp>
        <p:nvSpPr>
          <p:cNvPr id="6151" name="KSO_FN"/>
          <p:cNvSpPr>
            <a:spLocks noGrp="1" noChangeArrowheads="1"/>
          </p:cNvSpPr>
          <p:nvPr>
            <p:ph type="sldNum" sz="quarter" idx="4294967295"/>
          </p:nvPr>
        </p:nvSpPr>
        <p:spPr bwMode="auto">
          <a:xfrm>
            <a:off x="6553200" y="6245225"/>
            <a:ext cx="2133600" cy="476250"/>
          </a:xfrm>
          <a:prstGeom prst="rect">
            <a:avLst/>
          </a:prstGeom>
          <a:noFill/>
          <a:ln>
            <a:noFill/>
          </a:ln>
          <a:extLst>
            <a:ext uri="{909E8E84-426E-40DD-AFC4-6F175D3DCCD1}"/>
            <a:ext uri="{91240B29-F687-4F45-9708-019B960494DF}"/>
          </a:extLst>
        </p:spPr>
        <p:txBody>
          <a:bodyPr vert="horz" wrap="square" lIns="91440" tIns="45720" rIns="91440" bIns="45720" numCol="1" anchor="ctr" anchorCtr="0" compatLnSpc="1">
            <a:prstTxWarp prst="textNoShape">
              <a:avLst/>
            </a:prstTxWarp>
          </a:bodyPr>
          <a:lstStyle>
            <a:lvl1pPr algn="r">
              <a:buFont typeface="Arial" pitchFamily="34" charset="0"/>
              <a:buNone/>
              <a:defRPr sz="900">
                <a:solidFill>
                  <a:srgbClr val="969696"/>
                </a:solidFill>
                <a:latin typeface="Times New Roman" pitchFamily="18" charset="0"/>
                <a:ea typeface="幼圆" pitchFamily="49" charset="-122"/>
              </a:defRPr>
            </a:lvl1pPr>
          </a:lstStyle>
          <a:p>
            <a:pPr>
              <a:defRPr/>
            </a:pPr>
            <a:fld id="{52D4B5C3-97EC-4120-B3B9-EEDF00817B94}"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19" r:id="rId2"/>
    <p:sldLayoutId id="2147484518" r:id="rId3"/>
    <p:sldLayoutId id="2147484517" r:id="rId4"/>
    <p:sldLayoutId id="2147484516" r:id="rId5"/>
    <p:sldLayoutId id="2147484515" r:id="rId6"/>
    <p:sldLayoutId id="2147484514" r:id="rId7"/>
    <p:sldLayoutId id="2147484513" r:id="rId8"/>
    <p:sldLayoutId id="2147484512" r:id="rId9"/>
    <p:sldLayoutId id="2147484511" r:id="rId10"/>
    <p:sldLayoutId id="2147484510" r:id="rId11"/>
  </p:sldLayoutIdLst>
  <p:txStyles>
    <p:titleStyle>
      <a:lvl1pPr algn="l" defTabSz="685800" rtl="0" eaLnBrk="0" fontAlgn="base" hangingPunct="0">
        <a:lnSpc>
          <a:spcPct val="90000"/>
        </a:lnSpc>
        <a:spcBef>
          <a:spcPct val="0"/>
        </a:spcBef>
        <a:spcAft>
          <a:spcPct val="0"/>
        </a:spcAft>
        <a:defRPr sz="3200" b="1">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accent1"/>
          </a:solidFill>
          <a:latin typeface="Arial" pitchFamily="34" charset="0"/>
          <a:ea typeface="宋体" pitchFamily="2" charset="-122"/>
        </a:defRPr>
      </a:lvl2pPr>
      <a:lvl3pPr algn="l" defTabSz="685800" rtl="0" eaLnBrk="0" fontAlgn="base" hangingPunct="0">
        <a:lnSpc>
          <a:spcPct val="90000"/>
        </a:lnSpc>
        <a:spcBef>
          <a:spcPct val="0"/>
        </a:spcBef>
        <a:spcAft>
          <a:spcPct val="0"/>
        </a:spcAft>
        <a:defRPr sz="3200" b="1">
          <a:solidFill>
            <a:schemeClr val="accent1"/>
          </a:solidFill>
          <a:latin typeface="Arial" pitchFamily="34" charset="0"/>
          <a:ea typeface="宋体" pitchFamily="2" charset="-122"/>
        </a:defRPr>
      </a:lvl3pPr>
      <a:lvl4pPr algn="l" defTabSz="685800" rtl="0" eaLnBrk="0" fontAlgn="base" hangingPunct="0">
        <a:lnSpc>
          <a:spcPct val="90000"/>
        </a:lnSpc>
        <a:spcBef>
          <a:spcPct val="0"/>
        </a:spcBef>
        <a:spcAft>
          <a:spcPct val="0"/>
        </a:spcAft>
        <a:defRPr sz="3200" b="1">
          <a:solidFill>
            <a:schemeClr val="accent1"/>
          </a:solidFill>
          <a:latin typeface="Arial" pitchFamily="34" charset="0"/>
          <a:ea typeface="宋体" pitchFamily="2" charset="-122"/>
        </a:defRPr>
      </a:lvl4pPr>
      <a:lvl5pPr algn="l" defTabSz="685800" rtl="0" eaLnBrk="0" fontAlgn="base" hangingPunct="0">
        <a:lnSpc>
          <a:spcPct val="90000"/>
        </a:lnSpc>
        <a:spcBef>
          <a:spcPct val="0"/>
        </a:spcBef>
        <a:spcAft>
          <a:spcPct val="0"/>
        </a:spcAft>
        <a:defRPr sz="3200" b="1">
          <a:solidFill>
            <a:schemeClr val="accent1"/>
          </a:solidFill>
          <a:latin typeface="Arial" pitchFamily="34" charset="0"/>
          <a:ea typeface="宋体" pitchFamily="2" charset="-122"/>
        </a:defRPr>
      </a:lvl5pPr>
      <a:lvl6pPr marL="457200" algn="l" defTabSz="685800" rtl="0" fontAlgn="base">
        <a:lnSpc>
          <a:spcPct val="90000"/>
        </a:lnSpc>
        <a:spcBef>
          <a:spcPct val="0"/>
        </a:spcBef>
        <a:spcAft>
          <a:spcPct val="0"/>
        </a:spcAft>
        <a:defRPr sz="3200" b="1">
          <a:solidFill>
            <a:schemeClr val="accent1"/>
          </a:solidFill>
          <a:latin typeface="Arial" pitchFamily="34" charset="0"/>
          <a:ea typeface="宋体" pitchFamily="2" charset="-122"/>
        </a:defRPr>
      </a:lvl6pPr>
      <a:lvl7pPr marL="914400" algn="l" defTabSz="685800" rtl="0" fontAlgn="base">
        <a:lnSpc>
          <a:spcPct val="90000"/>
        </a:lnSpc>
        <a:spcBef>
          <a:spcPct val="0"/>
        </a:spcBef>
        <a:spcAft>
          <a:spcPct val="0"/>
        </a:spcAft>
        <a:defRPr sz="3200" b="1">
          <a:solidFill>
            <a:schemeClr val="accent1"/>
          </a:solidFill>
          <a:latin typeface="Arial" pitchFamily="34" charset="0"/>
          <a:ea typeface="宋体" pitchFamily="2" charset="-122"/>
        </a:defRPr>
      </a:lvl7pPr>
      <a:lvl8pPr marL="1371600" algn="l" defTabSz="685800" rtl="0" fontAlgn="base">
        <a:lnSpc>
          <a:spcPct val="90000"/>
        </a:lnSpc>
        <a:spcBef>
          <a:spcPct val="0"/>
        </a:spcBef>
        <a:spcAft>
          <a:spcPct val="0"/>
        </a:spcAft>
        <a:defRPr sz="3200" b="1">
          <a:solidFill>
            <a:schemeClr val="accent1"/>
          </a:solidFill>
          <a:latin typeface="Arial" pitchFamily="34" charset="0"/>
          <a:ea typeface="宋体" pitchFamily="2" charset="-122"/>
        </a:defRPr>
      </a:lvl8pPr>
      <a:lvl9pPr marL="1828800" algn="l" defTabSz="685800" rtl="0" fontAlgn="base">
        <a:lnSpc>
          <a:spcPct val="90000"/>
        </a:lnSpc>
        <a:spcBef>
          <a:spcPct val="0"/>
        </a:spcBef>
        <a:spcAft>
          <a:spcPct val="0"/>
        </a:spcAft>
        <a:defRPr sz="3200" b="1">
          <a:solidFill>
            <a:schemeClr val="accent1"/>
          </a:solidFill>
          <a:latin typeface="Arial" pitchFamily="34" charset="0"/>
          <a:ea typeface="宋体" pitchFamily="2" charset="-122"/>
        </a:defRPr>
      </a:lvl9pPr>
    </p:titleStyle>
    <p:bodyStyle>
      <a:lvl1pPr marL="361950" indent="-361950" algn="just" defTabSz="685800" rtl="0" eaLnBrk="0" fontAlgn="base" hangingPunct="0">
        <a:lnSpc>
          <a:spcPct val="110000"/>
        </a:lnSpc>
        <a:spcBef>
          <a:spcPts val="1200"/>
        </a:spcBef>
        <a:spcAft>
          <a:spcPct val="0"/>
        </a:spcAft>
        <a:buClr>
          <a:schemeClr val="accent1"/>
        </a:buClr>
        <a:buSzPct val="50000"/>
        <a:buFont typeface="Wingdings" pitchFamily="2" charset="2"/>
        <a:buChar char="l"/>
        <a:defRPr sz="2400">
          <a:solidFill>
            <a:srgbClr val="8C8F3F"/>
          </a:solidFill>
          <a:latin typeface="+mn-lt"/>
          <a:ea typeface="+mn-ea"/>
          <a:cs typeface="+mn-cs"/>
        </a:defRPr>
      </a:lvl1pPr>
      <a:lvl2pPr marL="361950" indent="-361950" algn="just" defTabSz="685800" rtl="0" eaLnBrk="0" fontAlgn="base" hangingPunct="0">
        <a:lnSpc>
          <a:spcPct val="120000"/>
        </a:lnSpc>
        <a:spcBef>
          <a:spcPct val="0"/>
        </a:spcBef>
        <a:spcAft>
          <a:spcPts val="1200"/>
        </a:spcAft>
        <a:buClr>
          <a:srgbClr val="D2D49D"/>
        </a:buClr>
        <a:buFont typeface="幼圆"/>
        <a:buChar char=" "/>
        <a:defRPr sz="1600">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charset="0"/>
        <a:buChar char="•"/>
        <a:defRPr sz="1300">
          <a:solidFill>
            <a:schemeClr val="tx1"/>
          </a:solidFill>
          <a:latin typeface="+mn-lt"/>
          <a:ea typeface="+mn-ea"/>
        </a:defRPr>
      </a:lvl5pPr>
      <a:lvl6pPr marL="2000250" indent="-171450" algn="l" defTabSz="685800" rtl="0" fontAlgn="base">
        <a:lnSpc>
          <a:spcPct val="90000"/>
        </a:lnSpc>
        <a:spcBef>
          <a:spcPts val="375"/>
        </a:spcBef>
        <a:spcAft>
          <a:spcPct val="0"/>
        </a:spcAft>
        <a:buFont typeface="Arial" pitchFamily="34" charset="0"/>
        <a:buChar char="•"/>
        <a:defRPr sz="1300">
          <a:solidFill>
            <a:schemeClr val="tx1"/>
          </a:solidFill>
          <a:latin typeface="+mn-lt"/>
          <a:ea typeface="+mn-ea"/>
        </a:defRPr>
      </a:lvl6pPr>
      <a:lvl7pPr marL="2457450" indent="-171450" algn="l" defTabSz="685800" rtl="0" fontAlgn="base">
        <a:lnSpc>
          <a:spcPct val="90000"/>
        </a:lnSpc>
        <a:spcBef>
          <a:spcPts val="375"/>
        </a:spcBef>
        <a:spcAft>
          <a:spcPct val="0"/>
        </a:spcAft>
        <a:buFont typeface="Arial" pitchFamily="34" charset="0"/>
        <a:buChar char="•"/>
        <a:defRPr sz="1300">
          <a:solidFill>
            <a:schemeClr val="tx1"/>
          </a:solidFill>
          <a:latin typeface="+mn-lt"/>
          <a:ea typeface="+mn-ea"/>
        </a:defRPr>
      </a:lvl7pPr>
      <a:lvl8pPr marL="2914650" indent="-171450" algn="l" defTabSz="685800" rtl="0" fontAlgn="base">
        <a:lnSpc>
          <a:spcPct val="90000"/>
        </a:lnSpc>
        <a:spcBef>
          <a:spcPts val="375"/>
        </a:spcBef>
        <a:spcAft>
          <a:spcPct val="0"/>
        </a:spcAft>
        <a:buFont typeface="Arial" pitchFamily="34" charset="0"/>
        <a:buChar char="•"/>
        <a:defRPr sz="1300">
          <a:solidFill>
            <a:schemeClr val="tx1"/>
          </a:solidFill>
          <a:latin typeface="+mn-lt"/>
          <a:ea typeface="+mn-ea"/>
        </a:defRPr>
      </a:lvl8pPr>
      <a:lvl9pPr marL="3371850" indent="-171450" algn="l" defTabSz="685800" rtl="0" fontAlgn="base">
        <a:lnSpc>
          <a:spcPct val="90000"/>
        </a:lnSpc>
        <a:spcBef>
          <a:spcPts val="375"/>
        </a:spcBef>
        <a:spcAft>
          <a:spcPct val="0"/>
        </a:spcAft>
        <a:buFont typeface="Arial"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23" name="Group 15"/>
          <p:cNvGraphicFramePr>
            <a:graphicFrameLocks noGrp="1"/>
          </p:cNvGraphicFramePr>
          <p:nvPr>
            <p:ph/>
          </p:nvPr>
        </p:nvGraphicFramePr>
        <p:xfrm>
          <a:off x="477838" y="1754188"/>
          <a:ext cx="8278812" cy="3144837"/>
        </p:xfrm>
        <a:graphic>
          <a:graphicData uri="http://schemas.openxmlformats.org/drawingml/2006/table">
            <a:tbl>
              <a:tblPr/>
              <a:tblGrid>
                <a:gridCol w="2879725"/>
                <a:gridCol w="5399087"/>
              </a:tblGrid>
              <a:tr h="188913">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36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考纲要求</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3600" b="1" i="0" u="none" strike="noStrike" cap="none" normalizeH="0" baseline="0" dirty="0" smtClean="0">
                          <a:ln>
                            <a:noFill/>
                          </a:ln>
                          <a:solidFill>
                            <a:srgbClr val="FF0000"/>
                          </a:solidFill>
                          <a:effectLst/>
                          <a:latin typeface="黑体" pitchFamily="49" charset="-122"/>
                          <a:ea typeface="黑体" pitchFamily="49" charset="-122"/>
                          <a:cs typeface="Times New Roman" pitchFamily="18" charset="0"/>
                        </a:rPr>
                        <a:t>课程标准</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808163">
                <a:tc>
                  <a:txBody>
                    <a:bodyPr/>
                    <a:lstStyle/>
                    <a:p>
                      <a:pPr marL="0" marR="0" lvl="0" indent="0" algn="l" defTabSz="914400" rtl="0" eaLnBrk="0" fontAlgn="base" latinLnBrk="0" hangingPunct="0">
                        <a:lnSpc>
                          <a:spcPct val="90000"/>
                        </a:lnSpc>
                        <a:spcBef>
                          <a:spcPts val="1000"/>
                        </a:spcBef>
                        <a:spcAft>
                          <a:spcPct val="0"/>
                        </a:spcAft>
                        <a:buClrTx/>
                        <a:buSzTx/>
                        <a:buFont typeface="Arial" pitchFamily="34" charset="0"/>
                        <a:buNone/>
                        <a:tabLst/>
                      </a:pPr>
                      <a:endParaRPr kumimoji="0" lang="zh-CN" altLang="en-US" sz="3600" b="1" i="0" u="none" strike="noStrike" cap="none" normalizeH="0" baseline="0" smtClean="0">
                        <a:ln>
                          <a:noFill/>
                        </a:ln>
                        <a:solidFill>
                          <a:srgbClr val="FF0000"/>
                        </a:solidFill>
                        <a:effectLst/>
                        <a:latin typeface="黑体" pitchFamily="49" charset="-122"/>
                        <a:ea typeface="黑体" pitchFamily="49" charset="-122"/>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36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晚清中国经济结构的变化和民族工业的兴起</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3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简述</a:t>
                      </a:r>
                      <a:r>
                        <a:rPr kumimoji="0" lang="zh-CN" altLang="en-US" sz="3400" b="1" i="0" u="none" strike="noStrike" cap="none" normalizeH="0" baseline="0" dirty="0" smtClean="0">
                          <a:ln>
                            <a:noFill/>
                          </a:ln>
                          <a:solidFill>
                            <a:srgbClr val="000000"/>
                          </a:solidFill>
                          <a:effectLst/>
                          <a:latin typeface="黑体" pitchFamily="49" charset="-122"/>
                          <a:ea typeface="黑体" pitchFamily="49" charset="-122"/>
                          <a:cs typeface="Times New Roman" pitchFamily="18" charset="0"/>
                        </a:rPr>
                        <a:t>鸦片战争后中国经济结构的变动和近代中国民族工业兴起的</a:t>
                      </a:r>
                      <a:r>
                        <a:rPr kumimoji="0" lang="zh-CN" altLang="en-US" sz="3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史实，认识</a:t>
                      </a:r>
                      <a:r>
                        <a:rPr kumimoji="0" lang="zh-CN" altLang="en-US" sz="3400" b="1" i="0" u="none" strike="noStrike" cap="none" normalizeH="0" baseline="0" dirty="0" smtClean="0">
                          <a:ln>
                            <a:noFill/>
                          </a:ln>
                          <a:solidFill>
                            <a:srgbClr val="000000"/>
                          </a:solidFill>
                          <a:effectLst/>
                          <a:latin typeface="黑体" pitchFamily="49" charset="-122"/>
                          <a:ea typeface="黑体" pitchFamily="49" charset="-122"/>
                          <a:cs typeface="Times New Roman" pitchFamily="18" charset="0"/>
                        </a:rPr>
                        <a:t>近代中国民族资本主义产生的</a:t>
                      </a:r>
                      <a:r>
                        <a:rPr kumimoji="0" lang="zh-CN" altLang="en-US" sz="3400" b="1"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历史背景。</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24" name="Rectangle 14"/>
          <p:cNvSpPr>
            <a:spLocks noChangeArrowheads="1"/>
          </p:cNvSpPr>
          <p:nvPr/>
        </p:nvSpPr>
        <p:spPr bwMode="auto">
          <a:xfrm>
            <a:off x="501650" y="260350"/>
            <a:ext cx="8642350" cy="628650"/>
          </a:xfrm>
          <a:prstGeom prst="rect">
            <a:avLst/>
          </a:prstGeom>
          <a:noFill/>
          <a:ln w="9525">
            <a:noFill/>
            <a:miter lim="800000"/>
            <a:headEnd/>
            <a:tailEnd/>
          </a:ln>
        </p:spPr>
        <p:txBody>
          <a:bodyPr>
            <a:spAutoFit/>
          </a:bodyPr>
          <a:lstStyle/>
          <a:p>
            <a:pPr>
              <a:lnSpc>
                <a:spcPct val="80000"/>
              </a:lnSpc>
            </a:pPr>
            <a:r>
              <a:rPr lang="zh-CN" altLang="en-US" sz="4400" b="1">
                <a:latin typeface="黑体" pitchFamily="49" charset="-122"/>
                <a:ea typeface="黑体" pitchFamily="49" charset="-122"/>
              </a:rPr>
              <a:t>第</a:t>
            </a:r>
            <a:r>
              <a:rPr lang="en-US" altLang="zh-CN" sz="4400" b="1">
                <a:latin typeface="黑体" pitchFamily="49" charset="-122"/>
                <a:ea typeface="黑体" pitchFamily="49" charset="-122"/>
              </a:rPr>
              <a:t>9</a:t>
            </a:r>
            <a:r>
              <a:rPr lang="zh-CN" altLang="en-US" sz="4400" b="1">
                <a:latin typeface="黑体" pitchFamily="49" charset="-122"/>
                <a:ea typeface="黑体" pitchFamily="49" charset="-122"/>
              </a:rPr>
              <a:t>课 近代中国经济结构的变动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023"/>
                                        </p:tgtEl>
                                        <p:attrNameLst>
                                          <p:attrName>style.visibility</p:attrName>
                                        </p:attrNameLst>
                                      </p:cBhvr>
                                      <p:to>
                                        <p:strVal val="visible"/>
                                      </p:to>
                                    </p:set>
                                    <p:animEffect transition="in" filter="circle(in)">
                                      <p:cBhvr>
                                        <p:cTn id="7" dur="2000"/>
                                        <p:tgtEl>
                                          <p:spTgt spid="43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4000" b="1" smtClean="0"/>
              <a:t>问题</a:t>
            </a:r>
            <a:r>
              <a:rPr lang="en-US" altLang="zh-CN" sz="4000" b="1" smtClean="0"/>
              <a:t>6	</a:t>
            </a:r>
            <a:r>
              <a:rPr lang="zh-CN" altLang="en-US" sz="4000" b="1" smtClean="0"/>
              <a:t>洋务运动为什么会破产呢？</a:t>
            </a:r>
          </a:p>
        </p:txBody>
      </p:sp>
      <p:sp>
        <p:nvSpPr>
          <p:cNvPr id="64516" name="Rectangle 4"/>
          <p:cNvSpPr>
            <a:spLocks noGrp="1" noChangeArrowheads="1"/>
          </p:cNvSpPr>
          <p:nvPr>
            <p:ph type="body" idx="1"/>
          </p:nvPr>
        </p:nvSpPr>
        <p:spPr bwMode="auto">
          <a:xfrm>
            <a:off x="457200" y="1600200"/>
            <a:ext cx="8229600" cy="292893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00000"/>
              </a:lnSpc>
              <a:spcBef>
                <a:spcPct val="0"/>
              </a:spcBef>
              <a:buFont typeface="Arial" charset="0"/>
              <a:buNone/>
            </a:pPr>
            <a:endParaRPr lang="zh-CN" altLang="en-US" sz="1800" b="1" smtClean="0">
              <a:latin typeface="Calibri" pitchFamily="34" charset="0"/>
            </a:endParaRPr>
          </a:p>
          <a:p>
            <a:pPr eaLnBrk="1" hangingPunct="1">
              <a:lnSpc>
                <a:spcPct val="100000"/>
              </a:lnSpc>
              <a:spcBef>
                <a:spcPct val="0"/>
              </a:spcBef>
              <a:buFont typeface="Arial" charset="0"/>
              <a:buNone/>
            </a:pPr>
            <a:r>
              <a:rPr lang="zh-CN" altLang="en-US" sz="3600" b="1" smtClean="0">
                <a:latin typeface="Calibri" pitchFamily="34" charset="0"/>
              </a:rPr>
              <a:t>①只学技术而不彻底变革封建制度；</a:t>
            </a:r>
          </a:p>
          <a:p>
            <a:pPr eaLnBrk="1" hangingPunct="1">
              <a:lnSpc>
                <a:spcPct val="100000"/>
              </a:lnSpc>
              <a:spcBef>
                <a:spcPct val="0"/>
              </a:spcBef>
              <a:buFont typeface="Arial" charset="0"/>
              <a:buNone/>
            </a:pPr>
            <a:r>
              <a:rPr lang="zh-CN" altLang="en-US" sz="3600" b="1" smtClean="0">
                <a:latin typeface="Calibri" pitchFamily="34" charset="0"/>
              </a:rPr>
              <a:t>②洋务派缺乏健全有力的领导核心；</a:t>
            </a:r>
          </a:p>
          <a:p>
            <a:pPr eaLnBrk="1" hangingPunct="1">
              <a:lnSpc>
                <a:spcPct val="100000"/>
              </a:lnSpc>
              <a:spcBef>
                <a:spcPct val="0"/>
              </a:spcBef>
              <a:buFont typeface="Arial" charset="0"/>
              <a:buNone/>
            </a:pPr>
            <a:r>
              <a:rPr lang="zh-CN" altLang="en-US" sz="3600" b="1" smtClean="0">
                <a:latin typeface="Calibri" pitchFamily="34" charset="0"/>
              </a:rPr>
              <a:t>③顽固派的破坏、阻挠；</a:t>
            </a:r>
          </a:p>
          <a:p>
            <a:pPr eaLnBrk="1" hangingPunct="1">
              <a:lnSpc>
                <a:spcPct val="100000"/>
              </a:lnSpc>
              <a:spcBef>
                <a:spcPct val="0"/>
              </a:spcBef>
              <a:buFont typeface="Arial" charset="0"/>
              <a:buNone/>
            </a:pPr>
            <a:r>
              <a:rPr lang="zh-CN" altLang="en-US" sz="3600" b="1" smtClean="0">
                <a:latin typeface="Calibri" pitchFamily="34" charset="0"/>
              </a:rPr>
              <a:t>④西方列强的阻挠，垄断技术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6">
                                            <p:txEl>
                                              <p:pRg st="1" end="1"/>
                                            </p:txEl>
                                          </p:spTgt>
                                        </p:tgtEl>
                                        <p:attrNameLst>
                                          <p:attrName>style.visibility</p:attrName>
                                        </p:attrNameLst>
                                      </p:cBhvr>
                                      <p:to>
                                        <p:strVal val="visible"/>
                                      </p:to>
                                    </p:set>
                                    <p:animEffect transition="in" filter="checkerboard(across)">
                                      <p:cBhvr>
                                        <p:cTn id="7" dur="500"/>
                                        <p:tgtEl>
                                          <p:spTgt spid="645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4516">
                                            <p:txEl>
                                              <p:pRg st="2" end="2"/>
                                            </p:txEl>
                                          </p:spTgt>
                                        </p:tgtEl>
                                        <p:attrNameLst>
                                          <p:attrName>style.visibility</p:attrName>
                                        </p:attrNameLst>
                                      </p:cBhvr>
                                      <p:to>
                                        <p:strVal val="visible"/>
                                      </p:to>
                                    </p:set>
                                    <p:animEffect transition="in" filter="checkerboard(across)">
                                      <p:cBhvr>
                                        <p:cTn id="12" dur="500"/>
                                        <p:tgtEl>
                                          <p:spTgt spid="645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4516">
                                            <p:txEl>
                                              <p:pRg st="3" end="3"/>
                                            </p:txEl>
                                          </p:spTgt>
                                        </p:tgtEl>
                                        <p:attrNameLst>
                                          <p:attrName>style.visibility</p:attrName>
                                        </p:attrNameLst>
                                      </p:cBhvr>
                                      <p:to>
                                        <p:strVal val="visible"/>
                                      </p:to>
                                    </p:set>
                                    <p:animEffect transition="in" filter="checkerboard(across)">
                                      <p:cBhvr>
                                        <p:cTn id="17" dur="500"/>
                                        <p:tgtEl>
                                          <p:spTgt spid="6451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4516">
                                            <p:txEl>
                                              <p:pRg st="4" end="4"/>
                                            </p:txEl>
                                          </p:spTgt>
                                        </p:tgtEl>
                                        <p:attrNameLst>
                                          <p:attrName>style.visibility</p:attrName>
                                        </p:attrNameLst>
                                      </p:cBhvr>
                                      <p:to>
                                        <p:strVal val="visible"/>
                                      </p:to>
                                    </p:set>
                                    <p:animEffect transition="in" filter="checkerboard(across)">
                                      <p:cBhvr>
                                        <p:cTn id="22" dur="500"/>
                                        <p:tgtEl>
                                          <p:spTgt spid="64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4"/>
          <p:cNvSpPr>
            <a:spLocks noChangeArrowheads="1"/>
          </p:cNvSpPr>
          <p:nvPr/>
        </p:nvSpPr>
        <p:spPr bwMode="auto">
          <a:xfrm>
            <a:off x="80963" y="115888"/>
            <a:ext cx="6088062" cy="331787"/>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en-US" altLang="zh-CN" sz="2000" b="1">
                <a:solidFill>
                  <a:srgbClr val="FF3300"/>
                </a:solidFill>
                <a:latin typeface="微软雅黑" pitchFamily="34" charset="-122"/>
                <a:ea typeface="微软雅黑" pitchFamily="34" charset="-122"/>
              </a:rPr>
              <a:t> </a:t>
            </a:r>
            <a:r>
              <a:rPr lang="zh-CN" altLang="en-US" sz="2000" b="1">
                <a:solidFill>
                  <a:srgbClr val="FF3300"/>
                </a:solidFill>
                <a:latin typeface="微软雅黑" pitchFamily="34" charset="-122"/>
                <a:ea typeface="微软雅黑" pitchFamily="34" charset="-122"/>
              </a:rPr>
              <a:t>易错警示</a:t>
            </a:r>
          </a:p>
        </p:txBody>
      </p:sp>
      <p:sp>
        <p:nvSpPr>
          <p:cNvPr id="74754" name="矩形 2"/>
          <p:cNvSpPr>
            <a:spLocks noChangeArrowheads="1"/>
          </p:cNvSpPr>
          <p:nvPr/>
        </p:nvSpPr>
        <p:spPr bwMode="auto">
          <a:xfrm>
            <a:off x="261938" y="825500"/>
            <a:ext cx="8308975" cy="822325"/>
          </a:xfrm>
          <a:prstGeom prst="rect">
            <a:avLst/>
          </a:prstGeom>
          <a:noFill/>
          <a:ln w="9525">
            <a:noFill/>
            <a:miter lim="800000"/>
            <a:headEnd/>
            <a:tailEnd/>
          </a:ln>
        </p:spPr>
        <p:txBody>
          <a:bodyPr>
            <a:spAutoFit/>
          </a:bodyPr>
          <a:lstStyle/>
          <a:p>
            <a:pPr algn="just" eaLnBrk="0" hangingPunct="0">
              <a:buFont typeface="Arial" charset="0"/>
              <a:buNone/>
            </a:pPr>
            <a:r>
              <a:rPr lang="en-US" altLang="zh-CN" sz="2400" b="1">
                <a:solidFill>
                  <a:srgbClr val="FF0000"/>
                </a:solidFill>
                <a:latin typeface="宋体" charset="-122"/>
              </a:rPr>
              <a:t>[</a:t>
            </a:r>
            <a:r>
              <a:rPr lang="zh-CN" altLang="en-US" sz="2400" b="1">
                <a:solidFill>
                  <a:srgbClr val="FF0000"/>
                </a:solidFill>
                <a:latin typeface="宋体" charset="-122"/>
              </a:rPr>
              <a:t>易错点</a:t>
            </a:r>
            <a:r>
              <a:rPr lang="en-US" altLang="zh-CN" sz="2400" b="1">
                <a:solidFill>
                  <a:srgbClr val="FF0000"/>
                </a:solidFill>
                <a:latin typeface="宋体" charset="-122"/>
              </a:rPr>
              <a:t>1]</a:t>
            </a:r>
            <a:r>
              <a:rPr lang="zh-CN" altLang="en-US" sz="2400" b="1">
                <a:solidFill>
                  <a:srgbClr val="FF0000"/>
                </a:solidFill>
                <a:latin typeface="宋体" charset="-122"/>
              </a:rPr>
              <a:t>（判断）</a:t>
            </a:r>
            <a:r>
              <a:rPr lang="zh-CN" altLang="en-US" sz="2400" b="1">
                <a:solidFill>
                  <a:srgbClr val="0000FF"/>
                </a:solidFill>
                <a:latin typeface="宋体" charset="-122"/>
              </a:rPr>
              <a:t>洋务企业是中国境内出现的最早的资本主义企业。（  ）</a:t>
            </a:r>
          </a:p>
        </p:txBody>
      </p:sp>
      <p:sp>
        <p:nvSpPr>
          <p:cNvPr id="22532" name="矩形 5"/>
          <p:cNvSpPr>
            <a:spLocks noChangeArrowheads="1"/>
          </p:cNvSpPr>
          <p:nvPr/>
        </p:nvSpPr>
        <p:spPr bwMode="auto">
          <a:xfrm>
            <a:off x="1779588" y="1241425"/>
            <a:ext cx="544512" cy="522288"/>
          </a:xfrm>
          <a:prstGeom prst="rect">
            <a:avLst/>
          </a:prstGeom>
          <a:noFill/>
          <a:ln w="9525">
            <a:noFill/>
            <a:miter lim="800000"/>
            <a:headEnd/>
            <a:tailEnd/>
          </a:ln>
        </p:spPr>
        <p:txBody>
          <a:bodyPr wrap="none">
            <a:spAutoFit/>
          </a:bodyPr>
          <a:lstStyle/>
          <a:p>
            <a:pPr eaLnBrk="0" hangingPunct="0">
              <a:buFont typeface="Arial" charset="0"/>
              <a:buNone/>
            </a:pPr>
            <a:r>
              <a:rPr lang="en-US" altLang="zh-CN" sz="2800" b="1">
                <a:solidFill>
                  <a:srgbClr val="FF0000"/>
                </a:solidFill>
                <a:latin typeface="宋体" charset="-122"/>
              </a:rPr>
              <a:t>×</a:t>
            </a:r>
            <a:endParaRPr lang="zh-CN" altLang="en-US" sz="2000">
              <a:solidFill>
                <a:srgbClr val="000000"/>
              </a:solidFill>
              <a:latin typeface="Calibri" pitchFamily="34" charset="0"/>
            </a:endParaRPr>
          </a:p>
        </p:txBody>
      </p:sp>
      <p:sp>
        <p:nvSpPr>
          <p:cNvPr id="74756" name="矩形 4"/>
          <p:cNvSpPr>
            <a:spLocks noChangeArrowheads="1"/>
          </p:cNvSpPr>
          <p:nvPr/>
        </p:nvSpPr>
        <p:spPr bwMode="auto">
          <a:xfrm>
            <a:off x="230188" y="3184525"/>
            <a:ext cx="8382000" cy="822325"/>
          </a:xfrm>
          <a:prstGeom prst="rect">
            <a:avLst/>
          </a:prstGeom>
          <a:noFill/>
          <a:ln w="9525">
            <a:noFill/>
            <a:miter lim="800000"/>
            <a:headEnd/>
            <a:tailEnd/>
          </a:ln>
        </p:spPr>
        <p:txBody>
          <a:bodyPr>
            <a:spAutoFit/>
          </a:bodyPr>
          <a:lstStyle/>
          <a:p>
            <a:pPr algn="just" eaLnBrk="0" hangingPunct="0">
              <a:buFont typeface="Arial" charset="0"/>
              <a:buNone/>
            </a:pPr>
            <a:r>
              <a:rPr lang="en-US" altLang="zh-CN" sz="2400" b="1">
                <a:solidFill>
                  <a:srgbClr val="FF0000"/>
                </a:solidFill>
                <a:latin typeface="宋体" charset="-122"/>
              </a:rPr>
              <a:t>[</a:t>
            </a:r>
            <a:r>
              <a:rPr lang="zh-CN" altLang="en-US" sz="2400" b="1">
                <a:solidFill>
                  <a:srgbClr val="FF0000"/>
                </a:solidFill>
                <a:latin typeface="宋体" charset="-122"/>
              </a:rPr>
              <a:t>易错点</a:t>
            </a:r>
            <a:r>
              <a:rPr lang="en-US" altLang="zh-CN" sz="2400" b="1">
                <a:solidFill>
                  <a:srgbClr val="FF0000"/>
                </a:solidFill>
                <a:latin typeface="宋体" charset="-122"/>
              </a:rPr>
              <a:t>2]</a:t>
            </a:r>
            <a:r>
              <a:rPr lang="zh-CN" altLang="en-US" sz="2400" b="1">
                <a:solidFill>
                  <a:srgbClr val="FF0000"/>
                </a:solidFill>
                <a:latin typeface="宋体" charset="-122"/>
              </a:rPr>
              <a:t>（判断）</a:t>
            </a:r>
            <a:r>
              <a:rPr lang="zh-CN" altLang="en-US" sz="2400" b="1">
                <a:solidFill>
                  <a:srgbClr val="0000FF"/>
                </a:solidFill>
                <a:latin typeface="宋体" charset="-122"/>
              </a:rPr>
              <a:t>“中国近代工业”中的“近代”是指近代社会。（  ）</a:t>
            </a:r>
          </a:p>
        </p:txBody>
      </p:sp>
      <p:sp>
        <p:nvSpPr>
          <p:cNvPr id="22534" name="矩形 1"/>
          <p:cNvSpPr>
            <a:spLocks noChangeArrowheads="1"/>
          </p:cNvSpPr>
          <p:nvPr/>
        </p:nvSpPr>
        <p:spPr bwMode="auto">
          <a:xfrm>
            <a:off x="261938" y="1801813"/>
            <a:ext cx="8186737" cy="822325"/>
          </a:xfrm>
          <a:prstGeom prst="rect">
            <a:avLst/>
          </a:prstGeom>
          <a:noFill/>
          <a:ln w="9525">
            <a:noFill/>
            <a:miter lim="800000"/>
            <a:headEnd/>
            <a:tailEnd/>
          </a:ln>
        </p:spPr>
        <p:txBody>
          <a:bodyPr>
            <a:spAutoFit/>
          </a:bodyPr>
          <a:lstStyle/>
          <a:p>
            <a:pPr algn="just" eaLnBrk="0" hangingPunct="0">
              <a:buFont typeface="Arial" charset="0"/>
              <a:buNone/>
            </a:pPr>
            <a:r>
              <a:rPr lang="zh-CN" altLang="en-US" sz="2400" b="1">
                <a:solidFill>
                  <a:srgbClr val="000000"/>
                </a:solidFill>
                <a:latin typeface="宋体" charset="-122"/>
              </a:rPr>
              <a:t>点拨：中国境内出现最早的近代企业不是洋务企业，而是鸦片战争后在通商口岸出现的外国资本主义企业。</a:t>
            </a:r>
          </a:p>
        </p:txBody>
      </p:sp>
      <p:sp>
        <p:nvSpPr>
          <p:cNvPr id="22535" name="矩形 3"/>
          <p:cNvSpPr>
            <a:spLocks noChangeArrowheads="1"/>
          </p:cNvSpPr>
          <p:nvPr/>
        </p:nvSpPr>
        <p:spPr bwMode="auto">
          <a:xfrm>
            <a:off x="303213" y="4178300"/>
            <a:ext cx="8308975" cy="1552575"/>
          </a:xfrm>
          <a:prstGeom prst="rect">
            <a:avLst/>
          </a:prstGeom>
          <a:noFill/>
          <a:ln w="9525">
            <a:noFill/>
            <a:miter lim="800000"/>
            <a:headEnd/>
            <a:tailEnd/>
          </a:ln>
        </p:spPr>
        <p:txBody>
          <a:bodyPr>
            <a:spAutoFit/>
          </a:bodyPr>
          <a:lstStyle/>
          <a:p>
            <a:pPr algn="just" eaLnBrk="0" hangingPunct="0">
              <a:buFont typeface="Arial" charset="0"/>
              <a:buNone/>
            </a:pPr>
            <a:r>
              <a:rPr lang="zh-CN" altLang="en-US" sz="2400" b="1">
                <a:solidFill>
                  <a:srgbClr val="000000"/>
                </a:solidFill>
                <a:latin typeface="宋体" charset="-122"/>
              </a:rPr>
              <a:t>点拨：“中国近代工业”中的“近代”不是指其产生和发展于近代历史时期，而是指采用机器生产的企业，是相对于手工劳动的手工工场或作坊而言的，包括外资企业、洋务企业和民族资本主义企业。</a:t>
            </a:r>
          </a:p>
        </p:txBody>
      </p:sp>
      <p:sp>
        <p:nvSpPr>
          <p:cNvPr id="22536" name="矩形 7"/>
          <p:cNvSpPr>
            <a:spLocks noChangeArrowheads="1"/>
          </p:cNvSpPr>
          <p:nvPr/>
        </p:nvSpPr>
        <p:spPr bwMode="auto">
          <a:xfrm>
            <a:off x="1428750" y="3556000"/>
            <a:ext cx="555625"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rgbClr val="FF0000"/>
                </a:solidFill>
                <a:latin typeface="宋体" charset="-122"/>
              </a:rPr>
              <a:t>×</a:t>
            </a:r>
            <a:endParaRPr lang="zh-CN" altLang="en-US" sz="20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up)">
                                      <p:cBhvr>
                                        <p:cTn id="12" dur="500"/>
                                        <p:tgtEl>
                                          <p:spTgt spid="225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wipe(left)">
                                      <p:cBhvr>
                                        <p:cTn id="17" dur="500"/>
                                        <p:tgtEl>
                                          <p:spTgt spid="225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wipe(up)">
                                      <p:cBhvr>
                                        <p:cTn id="22"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4" grpId="0" autoUpdateAnimBg="0"/>
      <p:bldP spid="22535" grpId="0" autoUpdateAnimBg="0"/>
      <p:bldP spid="2253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圆角矩形 6"/>
          <p:cNvPicPr>
            <a:picLocks noChangeArrowheads="1"/>
          </p:cNvPicPr>
          <p:nvPr/>
        </p:nvPicPr>
        <p:blipFill>
          <a:blip r:embed="rId2"/>
          <a:srcRect/>
          <a:stretch>
            <a:fillRect/>
          </a:stretch>
        </p:blipFill>
        <p:spPr bwMode="auto">
          <a:xfrm>
            <a:off x="-23813" y="682625"/>
            <a:ext cx="9112251" cy="5900738"/>
          </a:xfrm>
          <a:prstGeom prst="rect">
            <a:avLst/>
          </a:prstGeom>
          <a:noFill/>
          <a:ln w="9525">
            <a:noFill/>
            <a:miter lim="800000"/>
            <a:headEnd/>
            <a:tailEnd/>
          </a:ln>
        </p:spPr>
      </p:pic>
      <p:grpSp>
        <p:nvGrpSpPr>
          <p:cNvPr id="75778" name="组合 12"/>
          <p:cNvGrpSpPr>
            <a:grpSpLocks/>
          </p:cNvGrpSpPr>
          <p:nvPr/>
        </p:nvGrpSpPr>
        <p:grpSpPr bwMode="auto">
          <a:xfrm>
            <a:off x="3360738" y="582613"/>
            <a:ext cx="2227262" cy="642937"/>
            <a:chOff x="0" y="0"/>
            <a:chExt cx="2227263" cy="642938"/>
          </a:xfrm>
        </p:grpSpPr>
        <p:grpSp>
          <p:nvGrpSpPr>
            <p:cNvPr id="75781" name="Group 64"/>
            <p:cNvGrpSpPr>
              <a:grpSpLocks/>
            </p:cNvGrpSpPr>
            <p:nvPr/>
          </p:nvGrpSpPr>
          <p:grpSpPr bwMode="auto">
            <a:xfrm>
              <a:off x="0" y="0"/>
              <a:ext cx="2227263" cy="642938"/>
              <a:chOff x="0" y="0"/>
              <a:chExt cx="1431" cy="617"/>
            </a:xfrm>
          </p:grpSpPr>
          <p:pic>
            <p:nvPicPr>
              <p:cNvPr id="75783" name="圆角矩形 10"/>
              <p:cNvPicPr>
                <a:picLocks noChangeArrowheads="1"/>
              </p:cNvPicPr>
              <p:nvPr/>
            </p:nvPicPr>
            <p:blipFill>
              <a:blip r:embed="rId3"/>
              <a:srcRect/>
              <a:stretch>
                <a:fillRect/>
              </a:stretch>
            </p:blipFill>
            <p:spPr bwMode="auto">
              <a:xfrm>
                <a:off x="-72" y="-120"/>
                <a:ext cx="1578" cy="913"/>
              </a:xfrm>
              <a:prstGeom prst="rect">
                <a:avLst/>
              </a:prstGeom>
              <a:noFill/>
              <a:ln w="9525">
                <a:noFill/>
                <a:miter lim="800000"/>
                <a:headEnd/>
                <a:tailEnd/>
              </a:ln>
            </p:spPr>
          </p:pic>
          <p:pic>
            <p:nvPicPr>
              <p:cNvPr id="75784" name="Oval 67"/>
              <p:cNvPicPr>
                <a:picLocks noChangeArrowheads="1"/>
              </p:cNvPicPr>
              <p:nvPr/>
            </p:nvPicPr>
            <p:blipFill>
              <a:blip r:embed="rId4"/>
              <a:srcRect/>
              <a:stretch>
                <a:fillRect/>
              </a:stretch>
            </p:blipFill>
            <p:spPr bwMode="auto">
              <a:xfrm>
                <a:off x="-29" y="-79"/>
                <a:ext cx="1480" cy="848"/>
              </a:xfrm>
              <a:prstGeom prst="rect">
                <a:avLst/>
              </a:prstGeom>
              <a:noFill/>
              <a:ln w="9525">
                <a:noFill/>
                <a:miter lim="800000"/>
                <a:headEnd/>
                <a:tailEnd/>
              </a:ln>
            </p:spPr>
          </p:pic>
        </p:grpSp>
        <p:sp>
          <p:nvSpPr>
            <p:cNvPr id="75782" name="矩形 5"/>
            <p:cNvSpPr>
              <a:spLocks noChangeArrowheads="1"/>
            </p:cNvSpPr>
            <p:nvPr/>
          </p:nvSpPr>
          <p:spPr bwMode="auto">
            <a:xfrm>
              <a:off x="395629" y="59203"/>
              <a:ext cx="1415772" cy="461665"/>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zh-CN" altLang="en-US" sz="2000" b="1">
                  <a:solidFill>
                    <a:srgbClr val="FFFF00"/>
                  </a:solidFill>
                  <a:latin typeface="华文隶书"/>
                  <a:ea typeface="华文隶书"/>
                  <a:cs typeface="华文隶书"/>
                </a:rPr>
                <a:t>史论要语</a:t>
              </a:r>
              <a:endParaRPr lang="zh-CN" altLang="en-US" sz="1600">
                <a:solidFill>
                  <a:srgbClr val="FFFF00"/>
                </a:solidFill>
                <a:latin typeface="华文隶书"/>
                <a:ea typeface="华文隶书"/>
                <a:cs typeface="华文隶书"/>
              </a:endParaRPr>
            </a:p>
          </p:txBody>
        </p:sp>
      </p:grpSp>
      <p:sp>
        <p:nvSpPr>
          <p:cNvPr id="75779" name="标题 4"/>
          <p:cNvSpPr>
            <a:spLocks noChangeArrowheads="1"/>
          </p:cNvSpPr>
          <p:nvPr/>
        </p:nvSpPr>
        <p:spPr bwMode="auto">
          <a:xfrm>
            <a:off x="80963" y="141288"/>
            <a:ext cx="6088062" cy="333375"/>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zh-CN" altLang="en-US" sz="2000" b="1">
                <a:solidFill>
                  <a:srgbClr val="FF3300"/>
                </a:solidFill>
                <a:latin typeface="微软雅黑" pitchFamily="34" charset="-122"/>
                <a:ea typeface="微软雅黑" pitchFamily="34" charset="-122"/>
              </a:rPr>
              <a:t>总结提升</a:t>
            </a:r>
          </a:p>
        </p:txBody>
      </p:sp>
      <p:sp>
        <p:nvSpPr>
          <p:cNvPr id="75780" name="矩形 1"/>
          <p:cNvSpPr>
            <a:spLocks noChangeArrowheads="1"/>
          </p:cNvSpPr>
          <p:nvPr/>
        </p:nvSpPr>
        <p:spPr bwMode="auto">
          <a:xfrm>
            <a:off x="449263" y="1176338"/>
            <a:ext cx="8051800" cy="4048125"/>
          </a:xfrm>
          <a:prstGeom prst="rect">
            <a:avLst/>
          </a:prstGeom>
          <a:noFill/>
          <a:ln w="9525">
            <a:noFill/>
            <a:miter lim="800000"/>
            <a:headEnd/>
            <a:tailEnd/>
          </a:ln>
        </p:spPr>
        <p:txBody>
          <a:bodyPr>
            <a:spAutoFit/>
          </a:bodyPr>
          <a:lstStyle/>
          <a:p>
            <a:pPr algn="just" eaLnBrk="0" hangingPunct="0">
              <a:spcBef>
                <a:spcPts val="1200"/>
              </a:spcBef>
              <a:buClr>
                <a:schemeClr val="accent1"/>
              </a:buClr>
              <a:buSzPct val="50000"/>
              <a:buFont typeface="Wingdings" pitchFamily="2" charset="2"/>
              <a:buNone/>
            </a:pPr>
            <a:r>
              <a:rPr lang="en-US" altLang="zh-CN" sz="2400" b="1">
                <a:solidFill>
                  <a:srgbClr val="000000"/>
                </a:solidFill>
                <a:latin typeface="宋体" charset="-122"/>
                <a:ea typeface="幼圆"/>
                <a:cs typeface="幼圆"/>
              </a:rPr>
              <a:t>1</a:t>
            </a:r>
            <a:r>
              <a:rPr lang="zh-CN" altLang="en-US" sz="2400" b="1">
                <a:solidFill>
                  <a:srgbClr val="000000"/>
                </a:solidFill>
                <a:latin typeface="宋体" charset="-122"/>
                <a:ea typeface="幼圆"/>
                <a:cs typeface="幼圆"/>
              </a:rPr>
              <a:t>．洋务企业在经营管理上具有深厚的封建色彩，属于</a:t>
            </a:r>
            <a:r>
              <a:rPr lang="zh-CN" altLang="en-US" sz="2400" b="1">
                <a:solidFill>
                  <a:srgbClr val="FF0000"/>
                </a:solidFill>
                <a:latin typeface="宋体" charset="-122"/>
                <a:ea typeface="幼圆"/>
                <a:cs typeface="幼圆"/>
              </a:rPr>
              <a:t>封建性质的近代工业</a:t>
            </a:r>
            <a:r>
              <a:rPr lang="zh-CN" altLang="en-US" sz="2400" b="1">
                <a:solidFill>
                  <a:srgbClr val="000000"/>
                </a:solidFill>
                <a:latin typeface="宋体" charset="-122"/>
                <a:ea typeface="幼圆"/>
                <a:cs typeface="幼圆"/>
              </a:rPr>
              <a:t>。但它引进了先进的机器设备，是中国经济近代化的开端。</a:t>
            </a:r>
            <a:endParaRPr lang="en-US" sz="2400" b="1">
              <a:solidFill>
                <a:srgbClr val="000000"/>
              </a:solidFill>
              <a:latin typeface="宋体" charset="-122"/>
              <a:ea typeface="幼圆"/>
              <a:cs typeface="幼圆"/>
            </a:endParaRPr>
          </a:p>
          <a:p>
            <a:pPr algn="just" eaLnBrk="0" hangingPunct="0">
              <a:spcBef>
                <a:spcPts val="1200"/>
              </a:spcBef>
              <a:buClr>
                <a:schemeClr val="accent1"/>
              </a:buClr>
              <a:buSzPct val="50000"/>
              <a:buFont typeface="Wingdings" pitchFamily="2" charset="2"/>
              <a:buNone/>
            </a:pPr>
            <a:r>
              <a:rPr lang="en-US" altLang="zh-CN" sz="2400" b="1">
                <a:solidFill>
                  <a:srgbClr val="000000"/>
                </a:solidFill>
                <a:latin typeface="宋体" charset="-122"/>
                <a:ea typeface="幼圆"/>
                <a:cs typeface="幼圆"/>
              </a:rPr>
              <a:t>2</a:t>
            </a:r>
            <a:r>
              <a:rPr lang="zh-CN" altLang="en-US" sz="2400" b="1">
                <a:solidFill>
                  <a:srgbClr val="000000"/>
                </a:solidFill>
                <a:latin typeface="宋体" charset="-122"/>
                <a:ea typeface="幼圆"/>
                <a:cs typeface="幼圆"/>
              </a:rPr>
              <a:t>．洋务企业的兴办，引进了外国先进的机器设备，是中国从手工业生产向机器生产过渡的标志。</a:t>
            </a:r>
          </a:p>
          <a:p>
            <a:pPr algn="just" eaLnBrk="0" hangingPunct="0">
              <a:spcBef>
                <a:spcPts val="1200"/>
              </a:spcBef>
              <a:buClr>
                <a:schemeClr val="accent1"/>
              </a:buClr>
              <a:buSzPct val="50000"/>
              <a:buFont typeface="Wingdings" pitchFamily="2" charset="2"/>
              <a:buNone/>
            </a:pPr>
            <a:r>
              <a:rPr lang="en-US" altLang="zh-CN" sz="2400" b="1">
                <a:solidFill>
                  <a:srgbClr val="000000"/>
                </a:solidFill>
                <a:latin typeface="宋体" charset="-122"/>
                <a:ea typeface="幼圆"/>
                <a:cs typeface="幼圆"/>
              </a:rPr>
              <a:t>3</a:t>
            </a:r>
            <a:r>
              <a:rPr lang="zh-CN" altLang="en-US" sz="2400" b="1">
                <a:solidFill>
                  <a:srgbClr val="000000"/>
                </a:solidFill>
                <a:latin typeface="宋体" charset="-122"/>
                <a:ea typeface="幼圆"/>
                <a:cs typeface="幼圆"/>
              </a:rPr>
              <a:t>．洋务运动</a:t>
            </a:r>
            <a:r>
              <a:rPr lang="zh-CN" altLang="en-US" sz="2400" b="1">
                <a:solidFill>
                  <a:srgbClr val="FF0000"/>
                </a:solidFill>
                <a:latin typeface="宋体" charset="-122"/>
                <a:ea typeface="幼圆"/>
                <a:cs typeface="幼圆"/>
              </a:rPr>
              <a:t>引进</a:t>
            </a:r>
            <a:r>
              <a:rPr lang="zh-CN" altLang="en-US" sz="2400" b="1">
                <a:solidFill>
                  <a:srgbClr val="000000"/>
                </a:solidFill>
                <a:latin typeface="宋体" charset="-122"/>
                <a:ea typeface="幼圆"/>
                <a:cs typeface="幼圆"/>
              </a:rPr>
              <a:t>了一些西方近代科技和先进工具；     </a:t>
            </a:r>
            <a:r>
              <a:rPr lang="zh-CN" altLang="en-US" sz="2400" b="1">
                <a:solidFill>
                  <a:srgbClr val="FF0000"/>
                </a:solidFill>
                <a:latin typeface="宋体" charset="-122"/>
                <a:ea typeface="幼圆"/>
                <a:cs typeface="幼圆"/>
              </a:rPr>
              <a:t>培育</a:t>
            </a:r>
            <a:r>
              <a:rPr lang="zh-CN" altLang="en-US" sz="2400" b="1">
                <a:solidFill>
                  <a:srgbClr val="000000"/>
                </a:solidFill>
                <a:latin typeface="宋体" charset="-122"/>
                <a:ea typeface="幼圆"/>
                <a:cs typeface="幼圆"/>
              </a:rPr>
              <a:t>了一批初步掌握近代科技的知识分子和技术工人；对外国资本主义的经济侵略有一定的</a:t>
            </a:r>
            <a:r>
              <a:rPr lang="zh-CN" altLang="en-US" sz="2400" b="1">
                <a:solidFill>
                  <a:srgbClr val="FF0000"/>
                </a:solidFill>
                <a:latin typeface="宋体" charset="-122"/>
                <a:ea typeface="幼圆"/>
                <a:cs typeface="幼圆"/>
              </a:rPr>
              <a:t>抵制</a:t>
            </a:r>
            <a:r>
              <a:rPr lang="zh-CN" altLang="en-US" sz="2400" b="1">
                <a:solidFill>
                  <a:srgbClr val="000000"/>
                </a:solidFill>
                <a:latin typeface="宋体" charset="-122"/>
                <a:ea typeface="幼圆"/>
                <a:cs typeface="幼圆"/>
              </a:rPr>
              <a:t>作用，对中国民族资本主义的产生有</a:t>
            </a:r>
            <a:r>
              <a:rPr lang="zh-CN" altLang="en-US" sz="2400" b="1">
                <a:solidFill>
                  <a:srgbClr val="FF0000"/>
                </a:solidFill>
                <a:latin typeface="宋体" charset="-122"/>
                <a:ea typeface="幼圆"/>
                <a:cs typeface="幼圆"/>
              </a:rPr>
              <a:t>诱导</a:t>
            </a:r>
            <a:r>
              <a:rPr lang="zh-CN" altLang="en-US" sz="2400" b="1">
                <a:solidFill>
                  <a:srgbClr val="000000"/>
                </a:solidFill>
                <a:latin typeface="宋体" charset="-122"/>
                <a:ea typeface="幼圆"/>
                <a:cs typeface="幼圆"/>
              </a:rPr>
              <a:t>作用，在改革封建文化教育制度上    </a:t>
            </a:r>
            <a:r>
              <a:rPr lang="zh-CN" altLang="en-US" sz="2400" b="1">
                <a:solidFill>
                  <a:srgbClr val="FF0000"/>
                </a:solidFill>
                <a:latin typeface="宋体" charset="-122"/>
                <a:ea typeface="幼圆"/>
                <a:cs typeface="幼圆"/>
              </a:rPr>
              <a:t>打开</a:t>
            </a:r>
            <a:r>
              <a:rPr lang="zh-CN" altLang="en-US" sz="2400" b="1">
                <a:solidFill>
                  <a:srgbClr val="000000"/>
                </a:solidFill>
                <a:latin typeface="宋体" charset="-122"/>
                <a:ea typeface="幼圆"/>
                <a:cs typeface="幼圆"/>
              </a:rPr>
              <a:t>了缺口。</a:t>
            </a:r>
            <a:endParaRPr lang="en-US" sz="2400" b="1">
              <a:solidFill>
                <a:srgbClr val="000000"/>
              </a:solidFill>
              <a:latin typeface="宋体" charset="-122"/>
              <a:ea typeface="幼圆"/>
              <a:cs typeface="幼圆"/>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4"/>
          <p:cNvSpPr>
            <a:spLocks noChangeArrowheads="1"/>
          </p:cNvSpPr>
          <p:nvPr/>
        </p:nvSpPr>
        <p:spPr bwMode="auto">
          <a:xfrm>
            <a:off x="509588" y="560388"/>
            <a:ext cx="7821612" cy="4340225"/>
          </a:xfrm>
          <a:prstGeom prst="rect">
            <a:avLst/>
          </a:prstGeom>
          <a:noFill/>
          <a:ln w="9525">
            <a:noFill/>
            <a:miter lim="800000"/>
            <a:headEnd/>
            <a:tailEnd/>
          </a:ln>
        </p:spPr>
        <p:txBody>
          <a:bodyPr>
            <a:spAutoFit/>
          </a:bodyPr>
          <a:lstStyle/>
          <a:p>
            <a:pPr>
              <a:buFont typeface="Arial" charset="0"/>
              <a:buNone/>
            </a:pPr>
            <a:r>
              <a:rPr lang="zh-CN" altLang="en-US" sz="3600" b="1"/>
              <a:t>三、民族资本主义经济（初期）</a:t>
            </a:r>
            <a:r>
              <a:rPr lang="zh-CN" altLang="en-US" sz="2400" b="1"/>
              <a:t> </a:t>
            </a:r>
            <a:br>
              <a:rPr lang="zh-CN" altLang="en-US" sz="2400" b="1"/>
            </a:br>
            <a:endParaRPr lang="zh-CN" altLang="en-US" sz="2400" b="1"/>
          </a:p>
          <a:p>
            <a:pPr>
              <a:buFont typeface="Arial" charset="0"/>
              <a:buNone/>
            </a:pPr>
            <a:r>
              <a:rPr lang="zh-CN" altLang="en-US" sz="3200" b="1"/>
              <a:t>问题</a:t>
            </a:r>
            <a:r>
              <a:rPr lang="en-US" altLang="zh-CN" sz="3200" b="1"/>
              <a:t>7</a:t>
            </a:r>
            <a:r>
              <a:rPr lang="zh-CN" altLang="en-US" sz="3200" b="1"/>
              <a:t>、中国资本主义产生的背景有哪些？</a:t>
            </a:r>
          </a:p>
          <a:p>
            <a:pPr>
              <a:buFont typeface="Arial" charset="0"/>
              <a:buNone/>
            </a:pPr>
            <a:endParaRPr lang="zh-CN" altLang="en-US" sz="3200" b="1">
              <a:solidFill>
                <a:srgbClr val="000000"/>
              </a:solidFill>
            </a:endParaRPr>
          </a:p>
          <a:p>
            <a:pPr>
              <a:buFont typeface="Arial" charset="0"/>
              <a:buNone/>
            </a:pPr>
            <a:endParaRPr lang="en-US" altLang="zh-CN" sz="3200">
              <a:solidFill>
                <a:srgbClr val="000000"/>
              </a:solidFill>
            </a:endParaRPr>
          </a:p>
          <a:p>
            <a:pPr>
              <a:buFont typeface="Arial" charset="0"/>
              <a:buNone/>
            </a:pPr>
            <a:endParaRPr lang="zh-CN" altLang="en-US" sz="3200">
              <a:solidFill>
                <a:srgbClr val="000000"/>
              </a:solidFill>
            </a:endParaRPr>
          </a:p>
          <a:p>
            <a:pPr>
              <a:buFont typeface="Arial" charset="0"/>
              <a:buNone/>
            </a:pPr>
            <a:r>
              <a:rPr lang="zh-CN" altLang="en-US" sz="3200" b="1">
                <a:solidFill>
                  <a:srgbClr val="000000"/>
                </a:solidFill>
              </a:rPr>
              <a:t>问题</a:t>
            </a:r>
            <a:r>
              <a:rPr lang="en-US" altLang="zh-CN" sz="3200" b="1">
                <a:solidFill>
                  <a:srgbClr val="000000"/>
                </a:solidFill>
              </a:rPr>
              <a:t>8</a:t>
            </a:r>
            <a:r>
              <a:rPr lang="zh-CN" altLang="en-US" sz="3200" b="1">
                <a:solidFill>
                  <a:srgbClr val="000000"/>
                </a:solidFill>
              </a:rPr>
              <a:t>、资本主义的产生对中国近代社会的</a:t>
            </a:r>
            <a:endParaRPr lang="en-US" altLang="zh-CN" sz="3200" b="1">
              <a:solidFill>
                <a:srgbClr val="000000"/>
              </a:solidFill>
            </a:endParaRPr>
          </a:p>
          <a:p>
            <a:pPr>
              <a:buFont typeface="Arial" charset="0"/>
              <a:buNone/>
            </a:pPr>
            <a:r>
              <a:rPr lang="en-US" altLang="zh-CN" sz="3200" b="1">
                <a:solidFill>
                  <a:srgbClr val="000000"/>
                </a:solidFill>
              </a:rPr>
              <a:t>            </a:t>
            </a:r>
            <a:r>
              <a:rPr lang="zh-CN" altLang="en-US" sz="3200" b="1">
                <a:solidFill>
                  <a:srgbClr val="000000"/>
                </a:solidFill>
              </a:rPr>
              <a:t> 发展有什么作用？</a:t>
            </a:r>
          </a:p>
          <a:p>
            <a:pPr>
              <a:buFont typeface="Arial" charset="0"/>
              <a:buNone/>
            </a:pPr>
            <a:endParaRPr lang="zh-CN" altLang="en-US" sz="2400" b="1">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标题 4"/>
          <p:cNvSpPr>
            <a:spLocks noChangeArrowheads="1"/>
          </p:cNvSpPr>
          <p:nvPr/>
        </p:nvSpPr>
        <p:spPr bwMode="auto">
          <a:xfrm>
            <a:off x="80963" y="114300"/>
            <a:ext cx="6088062" cy="334963"/>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en-US" altLang="zh-CN" sz="2000" b="1">
                <a:solidFill>
                  <a:srgbClr val="FF3300"/>
                </a:solidFill>
                <a:latin typeface="微软雅黑" pitchFamily="34" charset="-122"/>
                <a:ea typeface="微软雅黑" pitchFamily="34" charset="-122"/>
              </a:rPr>
              <a:t> </a:t>
            </a:r>
            <a:endParaRPr lang="zh-CN" altLang="en-US" sz="2000" b="1">
              <a:solidFill>
                <a:srgbClr val="FF3300"/>
              </a:solidFill>
              <a:latin typeface="微软雅黑" pitchFamily="34" charset="-122"/>
              <a:ea typeface="微软雅黑" pitchFamily="34" charset="-122"/>
            </a:endParaRPr>
          </a:p>
        </p:txBody>
      </p:sp>
      <p:sp>
        <p:nvSpPr>
          <p:cNvPr id="77826" name="Text Box 6"/>
          <p:cNvSpPr txBox="1">
            <a:spLocks noChangeArrowheads="1"/>
          </p:cNvSpPr>
          <p:nvPr/>
        </p:nvSpPr>
        <p:spPr bwMode="auto">
          <a:xfrm>
            <a:off x="0" y="1131888"/>
            <a:ext cx="4500563" cy="457200"/>
          </a:xfrm>
          <a:prstGeom prst="rect">
            <a:avLst/>
          </a:prstGeom>
          <a:solidFill>
            <a:srgbClr val="C0C0C0"/>
          </a:solid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zh-CN" altLang="en-US" sz="2400" b="1">
                <a:solidFill>
                  <a:srgbClr val="FF0000"/>
                </a:solidFill>
                <a:latin typeface="宋体" charset="-122"/>
                <a:ea typeface="幼圆"/>
                <a:cs typeface="幼圆"/>
              </a:rPr>
              <a:t>中国民族资本主义的产生</a:t>
            </a:r>
          </a:p>
        </p:txBody>
      </p:sp>
      <p:sp>
        <p:nvSpPr>
          <p:cNvPr id="77827" name="Text Box 17"/>
          <p:cNvSpPr txBox="1">
            <a:spLocks noChangeArrowheads="1"/>
          </p:cNvSpPr>
          <p:nvPr/>
        </p:nvSpPr>
        <p:spPr bwMode="auto">
          <a:xfrm>
            <a:off x="147638" y="1579563"/>
            <a:ext cx="2335212" cy="457200"/>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(1)</a:t>
            </a:r>
            <a:r>
              <a:rPr lang="zh-CN" altLang="en-US" sz="2400" b="1">
                <a:solidFill>
                  <a:srgbClr val="000000"/>
                </a:solidFill>
                <a:latin typeface="宋体" charset="-122"/>
                <a:ea typeface="幼圆"/>
                <a:cs typeface="幼圆"/>
                <a:sym typeface="宋体" charset="-122"/>
              </a:rPr>
              <a:t>背景：</a:t>
            </a:r>
          </a:p>
        </p:txBody>
      </p:sp>
      <p:sp>
        <p:nvSpPr>
          <p:cNvPr id="77828" name="Text Box 18"/>
          <p:cNvSpPr txBox="1">
            <a:spLocks noChangeArrowheads="1"/>
          </p:cNvSpPr>
          <p:nvPr/>
        </p:nvSpPr>
        <p:spPr bwMode="auto">
          <a:xfrm>
            <a:off x="114300" y="4316413"/>
            <a:ext cx="2081213" cy="457200"/>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sym typeface="Times New Roman" pitchFamily="18" charset="0"/>
              </a:rPr>
              <a:t>(</a:t>
            </a:r>
            <a:r>
              <a:rPr lang="en-US" altLang="zh-CN" sz="2400" b="1">
                <a:solidFill>
                  <a:srgbClr val="000000"/>
                </a:solidFill>
                <a:latin typeface="宋体" charset="-122"/>
                <a:ea typeface="幼圆"/>
                <a:cs typeface="幼圆"/>
                <a:sym typeface="Times New Roman" pitchFamily="18" charset="0"/>
              </a:rPr>
              <a:t>3</a:t>
            </a:r>
            <a:r>
              <a:rPr lang="zh-CN" altLang="en-US" sz="2400" b="1">
                <a:solidFill>
                  <a:srgbClr val="000000"/>
                </a:solidFill>
                <a:latin typeface="宋体" charset="-122"/>
                <a:ea typeface="幼圆"/>
                <a:cs typeface="幼圆"/>
                <a:sym typeface="Times New Roman" pitchFamily="18" charset="0"/>
              </a:rPr>
              <a:t>)代表</a:t>
            </a:r>
            <a:r>
              <a:rPr lang="en-US" altLang="zh-CN" sz="2400" b="1">
                <a:solidFill>
                  <a:srgbClr val="000000"/>
                </a:solidFill>
                <a:latin typeface="宋体" charset="-122"/>
                <a:ea typeface="幼圆"/>
                <a:cs typeface="幼圆"/>
                <a:sym typeface="宋体" charset="-122"/>
              </a:rPr>
              <a:t>:</a:t>
            </a:r>
          </a:p>
        </p:txBody>
      </p:sp>
      <p:sp>
        <p:nvSpPr>
          <p:cNvPr id="77829" name="Text Box 19"/>
          <p:cNvSpPr txBox="1">
            <a:spLocks noChangeArrowheads="1"/>
          </p:cNvSpPr>
          <p:nvPr/>
        </p:nvSpPr>
        <p:spPr bwMode="auto">
          <a:xfrm>
            <a:off x="114300" y="3138488"/>
            <a:ext cx="2513013" cy="458787"/>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sym typeface="Times New Roman" pitchFamily="18" charset="0"/>
              </a:rPr>
              <a:t>(</a:t>
            </a:r>
            <a:r>
              <a:rPr lang="en-US" altLang="zh-CN" sz="2400" b="1">
                <a:solidFill>
                  <a:srgbClr val="000000"/>
                </a:solidFill>
                <a:latin typeface="宋体" charset="-122"/>
                <a:ea typeface="幼圆"/>
                <a:cs typeface="幼圆"/>
                <a:sym typeface="Times New Roman" pitchFamily="18" charset="0"/>
              </a:rPr>
              <a:t>2</a:t>
            </a:r>
            <a:r>
              <a:rPr lang="zh-CN" altLang="en-US" sz="2400" b="1">
                <a:solidFill>
                  <a:srgbClr val="000000"/>
                </a:solidFill>
                <a:latin typeface="宋体" charset="-122"/>
                <a:ea typeface="幼圆"/>
                <a:cs typeface="幼圆"/>
                <a:sym typeface="Times New Roman" pitchFamily="18" charset="0"/>
              </a:rPr>
              <a:t>)</a:t>
            </a:r>
            <a:r>
              <a:rPr lang="zh-CN" altLang="en-US" sz="2400" b="1">
                <a:solidFill>
                  <a:srgbClr val="000000"/>
                </a:solidFill>
                <a:latin typeface="宋体" charset="-122"/>
                <a:ea typeface="幼圆"/>
                <a:cs typeface="幼圆"/>
                <a:sym typeface="宋体" charset="-122"/>
              </a:rPr>
              <a:t>产生：</a:t>
            </a:r>
          </a:p>
        </p:txBody>
      </p:sp>
      <p:sp>
        <p:nvSpPr>
          <p:cNvPr id="25607" name="Text Box 20"/>
          <p:cNvSpPr txBox="1">
            <a:spLocks noChangeArrowheads="1"/>
          </p:cNvSpPr>
          <p:nvPr/>
        </p:nvSpPr>
        <p:spPr bwMode="auto">
          <a:xfrm>
            <a:off x="971550" y="2012950"/>
            <a:ext cx="1225550"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自然经济</a:t>
            </a:r>
          </a:p>
        </p:txBody>
      </p:sp>
      <p:grpSp>
        <p:nvGrpSpPr>
          <p:cNvPr id="25608" name="Group 22"/>
          <p:cNvGrpSpPr>
            <a:grpSpLocks/>
          </p:cNvGrpSpPr>
          <p:nvPr/>
        </p:nvGrpSpPr>
        <p:grpSpPr bwMode="auto">
          <a:xfrm>
            <a:off x="539750" y="2012950"/>
            <a:ext cx="4159250" cy="1249363"/>
            <a:chOff x="0" y="0"/>
            <a:chExt cx="6550" cy="1968"/>
          </a:xfrm>
        </p:grpSpPr>
        <p:sp>
          <p:nvSpPr>
            <p:cNvPr id="77853" name="Text Box 23"/>
            <p:cNvSpPr txBox="1">
              <a:spLocks noChangeArrowheads="1"/>
            </p:cNvSpPr>
            <p:nvPr/>
          </p:nvSpPr>
          <p:spPr bwMode="auto">
            <a:xfrm>
              <a:off x="0" y="625"/>
              <a:ext cx="6550" cy="720"/>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sym typeface="Times New Roman" pitchFamily="18" charset="0"/>
                </a:rPr>
                <a:t>②</a:t>
              </a:r>
              <a:r>
                <a:rPr lang="en-US" altLang="zh-CN"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丰厚利润的刺激。</a:t>
              </a:r>
            </a:p>
          </p:txBody>
        </p:sp>
        <p:sp>
          <p:nvSpPr>
            <p:cNvPr id="77854" name="Text Box 24"/>
            <p:cNvSpPr txBox="1">
              <a:spLocks noChangeArrowheads="1"/>
            </p:cNvSpPr>
            <p:nvPr/>
          </p:nvSpPr>
          <p:spPr bwMode="auto">
            <a:xfrm>
              <a:off x="0" y="1248"/>
              <a:ext cx="4630" cy="720"/>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sym typeface="Times New Roman" pitchFamily="18" charset="0"/>
                </a:rPr>
                <a:t>③</a:t>
              </a:r>
              <a:r>
                <a:rPr lang="en-US" altLang="zh-CN"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的诱导。</a:t>
              </a:r>
            </a:p>
          </p:txBody>
        </p:sp>
        <p:sp>
          <p:nvSpPr>
            <p:cNvPr id="77855" name="Text Box 25"/>
            <p:cNvSpPr txBox="1">
              <a:spLocks noChangeArrowheads="1"/>
            </p:cNvSpPr>
            <p:nvPr/>
          </p:nvSpPr>
          <p:spPr bwMode="auto">
            <a:xfrm>
              <a:off x="0" y="0"/>
              <a:ext cx="5590" cy="720"/>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①</a:t>
              </a:r>
              <a:r>
                <a:rPr lang="en-US" altLang="zh-CN"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的逐步解体。</a:t>
              </a:r>
            </a:p>
          </p:txBody>
        </p:sp>
      </p:grpSp>
      <p:grpSp>
        <p:nvGrpSpPr>
          <p:cNvPr id="25612" name="Group 26"/>
          <p:cNvGrpSpPr>
            <a:grpSpLocks/>
          </p:cNvGrpSpPr>
          <p:nvPr/>
        </p:nvGrpSpPr>
        <p:grpSpPr bwMode="auto">
          <a:xfrm>
            <a:off x="611188" y="3498850"/>
            <a:ext cx="4313237" cy="889000"/>
            <a:chOff x="0" y="0"/>
            <a:chExt cx="6793" cy="1401"/>
          </a:xfrm>
        </p:grpSpPr>
        <p:sp>
          <p:nvSpPr>
            <p:cNvPr id="77851" name="Text Box 27"/>
            <p:cNvSpPr txBox="1">
              <a:spLocks noChangeArrowheads="1"/>
            </p:cNvSpPr>
            <p:nvPr/>
          </p:nvSpPr>
          <p:spPr bwMode="auto">
            <a:xfrm>
              <a:off x="0" y="0"/>
              <a:ext cx="6793" cy="721"/>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①</a:t>
              </a:r>
              <a:r>
                <a:rPr lang="zh-CN" altLang="en-US" sz="2400" b="1">
                  <a:solidFill>
                    <a:srgbClr val="000000"/>
                  </a:solidFill>
                  <a:latin typeface="宋体" charset="-122"/>
                  <a:ea typeface="幼圆"/>
                  <a:cs typeface="幼圆"/>
                  <a:sym typeface="Times New Roman" pitchFamily="18" charset="0"/>
                </a:rPr>
                <a:t>时间：</a:t>
              </a:r>
              <a:r>
                <a:rPr lang="en-US" altLang="zh-CN" sz="2400" b="1">
                  <a:solidFill>
                    <a:srgbClr val="000000"/>
                  </a:solidFill>
                  <a:latin typeface="宋体" charset="-122"/>
                  <a:ea typeface="幼圆"/>
                  <a:cs typeface="幼圆"/>
                  <a:sym typeface="Times New Roman" pitchFamily="18" charset="0"/>
                </a:rPr>
                <a:t>19</a:t>
              </a:r>
              <a:r>
                <a:rPr lang="zh-CN" altLang="en-US" sz="2400" b="1">
                  <a:solidFill>
                    <a:srgbClr val="000000"/>
                  </a:solidFill>
                  <a:latin typeface="宋体" charset="-122"/>
                  <a:ea typeface="幼圆"/>
                  <a:cs typeface="幼圆"/>
                  <a:sym typeface="Times New Roman" pitchFamily="18" charset="0"/>
                </a:rPr>
                <a:t>世纪</a:t>
              </a:r>
              <a:r>
                <a:rPr lang="zh-CN" altLang="en-US"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年代。</a:t>
              </a:r>
            </a:p>
          </p:txBody>
        </p:sp>
        <p:sp>
          <p:nvSpPr>
            <p:cNvPr id="77852" name="Text Box 28"/>
            <p:cNvSpPr txBox="1">
              <a:spLocks noChangeArrowheads="1"/>
            </p:cNvSpPr>
            <p:nvPr/>
          </p:nvSpPr>
          <p:spPr bwMode="auto">
            <a:xfrm>
              <a:off x="0" y="680"/>
              <a:ext cx="6313" cy="721"/>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②</a:t>
              </a:r>
              <a:r>
                <a:rPr lang="zh-CN" altLang="en-US" sz="2400" b="1">
                  <a:solidFill>
                    <a:srgbClr val="000000"/>
                  </a:solidFill>
                  <a:latin typeface="宋体" charset="-122"/>
                  <a:ea typeface="幼圆"/>
                  <a:cs typeface="幼圆"/>
                  <a:sym typeface="Times New Roman" pitchFamily="18" charset="0"/>
                </a:rPr>
                <a:t>地区：在</a:t>
              </a:r>
              <a:r>
                <a:rPr lang="zh-CN" altLang="en-US"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地区。</a:t>
              </a:r>
            </a:p>
          </p:txBody>
        </p:sp>
      </p:grpSp>
      <p:grpSp>
        <p:nvGrpSpPr>
          <p:cNvPr id="25615" name="Group 29"/>
          <p:cNvGrpSpPr>
            <a:grpSpLocks/>
          </p:cNvGrpSpPr>
          <p:nvPr/>
        </p:nvGrpSpPr>
        <p:grpSpPr bwMode="auto">
          <a:xfrm>
            <a:off x="611188" y="4676775"/>
            <a:ext cx="5843587" cy="1322388"/>
            <a:chOff x="0" y="0"/>
            <a:chExt cx="9203" cy="2084"/>
          </a:xfrm>
        </p:grpSpPr>
        <p:sp>
          <p:nvSpPr>
            <p:cNvPr id="77848" name="Text Box 30"/>
            <p:cNvSpPr txBox="1">
              <a:spLocks noChangeArrowheads="1"/>
            </p:cNvSpPr>
            <p:nvPr/>
          </p:nvSpPr>
          <p:spPr bwMode="auto">
            <a:xfrm>
              <a:off x="0" y="683"/>
              <a:ext cx="9203" cy="721"/>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②</a:t>
              </a:r>
              <a:r>
                <a:rPr lang="zh-CN" altLang="en-US" sz="2400" b="1">
                  <a:solidFill>
                    <a:srgbClr val="000000"/>
                  </a:solidFill>
                  <a:latin typeface="宋体" charset="-122"/>
                  <a:ea typeface="幼圆"/>
                  <a:cs typeface="幼圆"/>
                  <a:sym typeface="Times New Roman" pitchFamily="18" charset="0"/>
                </a:rPr>
                <a:t>陈启沅在广东南海开设</a:t>
              </a:r>
              <a:r>
                <a:rPr lang="zh-CN" altLang="en-US"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a:t>
              </a:r>
            </a:p>
          </p:txBody>
        </p:sp>
        <p:sp>
          <p:nvSpPr>
            <p:cNvPr id="77849" name="Text Box 31"/>
            <p:cNvSpPr txBox="1">
              <a:spLocks noChangeArrowheads="1"/>
            </p:cNvSpPr>
            <p:nvPr/>
          </p:nvSpPr>
          <p:spPr bwMode="auto">
            <a:xfrm>
              <a:off x="0" y="1363"/>
              <a:ext cx="8728" cy="721"/>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③</a:t>
              </a:r>
              <a:r>
                <a:rPr lang="zh-CN" altLang="en-US" sz="2400" b="1">
                  <a:solidFill>
                    <a:srgbClr val="000000"/>
                  </a:solidFill>
                  <a:latin typeface="宋体" charset="-122"/>
                  <a:ea typeface="幼圆"/>
                  <a:cs typeface="幼圆"/>
                  <a:sym typeface="Times New Roman" pitchFamily="18" charset="0"/>
                </a:rPr>
                <a:t>朱其昂在天津经营</a:t>
              </a:r>
              <a:r>
                <a:rPr lang="zh-CN" altLang="en-US"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a:t>
              </a:r>
            </a:p>
          </p:txBody>
        </p:sp>
        <p:sp>
          <p:nvSpPr>
            <p:cNvPr id="77850" name="Text Box 32"/>
            <p:cNvSpPr txBox="1">
              <a:spLocks noChangeArrowheads="1"/>
            </p:cNvSpPr>
            <p:nvPr/>
          </p:nvSpPr>
          <p:spPr bwMode="auto">
            <a:xfrm>
              <a:off x="0" y="0"/>
              <a:ext cx="7758" cy="721"/>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sym typeface="Times New Roman" pitchFamily="18" charset="0"/>
                </a:rPr>
                <a:t>①</a:t>
              </a:r>
              <a:r>
                <a:rPr lang="zh-CN" altLang="en-US" sz="2400" b="1">
                  <a:solidFill>
                    <a:srgbClr val="000000"/>
                  </a:solidFill>
                  <a:latin typeface="宋体" charset="-122"/>
                  <a:ea typeface="幼圆"/>
                  <a:cs typeface="幼圆"/>
                  <a:sym typeface="Times New Roman" pitchFamily="18" charset="0"/>
                </a:rPr>
                <a:t>方举赞在上海创办</a:t>
              </a:r>
              <a:r>
                <a:rPr lang="zh-CN" altLang="en-US" sz="2400" b="1" u="sng">
                  <a:solidFill>
                    <a:srgbClr val="000000"/>
                  </a:solidFill>
                  <a:latin typeface="宋体" charset="-122"/>
                  <a:ea typeface="幼圆"/>
                  <a:cs typeface="幼圆"/>
                  <a:sym typeface="Times New Roman" pitchFamily="18" charset="0"/>
                </a:rPr>
                <a:t>           </a:t>
              </a:r>
              <a:r>
                <a:rPr lang="zh-CN" altLang="en-US" sz="2400" b="1">
                  <a:solidFill>
                    <a:srgbClr val="000000"/>
                  </a:solidFill>
                  <a:latin typeface="宋体" charset="-122"/>
                  <a:ea typeface="幼圆"/>
                  <a:cs typeface="幼圆"/>
                  <a:sym typeface="Times New Roman" pitchFamily="18" charset="0"/>
                </a:rPr>
                <a:t>。</a:t>
              </a:r>
            </a:p>
          </p:txBody>
        </p:sp>
      </p:grpSp>
      <p:sp>
        <p:nvSpPr>
          <p:cNvPr id="25619" name="Text Box 33"/>
          <p:cNvSpPr txBox="1">
            <a:spLocks noChangeArrowheads="1"/>
          </p:cNvSpPr>
          <p:nvPr/>
        </p:nvSpPr>
        <p:spPr bwMode="auto">
          <a:xfrm>
            <a:off x="971550" y="2444750"/>
            <a:ext cx="1225550"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外商企业</a:t>
            </a:r>
          </a:p>
        </p:txBody>
      </p:sp>
      <p:sp>
        <p:nvSpPr>
          <p:cNvPr id="25620" name="Text Box 34"/>
          <p:cNvSpPr txBox="1">
            <a:spLocks noChangeArrowheads="1"/>
          </p:cNvSpPr>
          <p:nvPr/>
        </p:nvSpPr>
        <p:spPr bwMode="auto">
          <a:xfrm>
            <a:off x="971550" y="2876550"/>
            <a:ext cx="1225550"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洋务运动</a:t>
            </a:r>
          </a:p>
        </p:txBody>
      </p:sp>
      <p:sp>
        <p:nvSpPr>
          <p:cNvPr id="25621" name="Text Box 35"/>
          <p:cNvSpPr txBox="1">
            <a:spLocks noChangeArrowheads="1"/>
          </p:cNvSpPr>
          <p:nvPr/>
        </p:nvSpPr>
        <p:spPr bwMode="auto">
          <a:xfrm>
            <a:off x="2844800" y="3498850"/>
            <a:ext cx="919163"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六七十</a:t>
            </a:r>
          </a:p>
        </p:txBody>
      </p:sp>
      <p:sp>
        <p:nvSpPr>
          <p:cNvPr id="25622" name="Text Box 36"/>
          <p:cNvSpPr txBox="1">
            <a:spLocks noChangeArrowheads="1"/>
          </p:cNvSpPr>
          <p:nvPr/>
        </p:nvSpPr>
        <p:spPr bwMode="auto">
          <a:xfrm>
            <a:off x="2339975" y="3930650"/>
            <a:ext cx="1225550"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东南沿海</a:t>
            </a:r>
          </a:p>
        </p:txBody>
      </p:sp>
      <p:sp>
        <p:nvSpPr>
          <p:cNvPr id="25623" name="Text Box 37"/>
          <p:cNvSpPr txBox="1">
            <a:spLocks noChangeArrowheads="1"/>
          </p:cNvSpPr>
          <p:nvPr/>
        </p:nvSpPr>
        <p:spPr bwMode="auto">
          <a:xfrm>
            <a:off x="3492500" y="4703763"/>
            <a:ext cx="1531938"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发昌机器厂</a:t>
            </a:r>
          </a:p>
        </p:txBody>
      </p:sp>
      <p:sp>
        <p:nvSpPr>
          <p:cNvPr id="25624" name="Text Box 38"/>
          <p:cNvSpPr txBox="1">
            <a:spLocks noChangeArrowheads="1"/>
          </p:cNvSpPr>
          <p:nvPr/>
        </p:nvSpPr>
        <p:spPr bwMode="auto">
          <a:xfrm>
            <a:off x="4068763" y="5135563"/>
            <a:ext cx="1838325"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继昌隆缫丝厂</a:t>
            </a:r>
          </a:p>
        </p:txBody>
      </p:sp>
      <p:sp>
        <p:nvSpPr>
          <p:cNvPr id="25625" name="Text Box 39"/>
          <p:cNvSpPr txBox="1">
            <a:spLocks noChangeArrowheads="1"/>
          </p:cNvSpPr>
          <p:nvPr/>
        </p:nvSpPr>
        <p:spPr bwMode="auto">
          <a:xfrm>
            <a:off x="3492500" y="5567363"/>
            <a:ext cx="2144713" cy="365125"/>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400" b="1">
                <a:solidFill>
                  <a:srgbClr val="FF0000"/>
                </a:solidFill>
                <a:ea typeface="楷体" pitchFamily="49" charset="-122"/>
                <a:sym typeface="Times New Roman" pitchFamily="18" charset="0"/>
              </a:rPr>
              <a:t>贻来牟机器磨坊</a:t>
            </a:r>
          </a:p>
        </p:txBody>
      </p:sp>
      <p:sp>
        <p:nvSpPr>
          <p:cNvPr id="25626" name="AutoShape 40"/>
          <p:cNvSpPr>
            <a:spLocks noChangeArrowheads="1"/>
          </p:cNvSpPr>
          <p:nvPr/>
        </p:nvSpPr>
        <p:spPr bwMode="auto">
          <a:xfrm>
            <a:off x="4643438" y="1363663"/>
            <a:ext cx="4105275" cy="1219200"/>
          </a:xfrm>
          <a:prstGeom prst="wedgeRectCallout">
            <a:avLst>
              <a:gd name="adj1" fmla="val -69375"/>
              <a:gd name="adj2" fmla="val 38023"/>
            </a:avLst>
          </a:prstGeom>
          <a:solidFill>
            <a:srgbClr val="BBE0E3"/>
          </a:solidFill>
          <a:ln w="9525">
            <a:noFill/>
            <a:miter lim="800000"/>
            <a:headEnd/>
            <a:tailEnd/>
          </a:ln>
        </p:spPr>
        <p:txBody>
          <a:bodyPr lIns="0" tIns="0" rIns="0" bIns="0" anchor="ctr">
            <a:spAutoFit/>
          </a:bodyPr>
          <a:lstStyle/>
          <a:p>
            <a:pPr eaLnBrk="0" hangingPunct="0">
              <a:buFont typeface="Arial" charset="0"/>
              <a:buNone/>
            </a:pPr>
            <a:r>
              <a:rPr lang="zh-CN" altLang="en-US" sz="2000" b="1">
                <a:solidFill>
                  <a:srgbClr val="000000"/>
                </a:solidFill>
                <a:latin typeface="楷体" pitchFamily="49" charset="-122"/>
                <a:ea typeface="楷体" pitchFamily="49" charset="-122"/>
              </a:rPr>
              <a:t>认识：中国民族资本主义的产生不是中国自身资本主义萌芽的发展结果，而是在外国资本主义侵略的特殊背景下被动“引进”的。</a:t>
            </a:r>
          </a:p>
        </p:txBody>
      </p:sp>
      <p:sp>
        <p:nvSpPr>
          <p:cNvPr id="25627" name="AutoShape 41"/>
          <p:cNvSpPr>
            <a:spLocks/>
          </p:cNvSpPr>
          <p:nvPr/>
        </p:nvSpPr>
        <p:spPr bwMode="auto">
          <a:xfrm>
            <a:off x="5292725" y="3092450"/>
            <a:ext cx="3600450" cy="709613"/>
          </a:xfrm>
          <a:prstGeom prst="borderCallout2">
            <a:avLst>
              <a:gd name="adj1" fmla="val 11264"/>
              <a:gd name="adj2" fmla="val -2116"/>
              <a:gd name="adj3" fmla="val 11264"/>
              <a:gd name="adj4" fmla="val -37690"/>
              <a:gd name="adj5" fmla="val 64454"/>
              <a:gd name="adj6" fmla="val -43704"/>
            </a:avLst>
          </a:prstGeom>
          <a:solidFill>
            <a:srgbClr val="BBE0E3"/>
          </a:solidFill>
          <a:ln w="9525">
            <a:solidFill>
              <a:srgbClr val="0000CC"/>
            </a:solidFill>
            <a:miter lim="800000"/>
            <a:headEnd/>
            <a:tailEnd/>
          </a:ln>
        </p:spPr>
        <p:txBody>
          <a:bodyPr>
            <a:spAutoFit/>
          </a:bodyPr>
          <a:lstStyle/>
          <a:p>
            <a:pPr eaLnBrk="0" hangingPunct="0">
              <a:buFont typeface="Arial" charset="0"/>
              <a:buNone/>
            </a:pPr>
            <a:r>
              <a:rPr lang="zh-CN" altLang="en-US" sz="2000" b="1">
                <a:solidFill>
                  <a:srgbClr val="000000"/>
                </a:solidFill>
                <a:ea typeface="楷体" pitchFamily="49" charset="-122"/>
              </a:rPr>
              <a:t>知识初探：为什么在东南沿海首先产生？</a:t>
            </a:r>
          </a:p>
        </p:txBody>
      </p:sp>
      <p:sp>
        <p:nvSpPr>
          <p:cNvPr id="25628" name="AutoShape 42"/>
          <p:cNvSpPr>
            <a:spLocks/>
          </p:cNvSpPr>
          <p:nvPr/>
        </p:nvSpPr>
        <p:spPr bwMode="auto">
          <a:xfrm>
            <a:off x="5191125" y="4244975"/>
            <a:ext cx="3952875" cy="709613"/>
          </a:xfrm>
          <a:prstGeom prst="borderCallout2">
            <a:avLst>
              <a:gd name="adj1" fmla="val 16106"/>
              <a:gd name="adj2" fmla="val -1926"/>
              <a:gd name="adj3" fmla="val 16106"/>
              <a:gd name="adj4" fmla="val -18593"/>
              <a:gd name="adj5" fmla="val 106042"/>
              <a:gd name="adj6" fmla="val -21926"/>
            </a:avLst>
          </a:prstGeom>
          <a:solidFill>
            <a:srgbClr val="BBE0E3"/>
          </a:solidFill>
          <a:ln w="9525">
            <a:solidFill>
              <a:srgbClr val="0000CC"/>
            </a:solidFill>
            <a:miter lim="800000"/>
            <a:headEnd/>
            <a:tailEnd/>
          </a:ln>
        </p:spPr>
        <p:txBody>
          <a:bodyPr>
            <a:spAutoFit/>
          </a:bodyPr>
          <a:lstStyle/>
          <a:p>
            <a:pPr eaLnBrk="0" hangingPunct="0">
              <a:buFont typeface="Arial" charset="0"/>
              <a:buNone/>
            </a:pPr>
            <a:r>
              <a:rPr lang="zh-CN" altLang="en-US" sz="2000" b="1">
                <a:solidFill>
                  <a:srgbClr val="000000"/>
                </a:solidFill>
                <a:ea typeface="楷体" pitchFamily="49" charset="-122"/>
              </a:rPr>
              <a:t>区别识记：民族资本主义企业、洋务派民用企业、外国企业？</a:t>
            </a:r>
          </a:p>
        </p:txBody>
      </p:sp>
      <p:sp>
        <p:nvSpPr>
          <p:cNvPr id="25629" name="Rectangle 51"/>
          <p:cNvSpPr>
            <a:spLocks noChangeArrowheads="1"/>
          </p:cNvSpPr>
          <p:nvPr/>
        </p:nvSpPr>
        <p:spPr bwMode="auto">
          <a:xfrm>
            <a:off x="1436688" y="6019800"/>
            <a:ext cx="6129337" cy="457200"/>
          </a:xfrm>
          <a:prstGeom prst="rect">
            <a:avLst/>
          </a:prstGeom>
          <a:noFill/>
          <a:ln w="9525">
            <a:noFill/>
            <a:miter lim="800000"/>
            <a:headEnd/>
            <a:tailEnd/>
          </a:ln>
        </p:spPr>
        <p:txBody>
          <a:bodyPr wrap="none" anchor="ctr">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rPr>
              <a:t>新经济因素，近代化，民族资产阶级产生。 </a:t>
            </a:r>
          </a:p>
        </p:txBody>
      </p:sp>
      <p:sp>
        <p:nvSpPr>
          <p:cNvPr id="77845" name="Text Box 52"/>
          <p:cNvSpPr txBox="1">
            <a:spLocks noChangeArrowheads="1"/>
          </p:cNvSpPr>
          <p:nvPr/>
        </p:nvSpPr>
        <p:spPr bwMode="auto">
          <a:xfrm>
            <a:off x="107950" y="6019800"/>
            <a:ext cx="2081213" cy="457200"/>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zh-CN" altLang="en-US" sz="2400" b="1">
                <a:solidFill>
                  <a:srgbClr val="000000"/>
                </a:solidFill>
                <a:latin typeface="宋体" charset="-122"/>
                <a:ea typeface="幼圆"/>
                <a:cs typeface="幼圆"/>
                <a:sym typeface="Times New Roman" pitchFamily="18" charset="0"/>
              </a:rPr>
              <a:t>(</a:t>
            </a:r>
            <a:r>
              <a:rPr lang="en-US" altLang="zh-CN" sz="2400" b="1">
                <a:solidFill>
                  <a:srgbClr val="000000"/>
                </a:solidFill>
                <a:latin typeface="宋体" charset="-122"/>
                <a:ea typeface="幼圆"/>
                <a:cs typeface="幼圆"/>
                <a:sym typeface="Times New Roman" pitchFamily="18" charset="0"/>
              </a:rPr>
              <a:t>4</a:t>
            </a:r>
            <a:r>
              <a:rPr lang="zh-CN" altLang="en-US" sz="2400" b="1">
                <a:solidFill>
                  <a:srgbClr val="000000"/>
                </a:solidFill>
                <a:latin typeface="宋体" charset="-122"/>
                <a:ea typeface="幼圆"/>
                <a:cs typeface="幼圆"/>
                <a:sym typeface="Times New Roman" pitchFamily="18" charset="0"/>
              </a:rPr>
              <a:t>)影响</a:t>
            </a:r>
            <a:r>
              <a:rPr lang="en-US" altLang="zh-CN" sz="2400" b="1">
                <a:solidFill>
                  <a:srgbClr val="000000"/>
                </a:solidFill>
                <a:latin typeface="宋体" charset="-122"/>
                <a:ea typeface="幼圆"/>
                <a:cs typeface="幼圆"/>
                <a:sym typeface="宋体" charset="-122"/>
              </a:rPr>
              <a:t>:</a:t>
            </a:r>
          </a:p>
        </p:txBody>
      </p:sp>
      <p:sp>
        <p:nvSpPr>
          <p:cNvPr id="77846" name="AutoShape 43"/>
          <p:cNvSpPr>
            <a:spLocks noChangeArrowheads="1"/>
          </p:cNvSpPr>
          <p:nvPr/>
        </p:nvSpPr>
        <p:spPr bwMode="auto">
          <a:xfrm>
            <a:off x="1524000" y="582613"/>
            <a:ext cx="6440488" cy="503237"/>
          </a:xfrm>
          <a:prstGeom prst="roundRect">
            <a:avLst>
              <a:gd name="adj" fmla="val 16667"/>
            </a:avLst>
          </a:prstGeom>
          <a:noFill/>
          <a:ln w="15875">
            <a:solidFill>
              <a:srgbClr val="000000"/>
            </a:solidFill>
            <a:round/>
            <a:headEnd/>
            <a:tailEnd/>
          </a:ln>
        </p:spPr>
        <p:txBody>
          <a:bodyPr wrap="none" anchor="ctr"/>
          <a:lstStyle/>
          <a:p>
            <a:pPr algn="ctr" eaLnBrk="0" hangingPunct="0">
              <a:buFont typeface="Arial" charset="0"/>
              <a:buNone/>
            </a:pPr>
            <a:r>
              <a:rPr lang="zh-CN" altLang="en-US" sz="2400" b="1">
                <a:solidFill>
                  <a:srgbClr val="000000"/>
                </a:solidFill>
                <a:latin typeface="宋体" charset="-122"/>
                <a:sym typeface="宋体" charset="-122"/>
              </a:rPr>
              <a:t>中国民族资本主义经济的产生 </a:t>
            </a:r>
          </a:p>
        </p:txBody>
      </p:sp>
      <p:sp>
        <p:nvSpPr>
          <p:cNvPr id="77847" name="Text Box 18"/>
          <p:cNvSpPr txBox="1">
            <a:spLocks noChangeArrowheads="1"/>
          </p:cNvSpPr>
          <p:nvPr/>
        </p:nvSpPr>
        <p:spPr bwMode="auto">
          <a:xfrm>
            <a:off x="587375" y="584200"/>
            <a:ext cx="1079500" cy="396875"/>
          </a:xfrm>
          <a:prstGeom prst="rect">
            <a:avLst/>
          </a:prstGeom>
          <a:noFill/>
          <a:ln w="9525">
            <a:noFill/>
            <a:miter lim="800000"/>
            <a:headEnd/>
            <a:tailEnd/>
          </a:ln>
        </p:spPr>
        <p:txBody>
          <a:bodyPr>
            <a:spAutoFit/>
          </a:bodyPr>
          <a:lstStyle/>
          <a:p>
            <a:pPr algn="ctr" eaLnBrk="0" hangingPunct="0">
              <a:spcBef>
                <a:spcPct val="50000"/>
              </a:spcBef>
              <a:buClr>
                <a:schemeClr val="accent1"/>
              </a:buClr>
              <a:buSzPct val="50000"/>
              <a:buFont typeface="Wingdings" pitchFamily="2" charset="2"/>
              <a:buNone/>
            </a:pPr>
            <a:r>
              <a:rPr lang="zh-CN" altLang="en-US" b="1">
                <a:solidFill>
                  <a:srgbClr val="FFFFFF"/>
                </a:solidFill>
                <a:latin typeface="黑体" pitchFamily="49" charset="-122"/>
                <a:ea typeface="黑体" pitchFamily="49" charset="-122"/>
              </a:rPr>
              <a:t>考点</a:t>
            </a:r>
            <a:endParaRPr lang="en-US" b="1">
              <a:solidFill>
                <a:srgbClr val="FFFFFF"/>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left)">
                                      <p:cBhvr>
                                        <p:cTn id="7" dur="500"/>
                                        <p:tgtEl>
                                          <p:spTgt spid="25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5607"/>
                                        </p:tgtEl>
                                        <p:attrNameLst>
                                          <p:attrName>style.visibility</p:attrName>
                                        </p:attrNameLst>
                                      </p:cBhvr>
                                      <p:to>
                                        <p:strVal val="visible"/>
                                      </p:to>
                                    </p:set>
                                    <p:anim calcmode="discrete" valueType="clr">
                                      <p:cBhvr override="childStyle">
                                        <p:cTn id="12" dur="80"/>
                                        <p:tgtEl>
                                          <p:spTgt spid="2560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5607"/>
                                        </p:tgtEl>
                                        <p:attrNameLst>
                                          <p:attrName>fillcolor</p:attrName>
                                        </p:attrNameLst>
                                      </p:cBhvr>
                                      <p:tavLst>
                                        <p:tav tm="0">
                                          <p:val>
                                            <p:clrVal>
                                              <a:schemeClr val="accent2"/>
                                            </p:clrVal>
                                          </p:val>
                                        </p:tav>
                                        <p:tav tm="50000">
                                          <p:val>
                                            <p:clrVal>
                                              <a:schemeClr val="hlink"/>
                                            </p:clrVal>
                                          </p:val>
                                        </p:tav>
                                      </p:tavLst>
                                    </p:anim>
                                    <p:set>
                                      <p:cBhvr>
                                        <p:cTn id="14" dur="80"/>
                                        <p:tgtEl>
                                          <p:spTgt spid="25607"/>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5619"/>
                                        </p:tgtEl>
                                        <p:attrNameLst>
                                          <p:attrName>style.visibility</p:attrName>
                                        </p:attrNameLst>
                                      </p:cBhvr>
                                      <p:to>
                                        <p:strVal val="visible"/>
                                      </p:to>
                                    </p:set>
                                    <p:anim calcmode="discrete" valueType="clr">
                                      <p:cBhvr override="childStyle">
                                        <p:cTn id="17" dur="80"/>
                                        <p:tgtEl>
                                          <p:spTgt spid="2561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5619"/>
                                        </p:tgtEl>
                                        <p:attrNameLst>
                                          <p:attrName>fillcolor</p:attrName>
                                        </p:attrNameLst>
                                      </p:cBhvr>
                                      <p:tavLst>
                                        <p:tav tm="0">
                                          <p:val>
                                            <p:clrVal>
                                              <a:schemeClr val="accent2"/>
                                            </p:clrVal>
                                          </p:val>
                                        </p:tav>
                                        <p:tav tm="50000">
                                          <p:val>
                                            <p:clrVal>
                                              <a:schemeClr val="hlink"/>
                                            </p:clrVal>
                                          </p:val>
                                        </p:tav>
                                      </p:tavLst>
                                    </p:anim>
                                    <p:set>
                                      <p:cBhvr>
                                        <p:cTn id="19" dur="80"/>
                                        <p:tgtEl>
                                          <p:spTgt spid="25619"/>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25620"/>
                                        </p:tgtEl>
                                        <p:attrNameLst>
                                          <p:attrName>style.visibility</p:attrName>
                                        </p:attrNameLst>
                                      </p:cBhvr>
                                      <p:to>
                                        <p:strVal val="visible"/>
                                      </p:to>
                                    </p:set>
                                    <p:anim calcmode="discrete" valueType="clr">
                                      <p:cBhvr override="childStyle">
                                        <p:cTn id="22" dur="80"/>
                                        <p:tgtEl>
                                          <p:spTgt spid="2562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5620"/>
                                        </p:tgtEl>
                                        <p:attrNameLst>
                                          <p:attrName>fillcolor</p:attrName>
                                        </p:attrNameLst>
                                      </p:cBhvr>
                                      <p:tavLst>
                                        <p:tav tm="0">
                                          <p:val>
                                            <p:clrVal>
                                              <a:schemeClr val="accent2"/>
                                            </p:clrVal>
                                          </p:val>
                                        </p:tav>
                                        <p:tav tm="50000">
                                          <p:val>
                                            <p:clrVal>
                                              <a:schemeClr val="hlink"/>
                                            </p:clrVal>
                                          </p:val>
                                        </p:tav>
                                      </p:tavLst>
                                    </p:anim>
                                    <p:set>
                                      <p:cBhvr>
                                        <p:cTn id="24" dur="80"/>
                                        <p:tgtEl>
                                          <p:spTgt spid="25620"/>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626"/>
                                        </p:tgtEl>
                                        <p:attrNameLst>
                                          <p:attrName>style.visibility</p:attrName>
                                        </p:attrNameLst>
                                      </p:cBhvr>
                                      <p:to>
                                        <p:strVal val="visible"/>
                                      </p:to>
                                    </p:set>
                                    <p:animEffect transition="in" filter="wipe(left)">
                                      <p:cBhvr>
                                        <p:cTn id="29" dur="500"/>
                                        <p:tgtEl>
                                          <p:spTgt spid="256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5612"/>
                                        </p:tgtEl>
                                        <p:attrNameLst>
                                          <p:attrName>style.visibility</p:attrName>
                                        </p:attrNameLst>
                                      </p:cBhvr>
                                      <p:to>
                                        <p:strVal val="visible"/>
                                      </p:to>
                                    </p:set>
                                    <p:animEffect transition="in" filter="box(in)">
                                      <p:cBhvr>
                                        <p:cTn id="34" dur="500"/>
                                        <p:tgtEl>
                                          <p:spTgt spid="256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5621"/>
                                        </p:tgtEl>
                                        <p:attrNameLst>
                                          <p:attrName>style.visibility</p:attrName>
                                        </p:attrNameLst>
                                      </p:cBhvr>
                                      <p:to>
                                        <p:strVal val="visible"/>
                                      </p:to>
                                    </p:set>
                                    <p:anim calcmode="discrete" valueType="clr">
                                      <p:cBhvr override="childStyle">
                                        <p:cTn id="39" dur="80"/>
                                        <p:tgtEl>
                                          <p:spTgt spid="25621"/>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5621"/>
                                        </p:tgtEl>
                                        <p:attrNameLst>
                                          <p:attrName>fillcolor</p:attrName>
                                        </p:attrNameLst>
                                      </p:cBhvr>
                                      <p:tavLst>
                                        <p:tav tm="0">
                                          <p:val>
                                            <p:clrVal>
                                              <a:schemeClr val="accent2"/>
                                            </p:clrVal>
                                          </p:val>
                                        </p:tav>
                                        <p:tav tm="50000">
                                          <p:val>
                                            <p:clrVal>
                                              <a:schemeClr val="hlink"/>
                                            </p:clrVal>
                                          </p:val>
                                        </p:tav>
                                      </p:tavLst>
                                    </p:anim>
                                    <p:set>
                                      <p:cBhvr>
                                        <p:cTn id="41" dur="80"/>
                                        <p:tgtEl>
                                          <p:spTgt spid="25621"/>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5622"/>
                                        </p:tgtEl>
                                        <p:attrNameLst>
                                          <p:attrName>style.visibility</p:attrName>
                                        </p:attrNameLst>
                                      </p:cBhvr>
                                      <p:to>
                                        <p:strVal val="visible"/>
                                      </p:to>
                                    </p:set>
                                    <p:anim calcmode="discrete" valueType="clr">
                                      <p:cBhvr override="childStyle">
                                        <p:cTn id="46" dur="80"/>
                                        <p:tgtEl>
                                          <p:spTgt spid="2562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5622"/>
                                        </p:tgtEl>
                                        <p:attrNameLst>
                                          <p:attrName>fillcolor</p:attrName>
                                        </p:attrNameLst>
                                      </p:cBhvr>
                                      <p:tavLst>
                                        <p:tav tm="0">
                                          <p:val>
                                            <p:clrVal>
                                              <a:schemeClr val="accent2"/>
                                            </p:clrVal>
                                          </p:val>
                                        </p:tav>
                                        <p:tav tm="50000">
                                          <p:val>
                                            <p:clrVal>
                                              <a:schemeClr val="hlink"/>
                                            </p:clrVal>
                                          </p:val>
                                        </p:tav>
                                      </p:tavLst>
                                    </p:anim>
                                    <p:set>
                                      <p:cBhvr>
                                        <p:cTn id="48" dur="80"/>
                                        <p:tgtEl>
                                          <p:spTgt spid="2562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627"/>
                                        </p:tgtEl>
                                        <p:attrNameLst>
                                          <p:attrName>style.visibility</p:attrName>
                                        </p:attrNameLst>
                                      </p:cBhvr>
                                      <p:to>
                                        <p:strVal val="visible"/>
                                      </p:to>
                                    </p:set>
                                    <p:animEffect transition="in" filter="wipe(down)">
                                      <p:cBhvr>
                                        <p:cTn id="53" dur="500"/>
                                        <p:tgtEl>
                                          <p:spTgt spid="256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25615"/>
                                        </p:tgtEl>
                                        <p:attrNameLst>
                                          <p:attrName>style.visibility</p:attrName>
                                        </p:attrNameLst>
                                      </p:cBhvr>
                                      <p:to>
                                        <p:strVal val="visible"/>
                                      </p:to>
                                    </p:set>
                                    <p:animEffect transition="in" filter="box(in)">
                                      <p:cBhvr>
                                        <p:cTn id="58" dur="500"/>
                                        <p:tgtEl>
                                          <p:spTgt spid="256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5623"/>
                                        </p:tgtEl>
                                        <p:attrNameLst>
                                          <p:attrName>style.visibility</p:attrName>
                                        </p:attrNameLst>
                                      </p:cBhvr>
                                      <p:to>
                                        <p:strVal val="visible"/>
                                      </p:to>
                                    </p:set>
                                    <p:anim calcmode="discrete" valueType="clr">
                                      <p:cBhvr override="childStyle">
                                        <p:cTn id="63" dur="80"/>
                                        <p:tgtEl>
                                          <p:spTgt spid="25623"/>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5623"/>
                                        </p:tgtEl>
                                        <p:attrNameLst>
                                          <p:attrName>fillcolor</p:attrName>
                                        </p:attrNameLst>
                                      </p:cBhvr>
                                      <p:tavLst>
                                        <p:tav tm="0">
                                          <p:val>
                                            <p:clrVal>
                                              <a:schemeClr val="accent2"/>
                                            </p:clrVal>
                                          </p:val>
                                        </p:tav>
                                        <p:tav tm="50000">
                                          <p:val>
                                            <p:clrVal>
                                              <a:schemeClr val="hlink"/>
                                            </p:clrVal>
                                          </p:val>
                                        </p:tav>
                                      </p:tavLst>
                                    </p:anim>
                                    <p:set>
                                      <p:cBhvr>
                                        <p:cTn id="65" dur="80"/>
                                        <p:tgtEl>
                                          <p:spTgt spid="25623"/>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25624"/>
                                        </p:tgtEl>
                                        <p:attrNameLst>
                                          <p:attrName>style.visibility</p:attrName>
                                        </p:attrNameLst>
                                      </p:cBhvr>
                                      <p:to>
                                        <p:strVal val="visible"/>
                                      </p:to>
                                    </p:set>
                                    <p:anim calcmode="discrete" valueType="clr">
                                      <p:cBhvr override="childStyle">
                                        <p:cTn id="70" dur="80"/>
                                        <p:tgtEl>
                                          <p:spTgt spid="2562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5624"/>
                                        </p:tgtEl>
                                        <p:attrNameLst>
                                          <p:attrName>fillcolor</p:attrName>
                                        </p:attrNameLst>
                                      </p:cBhvr>
                                      <p:tavLst>
                                        <p:tav tm="0">
                                          <p:val>
                                            <p:clrVal>
                                              <a:schemeClr val="accent2"/>
                                            </p:clrVal>
                                          </p:val>
                                        </p:tav>
                                        <p:tav tm="50000">
                                          <p:val>
                                            <p:clrVal>
                                              <a:schemeClr val="hlink"/>
                                            </p:clrVal>
                                          </p:val>
                                        </p:tav>
                                      </p:tavLst>
                                    </p:anim>
                                    <p:set>
                                      <p:cBhvr>
                                        <p:cTn id="72" dur="80"/>
                                        <p:tgtEl>
                                          <p:spTgt spid="25624"/>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25625"/>
                                        </p:tgtEl>
                                        <p:attrNameLst>
                                          <p:attrName>style.visibility</p:attrName>
                                        </p:attrNameLst>
                                      </p:cBhvr>
                                      <p:to>
                                        <p:strVal val="visible"/>
                                      </p:to>
                                    </p:set>
                                    <p:anim calcmode="discrete" valueType="clr">
                                      <p:cBhvr override="childStyle">
                                        <p:cTn id="77" dur="80"/>
                                        <p:tgtEl>
                                          <p:spTgt spid="2562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25625"/>
                                        </p:tgtEl>
                                        <p:attrNameLst>
                                          <p:attrName>fillcolor</p:attrName>
                                        </p:attrNameLst>
                                      </p:cBhvr>
                                      <p:tavLst>
                                        <p:tav tm="0">
                                          <p:val>
                                            <p:clrVal>
                                              <a:schemeClr val="accent2"/>
                                            </p:clrVal>
                                          </p:val>
                                        </p:tav>
                                        <p:tav tm="50000">
                                          <p:val>
                                            <p:clrVal>
                                              <a:schemeClr val="hlink"/>
                                            </p:clrVal>
                                          </p:val>
                                        </p:tav>
                                      </p:tavLst>
                                    </p:anim>
                                    <p:set>
                                      <p:cBhvr>
                                        <p:cTn id="79" dur="80"/>
                                        <p:tgtEl>
                                          <p:spTgt spid="25625"/>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5628"/>
                                        </p:tgtEl>
                                        <p:attrNameLst>
                                          <p:attrName>style.visibility</p:attrName>
                                        </p:attrNameLst>
                                      </p:cBhvr>
                                      <p:to>
                                        <p:strVal val="visible"/>
                                      </p:to>
                                    </p:set>
                                    <p:animEffect transition="in" filter="wipe(down)">
                                      <p:cBhvr>
                                        <p:cTn id="84" dur="500"/>
                                        <p:tgtEl>
                                          <p:spTgt spid="256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25629"/>
                                        </p:tgtEl>
                                        <p:attrNameLst>
                                          <p:attrName>style.visibility</p:attrName>
                                        </p:attrNameLst>
                                      </p:cBhvr>
                                      <p:to>
                                        <p:strVal val="visible"/>
                                      </p:to>
                                    </p:set>
                                    <p:animEffect transition="in" filter="slide(fromBottom)">
                                      <p:cBhvr>
                                        <p:cTn id="89" dur="500"/>
                                        <p:tgtEl>
                                          <p:spTgt spid="25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ldLvl="0" animBg="1" autoUpdateAnimBg="0"/>
      <p:bldP spid="25619" grpId="0" bldLvl="0" animBg="1" autoUpdateAnimBg="0"/>
      <p:bldP spid="25620" grpId="0" bldLvl="0" animBg="1" autoUpdateAnimBg="0"/>
      <p:bldP spid="25621" grpId="0" bldLvl="0" animBg="1" autoUpdateAnimBg="0"/>
      <p:bldP spid="25622" grpId="0" bldLvl="0" animBg="1" autoUpdateAnimBg="0"/>
      <p:bldP spid="25623" grpId="0" bldLvl="0" animBg="1" autoUpdateAnimBg="0"/>
      <p:bldP spid="25624" grpId="0" bldLvl="0" animBg="1" autoUpdateAnimBg="0"/>
      <p:bldP spid="25625" grpId="0" bldLvl="0" animBg="1" autoUpdateAnimBg="0"/>
      <p:bldP spid="25626" grpId="0" bldLvl="0" animBg="1" autoUpdateAnimBg="0"/>
      <p:bldP spid="25627" grpId="0" bldLvl="0" animBg="1" autoUpdateAnimBg="0"/>
      <p:bldP spid="25628" grpId="0" bldLvl="0" animBg="1" autoUpdateAnimBg="0"/>
      <p:bldP spid="2562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8"/>
          <p:cNvSpPr txBox="1">
            <a:spLocks noChangeArrowheads="1"/>
          </p:cNvSpPr>
          <p:nvPr/>
        </p:nvSpPr>
        <p:spPr bwMode="auto">
          <a:xfrm>
            <a:off x="166688" y="277813"/>
            <a:ext cx="8753475" cy="1200150"/>
          </a:xfrm>
          <a:prstGeom prst="rect">
            <a:avLst/>
          </a:prstGeom>
          <a:noFill/>
          <a:ln>
            <a:noFill/>
          </a:ln>
          <a:extLst>
            <a:ext uri="{909E8E84-426E-40DD-AFC4-6F175D3DCCD1}"/>
            <a:ext uri="{91240B29-F687-4F45-9708-019B960494DF}"/>
          </a:extLst>
        </p:spPr>
        <p:txBody>
          <a:bodyPr>
            <a:spAutoFit/>
          </a:bodyPr>
          <a:lstStyle/>
          <a:p>
            <a:pPr algn="just" eaLnBrk="0" hangingPunct="0">
              <a:buClr>
                <a:schemeClr val="accent1"/>
              </a:buClr>
              <a:buSzPct val="50000"/>
              <a:buFont typeface="Wingdings" pitchFamily="2" charset="2"/>
              <a:buNone/>
              <a:defRPr/>
            </a:pPr>
            <a:r>
              <a:rPr lang="zh-CN" altLang="en-US" sz="3600" b="1" dirty="0">
                <a:solidFill>
                  <a:srgbClr val="000000"/>
                </a:solidFill>
                <a:latin typeface="+mn-ea"/>
                <a:ea typeface="+mn-ea"/>
              </a:rPr>
              <a:t>问题</a:t>
            </a:r>
            <a:r>
              <a:rPr lang="en-US" altLang="zh-CN" sz="3600" b="1" dirty="0">
                <a:solidFill>
                  <a:srgbClr val="000000"/>
                </a:solidFill>
                <a:latin typeface="+mn-ea"/>
                <a:ea typeface="+mn-ea"/>
              </a:rPr>
              <a:t>8</a:t>
            </a:r>
            <a:r>
              <a:rPr lang="zh-CN" altLang="en-US" sz="3600" b="1" dirty="0">
                <a:solidFill>
                  <a:srgbClr val="000000"/>
                </a:solidFill>
                <a:latin typeface="+mn-ea"/>
                <a:ea typeface="+mn-ea"/>
              </a:rPr>
              <a:t>、资本主义的产生对中国近代社会发展的作用？</a:t>
            </a:r>
          </a:p>
        </p:txBody>
      </p:sp>
      <p:sp>
        <p:nvSpPr>
          <p:cNvPr id="27653" name="Text Box 10"/>
          <p:cNvSpPr txBox="1">
            <a:spLocks noChangeArrowheads="1"/>
          </p:cNvSpPr>
          <p:nvPr/>
        </p:nvSpPr>
        <p:spPr bwMode="auto">
          <a:xfrm>
            <a:off x="-28575" y="1687513"/>
            <a:ext cx="9144000" cy="5016500"/>
          </a:xfrm>
          <a:prstGeom prst="rect">
            <a:avLst/>
          </a:prstGeom>
          <a:noFill/>
          <a:ln>
            <a:noFill/>
          </a:ln>
          <a:extLst>
            <a:ext uri="{909E8E84-426E-40DD-AFC4-6F175D3DCCD1}"/>
            <a:ext uri="{91240B29-F687-4F45-9708-019B960494DF}"/>
          </a:extLst>
        </p:spPr>
        <p:txBody>
          <a:bodyPr>
            <a:spAutoFit/>
          </a:bodyPr>
          <a:lstStyle/>
          <a:p>
            <a:pPr algn="just" eaLnBrk="0" hangingPunct="0">
              <a:buClr>
                <a:schemeClr val="accent1"/>
              </a:buClr>
              <a:buSzPct val="50000"/>
              <a:buFont typeface="Wingdings" pitchFamily="2" charset="2"/>
              <a:buNone/>
              <a:defRPr/>
            </a:pPr>
            <a:r>
              <a:rPr lang="en-US" sz="3200" b="1" dirty="0">
                <a:latin typeface="+mn-ea"/>
                <a:ea typeface="+mn-ea"/>
              </a:rPr>
              <a:t>①</a:t>
            </a:r>
            <a:r>
              <a:rPr lang="zh-CN" altLang="en-US" sz="3200" b="1" dirty="0">
                <a:solidFill>
                  <a:srgbClr val="FF0000"/>
                </a:solidFill>
                <a:latin typeface="+mn-ea"/>
                <a:ea typeface="+mn-ea"/>
              </a:rPr>
              <a:t>经济上：</a:t>
            </a:r>
            <a:r>
              <a:rPr lang="zh-CN" altLang="en-US" sz="3200" b="1" dirty="0">
                <a:latin typeface="+mn-ea"/>
                <a:ea typeface="+mn-ea"/>
              </a:rPr>
              <a:t>民族资本主义工业是一种新的经济因素，其产生和发展推动了中国社会经济的发展与社会进步。</a:t>
            </a:r>
            <a:endParaRPr lang="en-US" altLang="zh-CN" sz="3200" b="1" dirty="0">
              <a:latin typeface="+mn-ea"/>
              <a:ea typeface="+mn-ea"/>
            </a:endParaRPr>
          </a:p>
          <a:p>
            <a:pPr algn="just" eaLnBrk="0" hangingPunct="0">
              <a:buClr>
                <a:schemeClr val="accent1"/>
              </a:buClr>
              <a:buSzPct val="50000"/>
              <a:buFont typeface="Wingdings" pitchFamily="2" charset="2"/>
              <a:buNone/>
              <a:defRPr/>
            </a:pPr>
            <a:endParaRPr lang="zh-CN" altLang="en-US" sz="3200" b="1" dirty="0">
              <a:latin typeface="+mn-ea"/>
              <a:ea typeface="+mn-ea"/>
            </a:endParaRPr>
          </a:p>
          <a:p>
            <a:pPr algn="just" eaLnBrk="0" hangingPunct="0">
              <a:buClr>
                <a:schemeClr val="accent1"/>
              </a:buClr>
              <a:buSzPct val="50000"/>
              <a:buFont typeface="Wingdings" pitchFamily="2" charset="2"/>
              <a:buNone/>
              <a:defRPr/>
            </a:pPr>
            <a:r>
              <a:rPr lang="en-US" sz="3200" b="1" dirty="0">
                <a:latin typeface="+mn-ea"/>
                <a:ea typeface="+mn-ea"/>
              </a:rPr>
              <a:t>②</a:t>
            </a:r>
            <a:r>
              <a:rPr lang="zh-CN" altLang="en-US" sz="3200" b="1" dirty="0">
                <a:solidFill>
                  <a:srgbClr val="FF0000"/>
                </a:solidFill>
                <a:latin typeface="+mn-ea"/>
                <a:ea typeface="+mn-ea"/>
              </a:rPr>
              <a:t>政治上：</a:t>
            </a:r>
            <a:r>
              <a:rPr lang="zh-CN" altLang="en-US" sz="3200" b="1" dirty="0">
                <a:latin typeface="+mn-ea"/>
                <a:ea typeface="+mn-ea"/>
              </a:rPr>
              <a:t>它促使新兴资产阶级的产生和发展，为民族资产阶级独立登上政治舞台，掀起追求民主政治的斗争准备了阶级条件。</a:t>
            </a:r>
            <a:endParaRPr lang="en-US" altLang="zh-CN" sz="3200" b="1" dirty="0">
              <a:latin typeface="+mn-ea"/>
              <a:ea typeface="+mn-ea"/>
            </a:endParaRPr>
          </a:p>
          <a:p>
            <a:pPr algn="just" eaLnBrk="0" hangingPunct="0">
              <a:buClr>
                <a:schemeClr val="accent1"/>
              </a:buClr>
              <a:buSzPct val="50000"/>
              <a:buFont typeface="Wingdings" pitchFamily="2" charset="2"/>
              <a:buNone/>
              <a:defRPr/>
            </a:pPr>
            <a:endParaRPr lang="zh-CN" altLang="en-US" sz="3200" b="1" dirty="0">
              <a:latin typeface="+mn-ea"/>
              <a:ea typeface="+mn-ea"/>
            </a:endParaRPr>
          </a:p>
          <a:p>
            <a:pPr algn="just" eaLnBrk="0" hangingPunct="0">
              <a:buClr>
                <a:schemeClr val="accent1"/>
              </a:buClr>
              <a:buSzPct val="50000"/>
              <a:buFont typeface="Wingdings" pitchFamily="2" charset="2"/>
              <a:buNone/>
              <a:defRPr/>
            </a:pPr>
            <a:r>
              <a:rPr lang="en-US" sz="3200" b="1" dirty="0">
                <a:latin typeface="+mn-ea"/>
                <a:ea typeface="+mn-ea"/>
              </a:rPr>
              <a:t>③</a:t>
            </a:r>
            <a:r>
              <a:rPr lang="zh-CN" altLang="en-US" sz="3200" b="1" dirty="0">
                <a:solidFill>
                  <a:srgbClr val="FF0000"/>
                </a:solidFill>
                <a:latin typeface="+mn-ea"/>
                <a:ea typeface="+mn-ea"/>
              </a:rPr>
              <a:t>思想上：</a:t>
            </a:r>
            <a:r>
              <a:rPr lang="zh-CN" altLang="en-US" sz="3200" b="1" dirty="0">
                <a:latin typeface="+mn-ea"/>
                <a:ea typeface="+mn-ea"/>
              </a:rPr>
              <a:t>冲击和动摇着封建正统思想的统治地位，为西方资产阶级文化的传播提供了社会条件</a:t>
            </a:r>
            <a:r>
              <a:rPr lang="en-US" altLang="zh-CN" sz="3200" b="1" dirty="0">
                <a:latin typeface="+mn-ea"/>
                <a:ea typeface="+mn-ea"/>
              </a:rPr>
              <a:t>.</a:t>
            </a:r>
            <a:endParaRPr lang="en-US" sz="3200" b="1" dirty="0">
              <a:latin typeface="+mn-ea"/>
              <a:ea typeface="+mn-ea"/>
              <a:sym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ldLvl="0" autoUpdateAnimBg="0"/>
      <p:bldP spid="27653"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4"/>
          <p:cNvSpPr>
            <a:spLocks noChangeArrowheads="1"/>
          </p:cNvSpPr>
          <p:nvPr/>
        </p:nvSpPr>
        <p:spPr bwMode="auto">
          <a:xfrm>
            <a:off x="80963" y="115888"/>
            <a:ext cx="6088062" cy="331787"/>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en-US" altLang="zh-CN" sz="2000" b="1">
                <a:solidFill>
                  <a:srgbClr val="FF3300"/>
                </a:solidFill>
                <a:latin typeface="微软雅黑" pitchFamily="34" charset="-122"/>
                <a:ea typeface="微软雅黑" pitchFamily="34" charset="-122"/>
              </a:rPr>
              <a:t> </a:t>
            </a:r>
            <a:r>
              <a:rPr lang="zh-CN" altLang="en-US" sz="2000" b="1">
                <a:solidFill>
                  <a:srgbClr val="FF3300"/>
                </a:solidFill>
                <a:latin typeface="微软雅黑" pitchFamily="34" charset="-122"/>
                <a:ea typeface="微软雅黑" pitchFamily="34" charset="-122"/>
              </a:rPr>
              <a:t>易错警示</a:t>
            </a:r>
          </a:p>
        </p:txBody>
      </p:sp>
      <p:sp>
        <p:nvSpPr>
          <p:cNvPr id="79874" name="矩形 4"/>
          <p:cNvSpPr>
            <a:spLocks noChangeArrowheads="1"/>
          </p:cNvSpPr>
          <p:nvPr/>
        </p:nvSpPr>
        <p:spPr bwMode="auto">
          <a:xfrm>
            <a:off x="398463" y="700088"/>
            <a:ext cx="8382000" cy="830262"/>
          </a:xfrm>
          <a:prstGeom prst="rect">
            <a:avLst/>
          </a:prstGeom>
          <a:noFill/>
          <a:ln w="9525">
            <a:noFill/>
            <a:miter lim="800000"/>
            <a:headEnd/>
            <a:tailEnd/>
          </a:ln>
        </p:spPr>
        <p:txBody>
          <a:bodyPr>
            <a:spAutoFit/>
          </a:bodyPr>
          <a:lstStyle/>
          <a:p>
            <a:pPr algn="just" eaLnBrk="0" hangingPunct="0">
              <a:buFont typeface="Arial" charset="0"/>
              <a:buNone/>
            </a:pPr>
            <a:r>
              <a:rPr lang="en-US" altLang="zh-CN" sz="2400" b="1">
                <a:solidFill>
                  <a:srgbClr val="FF0000"/>
                </a:solidFill>
                <a:latin typeface="宋体" charset="-122"/>
              </a:rPr>
              <a:t>[</a:t>
            </a:r>
            <a:r>
              <a:rPr lang="zh-CN" altLang="en-US" sz="2400" b="1">
                <a:solidFill>
                  <a:srgbClr val="FF0000"/>
                </a:solidFill>
                <a:latin typeface="宋体" charset="-122"/>
              </a:rPr>
              <a:t>易错点</a:t>
            </a:r>
            <a:r>
              <a:rPr lang="en-US" altLang="zh-CN" sz="2400" b="1">
                <a:solidFill>
                  <a:srgbClr val="FF0000"/>
                </a:solidFill>
                <a:latin typeface="宋体" charset="-122"/>
              </a:rPr>
              <a:t>1]</a:t>
            </a:r>
            <a:r>
              <a:rPr lang="zh-CN" altLang="en-US" sz="2400" b="1">
                <a:solidFill>
                  <a:srgbClr val="FF0000"/>
                </a:solidFill>
                <a:latin typeface="宋体" charset="-122"/>
              </a:rPr>
              <a:t>（判断）</a:t>
            </a:r>
            <a:r>
              <a:rPr lang="zh-CN" altLang="en-US" sz="2400" b="1">
                <a:solidFill>
                  <a:srgbClr val="0000FF"/>
                </a:solidFill>
                <a:latin typeface="宋体" charset="-122"/>
              </a:rPr>
              <a:t>中国民族资本主义的发展是在资本主义萌芽发展的基础上继承发展起来的。（    ）</a:t>
            </a:r>
          </a:p>
        </p:txBody>
      </p:sp>
      <p:sp>
        <p:nvSpPr>
          <p:cNvPr id="29703" name="矩形 3"/>
          <p:cNvSpPr>
            <a:spLocks noChangeArrowheads="1"/>
          </p:cNvSpPr>
          <p:nvPr/>
        </p:nvSpPr>
        <p:spPr bwMode="auto">
          <a:xfrm>
            <a:off x="290513" y="1666875"/>
            <a:ext cx="8308975" cy="5262563"/>
          </a:xfrm>
          <a:prstGeom prst="rect">
            <a:avLst/>
          </a:prstGeom>
          <a:noFill/>
          <a:ln w="9525">
            <a:noFill/>
            <a:miter lim="800000"/>
            <a:headEnd/>
            <a:tailEnd/>
          </a:ln>
        </p:spPr>
        <p:txBody>
          <a:bodyPr>
            <a:spAutoFit/>
          </a:bodyPr>
          <a:lstStyle/>
          <a:p>
            <a:pPr algn="just" eaLnBrk="0" hangingPunct="0">
              <a:buFont typeface="Arial" charset="0"/>
              <a:buNone/>
            </a:pPr>
            <a:r>
              <a:rPr lang="zh-CN" altLang="en-US" sz="2400" b="1">
                <a:solidFill>
                  <a:srgbClr val="000000"/>
                </a:solidFill>
                <a:latin typeface="宋体" charset="-122"/>
              </a:rPr>
              <a:t>剖析：与西方资本主义发展不同，中国民族资本主义的发展与明清时期资本主义萌芽没有明显的继承关系，而是在外国资本主义入侵破坏自然经济的条件下，受到外商企业和洋务企业的刺激和诱导而产生，缺乏雄厚的资本原始积累。</a:t>
            </a:r>
          </a:p>
          <a:p>
            <a:pPr algn="just" eaLnBrk="0" hangingPunct="0">
              <a:buFont typeface="Arial" charset="0"/>
              <a:buNone/>
            </a:pPr>
            <a:endParaRPr lang="zh-CN" altLang="en-US" sz="2400" b="1">
              <a:solidFill>
                <a:srgbClr val="000000"/>
              </a:solidFill>
              <a:latin typeface="宋体" charset="-122"/>
            </a:endParaRPr>
          </a:p>
          <a:p>
            <a:pPr algn="just" eaLnBrk="0" hangingPunct="0">
              <a:buFont typeface="Arial" charset="0"/>
              <a:buNone/>
            </a:pPr>
            <a:r>
              <a:rPr lang="en-US" altLang="zh-CN" sz="2400">
                <a:solidFill>
                  <a:srgbClr val="FF0000"/>
                </a:solidFill>
              </a:rPr>
              <a:t> </a:t>
            </a:r>
            <a:r>
              <a:rPr lang="en-US" altLang="zh-CN" sz="2400" b="1">
                <a:solidFill>
                  <a:srgbClr val="FF0000"/>
                </a:solidFill>
                <a:latin typeface="宋体" charset="-122"/>
              </a:rPr>
              <a:t>[</a:t>
            </a:r>
            <a:r>
              <a:rPr lang="zh-CN" altLang="en-US" sz="2400">
                <a:solidFill>
                  <a:srgbClr val="FF0000"/>
                </a:solidFill>
              </a:rPr>
              <a:t>易错点</a:t>
            </a:r>
            <a:r>
              <a:rPr lang="en-US" altLang="zh-CN" sz="2400">
                <a:solidFill>
                  <a:srgbClr val="FF0000"/>
                </a:solidFill>
              </a:rPr>
              <a:t>2</a:t>
            </a:r>
            <a:r>
              <a:rPr lang="en-US" altLang="zh-CN" sz="2400" b="1">
                <a:solidFill>
                  <a:srgbClr val="FF0000"/>
                </a:solidFill>
                <a:latin typeface="宋体" charset="-122"/>
              </a:rPr>
              <a:t>]</a:t>
            </a:r>
            <a:r>
              <a:rPr lang="zh-CN" altLang="en-US" sz="2400" b="1">
                <a:solidFill>
                  <a:srgbClr val="FF0000"/>
                </a:solidFill>
              </a:rPr>
              <a:t>（判断）</a:t>
            </a:r>
            <a:r>
              <a:rPr lang="zh-CN" altLang="en-US" sz="2400" b="1">
                <a:solidFill>
                  <a:srgbClr val="0000FF"/>
                </a:solidFill>
              </a:rPr>
              <a:t>外国资本、官僚资本和民族资本都是资本，是一样的。（      ）</a:t>
            </a:r>
          </a:p>
          <a:p>
            <a:pPr algn="just" eaLnBrk="0" hangingPunct="0">
              <a:buFont typeface="Arial" charset="0"/>
              <a:buNone/>
            </a:pPr>
            <a:r>
              <a:rPr lang="zh-CN" altLang="en-US" sz="2400" b="1">
                <a:solidFill>
                  <a:srgbClr val="000000"/>
                </a:solidFill>
              </a:rPr>
              <a:t>剖析：外国资本是外国资本家拥有的资本，其特点是自由开放、具有侵略性。官僚资本是国家垄断资本和买办资本的结合体，与外国资本和本国封建势力有着千丝万缕的联系，带有浓厚的封建性和买办性。民族资本属于中、小资本，具有一定的革命性；在经济、政治上具有软弱性和妥协性，没有彻底反帝反封建的勇气。</a:t>
            </a:r>
          </a:p>
          <a:p>
            <a:pPr algn="just" eaLnBrk="0" hangingPunct="0">
              <a:buFont typeface="Arial" charset="0"/>
              <a:buNone/>
            </a:pPr>
            <a:endParaRPr lang="zh-CN" altLang="en-US" sz="2400" b="1">
              <a:solidFill>
                <a:srgbClr val="0000FF"/>
              </a:solidFill>
            </a:endParaRPr>
          </a:p>
        </p:txBody>
      </p:sp>
      <p:sp>
        <p:nvSpPr>
          <p:cNvPr id="2" name="TextBox 1"/>
          <p:cNvSpPr txBox="1">
            <a:spLocks noRot="1" noChangeAspect="1" noMove="1" noResize="1" noEditPoints="1" noAdjustHandles="1" noChangeArrowheads="1" noChangeShapeType="1" noTextEdit="1"/>
          </p:cNvSpPr>
          <p:nvPr/>
        </p:nvSpPr>
        <p:spPr>
          <a:xfrm>
            <a:off x="5167086" y="947355"/>
            <a:ext cx="1151051" cy="646331"/>
          </a:xfrm>
          <a:prstGeom prst="rect">
            <a:avLst/>
          </a:prstGeom>
          <a:blipFill rotWithShape="1">
            <a:blip r:embed="rId2"/>
            <a:stretch>
              <a:fillRect/>
            </a:stretch>
          </a:blipFill>
        </p:spPr>
        <p:txBody>
          <a:bodyPr/>
          <a:lstStyle/>
          <a:p>
            <a:pPr>
              <a:buFont typeface="Arial" pitchFamily="34" charset="0"/>
              <a:buNone/>
              <a:defRPr/>
            </a:pPr>
            <a:r>
              <a:rPr lang="zh-CN" altLang="en-US">
                <a:noFill/>
                <a:latin typeface="Arial" pitchFamily="34" charset="0"/>
                <a:ea typeface="宋体" pitchFamily="2" charset="-122"/>
              </a:rPr>
              <a:t> </a:t>
            </a:r>
          </a:p>
        </p:txBody>
      </p:sp>
      <p:sp>
        <p:nvSpPr>
          <p:cNvPr id="6" name="TextBox 5"/>
          <p:cNvSpPr txBox="1">
            <a:spLocks noRot="1" noChangeAspect="1" noMove="1" noResize="1" noEditPoints="1" noAdjustHandles="1" noChangeArrowheads="1" noChangeShapeType="1" noTextEdit="1"/>
          </p:cNvSpPr>
          <p:nvPr/>
        </p:nvSpPr>
        <p:spPr>
          <a:xfrm>
            <a:off x="2534954" y="3743690"/>
            <a:ext cx="1151051" cy="646331"/>
          </a:xfrm>
          <a:prstGeom prst="rect">
            <a:avLst/>
          </a:prstGeom>
          <a:blipFill rotWithShape="1">
            <a:blip r:embed="rId3"/>
            <a:stretch>
              <a:fillRect/>
            </a:stretch>
          </a:blipFill>
        </p:spPr>
        <p:txBody>
          <a:bodyPr/>
          <a:lstStyle/>
          <a:p>
            <a:pPr>
              <a:buFont typeface="Arial" pitchFamily="34" charset="0"/>
              <a:buNone/>
              <a:defRPr/>
            </a:pPr>
            <a:r>
              <a:rPr lang="zh-CN" altLang="en-US">
                <a:noFill/>
                <a:latin typeface="Arial" pitchFamily="34" charset="0"/>
                <a:ea typeface="宋体" pitchFamily="2"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9703">
                                            <p:txEl>
                                              <p:pRg st="0" end="0"/>
                                            </p:txEl>
                                          </p:spTgt>
                                        </p:tgtEl>
                                        <p:attrNameLst>
                                          <p:attrName>style.visibility</p:attrName>
                                        </p:attrNameLst>
                                      </p:cBhvr>
                                      <p:to>
                                        <p:strVal val="visible"/>
                                      </p:to>
                                    </p:set>
                                    <p:anim calcmode="lin" valueType="num">
                                      <p:cBhvr additive="base">
                                        <p:cTn id="13" dur="1250" fill="hold"/>
                                        <p:tgtEl>
                                          <p:spTgt spid="29703">
                                            <p:txEl>
                                              <p:pRg st="0" end="0"/>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297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9703">
                                            <p:txEl>
                                              <p:pRg st="3" end="3"/>
                                            </p:txEl>
                                          </p:spTgt>
                                        </p:tgtEl>
                                        <p:attrNameLst>
                                          <p:attrName>style.visibility</p:attrName>
                                        </p:attrNameLst>
                                      </p:cBhvr>
                                      <p:to>
                                        <p:strVal val="visible"/>
                                      </p:to>
                                    </p:set>
                                    <p:anim calcmode="lin" valueType="num">
                                      <p:cBhvr additive="base">
                                        <p:cTn id="25" dur="1250" fill="hold"/>
                                        <p:tgtEl>
                                          <p:spTgt spid="29703">
                                            <p:txEl>
                                              <p:pRg st="3" end="3"/>
                                            </p:tx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297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2"/>
          <p:cNvSpPr>
            <a:spLocks noChangeArrowheads="1"/>
          </p:cNvSpPr>
          <p:nvPr/>
        </p:nvSpPr>
        <p:spPr bwMode="auto">
          <a:xfrm>
            <a:off x="2562225" y="641350"/>
            <a:ext cx="3600450" cy="585788"/>
          </a:xfrm>
          <a:prstGeom prst="rect">
            <a:avLst/>
          </a:prstGeom>
          <a:noFill/>
          <a:ln w="9525">
            <a:noFill/>
            <a:miter lim="800000"/>
            <a:headEnd/>
            <a:tailEnd/>
          </a:ln>
        </p:spPr>
        <p:txBody>
          <a:bodyPr anchor="ctr">
            <a:spAutoFit/>
          </a:bodyPr>
          <a:lstStyle/>
          <a:p>
            <a:pPr>
              <a:lnSpc>
                <a:spcPct val="90000"/>
              </a:lnSpc>
            </a:pPr>
            <a:r>
              <a:rPr lang="en-US" altLang="zh-CN" sz="3600" b="1">
                <a:ea typeface="黑体" pitchFamily="49" charset="-122"/>
              </a:rPr>
              <a:t>  </a:t>
            </a:r>
            <a:r>
              <a:rPr lang="zh-CN" altLang="en-US" sz="3600" b="1">
                <a:ea typeface="黑体" pitchFamily="49" charset="-122"/>
              </a:rPr>
              <a:t>本课知识线索</a:t>
            </a:r>
            <a:r>
              <a:rPr lang="en-US" altLang="zh-CN" sz="3600" b="1">
                <a:solidFill>
                  <a:srgbClr val="FF0000"/>
                </a:solidFill>
                <a:ea typeface="黑体" pitchFamily="49" charset="-122"/>
              </a:rPr>
              <a:t>    </a:t>
            </a:r>
          </a:p>
        </p:txBody>
      </p:sp>
      <p:sp>
        <p:nvSpPr>
          <p:cNvPr id="80898" name="Rectangle 13"/>
          <p:cNvSpPr>
            <a:spLocks noChangeArrowheads="1"/>
          </p:cNvSpPr>
          <p:nvPr/>
        </p:nvSpPr>
        <p:spPr bwMode="auto">
          <a:xfrm>
            <a:off x="250825" y="188913"/>
            <a:ext cx="8642350" cy="628650"/>
          </a:xfrm>
          <a:prstGeom prst="rect">
            <a:avLst/>
          </a:prstGeom>
          <a:noFill/>
          <a:ln w="9525">
            <a:noFill/>
            <a:miter lim="800000"/>
            <a:headEnd/>
            <a:tailEnd/>
          </a:ln>
        </p:spPr>
        <p:txBody>
          <a:bodyPr>
            <a:spAutoFit/>
          </a:bodyPr>
          <a:lstStyle/>
          <a:p>
            <a:pPr>
              <a:lnSpc>
                <a:spcPct val="80000"/>
              </a:lnSpc>
            </a:pPr>
            <a:r>
              <a:rPr lang="zh-CN" altLang="en-US" sz="4400" b="1">
                <a:latin typeface="黑体" pitchFamily="49" charset="-122"/>
                <a:ea typeface="黑体" pitchFamily="49" charset="-122"/>
              </a:rPr>
              <a:t>课堂小结</a:t>
            </a:r>
          </a:p>
        </p:txBody>
      </p:sp>
      <p:sp>
        <p:nvSpPr>
          <p:cNvPr id="4" name="AutoShape 4"/>
          <p:cNvSpPr>
            <a:spLocks/>
          </p:cNvSpPr>
          <p:nvPr/>
        </p:nvSpPr>
        <p:spPr bwMode="auto">
          <a:xfrm>
            <a:off x="1966913" y="1598613"/>
            <a:ext cx="223837" cy="3400425"/>
          </a:xfrm>
          <a:prstGeom prst="leftBrace">
            <a:avLst>
              <a:gd name="adj1" fmla="val 113936"/>
              <a:gd name="adj2" fmla="val 50000"/>
            </a:avLst>
          </a:prstGeom>
          <a:noFill/>
          <a:ln w="38100">
            <a:solidFill>
              <a:schemeClr val="tx1"/>
            </a:solidFill>
            <a:round/>
            <a:headEnd/>
            <a:tailEnd/>
          </a:ln>
        </p:spPr>
        <p:txBody>
          <a:bodyPr wrap="none" anchor="ctr"/>
          <a:lstStyle/>
          <a:p>
            <a:pPr eaLnBrk="0" hangingPunct="0">
              <a:buFont typeface="Arial" charset="0"/>
              <a:buNone/>
            </a:pPr>
            <a:endParaRPr lang="zh-CN" altLang="en-US" sz="2400"/>
          </a:p>
        </p:txBody>
      </p:sp>
      <p:sp>
        <p:nvSpPr>
          <p:cNvPr id="5" name="Text Box 5"/>
          <p:cNvSpPr txBox="1">
            <a:spLocks noChangeArrowheads="1"/>
          </p:cNvSpPr>
          <p:nvPr/>
        </p:nvSpPr>
        <p:spPr bwMode="auto">
          <a:xfrm>
            <a:off x="2182813" y="1397000"/>
            <a:ext cx="6534150" cy="523875"/>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800" b="1">
                <a:solidFill>
                  <a:srgbClr val="00B0F0"/>
                </a:solidFill>
                <a:latin typeface="华文隶书"/>
                <a:ea typeface="华文隶书"/>
                <a:cs typeface="华文隶书"/>
              </a:rPr>
              <a:t>传统经济的变动</a:t>
            </a:r>
            <a:r>
              <a:rPr lang="en-US" altLang="zh-CN" sz="2800" b="1">
                <a:latin typeface="华文隶书"/>
                <a:ea typeface="华文隶书"/>
                <a:cs typeface="华文隶书"/>
              </a:rPr>
              <a:t>——</a:t>
            </a:r>
            <a:r>
              <a:rPr lang="zh-CN" altLang="en-US" sz="2800" b="1" u="sng">
                <a:latin typeface="华文隶书"/>
                <a:ea typeface="华文隶书"/>
                <a:cs typeface="华文隶书"/>
              </a:rPr>
              <a:t>自然经济</a:t>
            </a:r>
            <a:r>
              <a:rPr lang="zh-CN" altLang="en-US" sz="2800" b="1">
                <a:latin typeface="华文隶书"/>
                <a:ea typeface="华文隶书"/>
                <a:cs typeface="华文隶书"/>
              </a:rPr>
              <a:t>逐渐解体</a:t>
            </a:r>
          </a:p>
        </p:txBody>
      </p:sp>
      <p:sp>
        <p:nvSpPr>
          <p:cNvPr id="6" name="Text Box 6"/>
          <p:cNvSpPr txBox="1">
            <a:spLocks noChangeArrowheads="1"/>
          </p:cNvSpPr>
          <p:nvPr/>
        </p:nvSpPr>
        <p:spPr bwMode="auto">
          <a:xfrm>
            <a:off x="4078288" y="2505075"/>
            <a:ext cx="5065712" cy="1816100"/>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800" b="1">
                <a:solidFill>
                  <a:srgbClr val="FF0066"/>
                </a:solidFill>
                <a:latin typeface="华文隶书"/>
                <a:ea typeface="华文隶书"/>
                <a:cs typeface="华文隶书"/>
              </a:rPr>
              <a:t>洋务企业</a:t>
            </a:r>
            <a:r>
              <a:rPr lang="en-US" altLang="zh-CN" sz="2800" b="1">
                <a:latin typeface="华文隶书"/>
                <a:ea typeface="华文隶书"/>
                <a:cs typeface="华文隶书"/>
              </a:rPr>
              <a:t>——</a:t>
            </a:r>
            <a:r>
              <a:rPr lang="zh-CN" altLang="en-US" sz="2800" b="1">
                <a:solidFill>
                  <a:srgbClr val="FF0066"/>
                </a:solidFill>
                <a:latin typeface="华文隶书"/>
                <a:ea typeface="华文隶书"/>
                <a:cs typeface="华文隶书"/>
              </a:rPr>
              <a:t>洋务经济</a:t>
            </a:r>
            <a:endParaRPr lang="en-US" altLang="zh-CN" sz="2800" b="1">
              <a:solidFill>
                <a:srgbClr val="FF0066"/>
              </a:solidFill>
              <a:latin typeface="华文隶书"/>
              <a:ea typeface="华文隶书"/>
              <a:cs typeface="华文隶书"/>
            </a:endParaRPr>
          </a:p>
          <a:p>
            <a:pPr eaLnBrk="0" hangingPunct="0">
              <a:spcBef>
                <a:spcPct val="50000"/>
              </a:spcBef>
              <a:buFont typeface="Arial" charset="0"/>
              <a:buNone/>
            </a:pPr>
            <a:r>
              <a:rPr lang="zh-CN" altLang="en-US" sz="2800" b="1">
                <a:latin typeface="华文隶书"/>
                <a:ea typeface="华文隶书"/>
                <a:cs typeface="华文隶书"/>
              </a:rPr>
              <a:t>（中国近代化的开始）</a:t>
            </a:r>
            <a:endParaRPr lang="en-US" altLang="zh-CN" sz="2800" b="1">
              <a:latin typeface="华文隶书"/>
              <a:ea typeface="华文隶书"/>
              <a:cs typeface="华文隶书"/>
            </a:endParaRPr>
          </a:p>
          <a:p>
            <a:pPr eaLnBrk="0" hangingPunct="0">
              <a:spcBef>
                <a:spcPct val="50000"/>
              </a:spcBef>
              <a:buFont typeface="Arial" charset="0"/>
              <a:buNone/>
            </a:pPr>
            <a:r>
              <a:rPr lang="zh-CN" altLang="en-US" sz="2800" b="1">
                <a:latin typeface="华文隶书"/>
                <a:ea typeface="华文隶书"/>
                <a:cs typeface="华文隶书"/>
              </a:rPr>
              <a:t>（</a:t>
            </a:r>
            <a:r>
              <a:rPr lang="en-US" altLang="zh-CN" sz="2800" b="1">
                <a:latin typeface="华文隶书"/>
                <a:ea typeface="华文隶书"/>
                <a:cs typeface="华文隶书"/>
              </a:rPr>
              <a:t>19</a:t>
            </a:r>
            <a:r>
              <a:rPr lang="zh-CN" altLang="en-US" sz="2800" b="1">
                <a:latin typeface="华文隶书"/>
                <a:ea typeface="华文隶书"/>
                <a:cs typeface="华文隶书"/>
              </a:rPr>
              <a:t>世纪</a:t>
            </a:r>
            <a:r>
              <a:rPr lang="en-US" altLang="zh-CN" sz="2800" b="1">
                <a:latin typeface="华文隶书"/>
                <a:ea typeface="华文隶书"/>
                <a:cs typeface="华文隶书"/>
              </a:rPr>
              <a:t>60</a:t>
            </a:r>
            <a:r>
              <a:rPr lang="zh-CN" altLang="en-US" sz="2800" b="1">
                <a:latin typeface="华文隶书"/>
                <a:ea typeface="华文隶书"/>
                <a:cs typeface="华文隶书"/>
              </a:rPr>
              <a:t>年代开始） </a:t>
            </a:r>
          </a:p>
        </p:txBody>
      </p:sp>
      <p:sp>
        <p:nvSpPr>
          <p:cNvPr id="7" name="Text Box 8"/>
          <p:cNvSpPr txBox="1">
            <a:spLocks noChangeArrowheads="1"/>
          </p:cNvSpPr>
          <p:nvPr/>
        </p:nvSpPr>
        <p:spPr bwMode="auto">
          <a:xfrm>
            <a:off x="3924300" y="4754563"/>
            <a:ext cx="5219700" cy="1557337"/>
          </a:xfrm>
          <a:prstGeom prst="rect">
            <a:avLst/>
          </a:prstGeom>
          <a:noFill/>
          <a:ln w="9525">
            <a:noFill/>
            <a:miter lim="800000"/>
            <a:headEnd/>
            <a:tailEnd/>
          </a:ln>
        </p:spPr>
        <p:txBody>
          <a:bodyPr>
            <a:spAutoFit/>
          </a:bodyPr>
          <a:lstStyle/>
          <a:p>
            <a:pPr eaLnBrk="0" hangingPunct="0">
              <a:lnSpc>
                <a:spcPct val="80000"/>
              </a:lnSpc>
              <a:spcBef>
                <a:spcPct val="50000"/>
              </a:spcBef>
              <a:buFont typeface="Arial" charset="0"/>
              <a:buNone/>
            </a:pPr>
            <a:r>
              <a:rPr lang="zh-CN" altLang="en-US" sz="2800" b="1">
                <a:solidFill>
                  <a:srgbClr val="FF0066"/>
                </a:solidFill>
                <a:latin typeface="华文隶书"/>
                <a:ea typeface="华文隶书"/>
                <a:cs typeface="华文隶书"/>
              </a:rPr>
              <a:t>民族企业</a:t>
            </a:r>
            <a:r>
              <a:rPr lang="en-US" altLang="zh-CN" sz="2800" b="1">
                <a:latin typeface="华文隶书"/>
                <a:ea typeface="华文隶书"/>
                <a:cs typeface="华文隶书"/>
              </a:rPr>
              <a:t>——</a:t>
            </a:r>
            <a:r>
              <a:rPr lang="zh-CN" altLang="en-US" sz="2800" b="1">
                <a:solidFill>
                  <a:srgbClr val="FF0066"/>
                </a:solidFill>
                <a:latin typeface="华文隶书"/>
                <a:ea typeface="华文隶书"/>
                <a:cs typeface="华文隶书"/>
              </a:rPr>
              <a:t>民族资本主义经济</a:t>
            </a:r>
          </a:p>
          <a:p>
            <a:pPr eaLnBrk="0" hangingPunct="0">
              <a:lnSpc>
                <a:spcPct val="80000"/>
              </a:lnSpc>
              <a:spcBef>
                <a:spcPct val="50000"/>
              </a:spcBef>
              <a:buFont typeface="Arial" charset="0"/>
              <a:buNone/>
            </a:pPr>
            <a:r>
              <a:rPr lang="zh-CN" altLang="en-US" sz="2800" b="1">
                <a:latin typeface="华文隶书"/>
                <a:ea typeface="华文隶书"/>
                <a:cs typeface="华文隶书"/>
              </a:rPr>
              <a:t>（资本主义生产方式产生）</a:t>
            </a:r>
            <a:endParaRPr lang="en-US" altLang="zh-CN" sz="2800" b="1">
              <a:latin typeface="华文隶书"/>
              <a:ea typeface="华文隶书"/>
              <a:cs typeface="华文隶书"/>
            </a:endParaRPr>
          </a:p>
          <a:p>
            <a:pPr eaLnBrk="0" hangingPunct="0">
              <a:lnSpc>
                <a:spcPct val="80000"/>
              </a:lnSpc>
              <a:spcBef>
                <a:spcPct val="50000"/>
              </a:spcBef>
              <a:buFont typeface="Arial" charset="0"/>
              <a:buNone/>
            </a:pPr>
            <a:r>
              <a:rPr lang="zh-CN" altLang="en-US" sz="2800" b="1">
                <a:latin typeface="华文隶书"/>
                <a:ea typeface="华文隶书"/>
                <a:cs typeface="华文隶书"/>
              </a:rPr>
              <a:t>（</a:t>
            </a:r>
            <a:r>
              <a:rPr lang="en-US" altLang="zh-CN" sz="2800" b="1">
                <a:latin typeface="华文隶书"/>
                <a:ea typeface="华文隶书"/>
                <a:cs typeface="华文隶书"/>
              </a:rPr>
              <a:t>19</a:t>
            </a:r>
            <a:r>
              <a:rPr lang="zh-CN" altLang="en-US" sz="2800" b="1">
                <a:latin typeface="华文隶书"/>
                <a:ea typeface="华文隶书"/>
                <a:cs typeface="华文隶书"/>
              </a:rPr>
              <a:t>世纪六七十年代） </a:t>
            </a:r>
          </a:p>
        </p:txBody>
      </p:sp>
      <p:sp>
        <p:nvSpPr>
          <p:cNvPr id="8" name="Text Box 9"/>
          <p:cNvSpPr txBox="1">
            <a:spLocks noChangeArrowheads="1"/>
          </p:cNvSpPr>
          <p:nvPr/>
        </p:nvSpPr>
        <p:spPr bwMode="auto">
          <a:xfrm>
            <a:off x="1300163" y="1179513"/>
            <a:ext cx="615950" cy="4319587"/>
          </a:xfrm>
          <a:prstGeom prst="rect">
            <a:avLst/>
          </a:prstGeom>
          <a:noFill/>
          <a:ln w="9525">
            <a:noFill/>
            <a:miter lim="800000"/>
            <a:headEnd/>
            <a:tailEnd/>
          </a:ln>
        </p:spPr>
        <p:txBody>
          <a:bodyPr vert="eaVert">
            <a:spAutoFit/>
          </a:bodyPr>
          <a:lstStyle/>
          <a:p>
            <a:pPr eaLnBrk="0" hangingPunct="0">
              <a:spcBef>
                <a:spcPct val="50000"/>
              </a:spcBef>
              <a:buFont typeface="Arial" charset="0"/>
              <a:buNone/>
            </a:pPr>
            <a:r>
              <a:rPr lang="zh-CN" altLang="en-US" sz="2800" b="1">
                <a:ea typeface="华文隶书"/>
                <a:cs typeface="华文隶书"/>
              </a:rPr>
              <a:t>近代中国经济结构的变动</a:t>
            </a:r>
          </a:p>
        </p:txBody>
      </p:sp>
      <p:sp>
        <p:nvSpPr>
          <p:cNvPr id="9" name="Text Box 12"/>
          <p:cNvSpPr txBox="1">
            <a:spLocks noChangeArrowheads="1"/>
          </p:cNvSpPr>
          <p:nvPr/>
        </p:nvSpPr>
        <p:spPr bwMode="auto">
          <a:xfrm>
            <a:off x="41275" y="2198688"/>
            <a:ext cx="615950" cy="2533650"/>
          </a:xfrm>
          <a:prstGeom prst="rect">
            <a:avLst/>
          </a:prstGeom>
          <a:noFill/>
          <a:ln w="9525">
            <a:noFill/>
            <a:miter lim="800000"/>
            <a:headEnd/>
            <a:tailEnd/>
          </a:ln>
        </p:spPr>
        <p:txBody>
          <a:bodyPr vert="eaVert">
            <a:spAutoFit/>
          </a:bodyPr>
          <a:lstStyle/>
          <a:p>
            <a:pPr eaLnBrk="0" hangingPunct="0">
              <a:spcBef>
                <a:spcPct val="50000"/>
              </a:spcBef>
              <a:buFont typeface="Arial" charset="0"/>
              <a:buNone/>
            </a:pPr>
            <a:r>
              <a:rPr lang="zh-CN" altLang="en-US" sz="2800" b="1">
                <a:ea typeface="华文隶书"/>
                <a:cs typeface="华文隶书"/>
              </a:rPr>
              <a:t>封建自然经济</a:t>
            </a:r>
          </a:p>
        </p:txBody>
      </p:sp>
      <p:sp>
        <p:nvSpPr>
          <p:cNvPr id="10" name="AutoShape 13"/>
          <p:cNvSpPr>
            <a:spLocks noChangeArrowheads="1"/>
          </p:cNvSpPr>
          <p:nvPr/>
        </p:nvSpPr>
        <p:spPr bwMode="auto">
          <a:xfrm>
            <a:off x="569913" y="3074988"/>
            <a:ext cx="730250" cy="381000"/>
          </a:xfrm>
          <a:prstGeom prst="rightArrow">
            <a:avLst>
              <a:gd name="adj1" fmla="val 50000"/>
              <a:gd name="adj2" fmla="val 54971"/>
            </a:avLst>
          </a:prstGeom>
          <a:solidFill>
            <a:schemeClr val="accent1"/>
          </a:solidFill>
          <a:ln w="9525">
            <a:solidFill>
              <a:schemeClr val="tx1"/>
            </a:solidFill>
            <a:miter lim="800000"/>
            <a:headEnd/>
            <a:tailEnd/>
          </a:ln>
        </p:spPr>
        <p:txBody>
          <a:bodyPr wrap="none" anchor="ctr"/>
          <a:lstStyle/>
          <a:p>
            <a:pPr algn="ctr" eaLnBrk="0" hangingPunct="0">
              <a:buFont typeface="Arial" charset="0"/>
              <a:buNone/>
            </a:pPr>
            <a:endParaRPr lang="zh-CN" altLang="en-US" sz="2400">
              <a:solidFill>
                <a:srgbClr val="CC0000"/>
              </a:solidFill>
            </a:endParaRPr>
          </a:p>
        </p:txBody>
      </p:sp>
      <p:sp>
        <p:nvSpPr>
          <p:cNvPr id="11" name="文本框 10248"/>
          <p:cNvSpPr txBox="1">
            <a:spLocks noChangeArrowheads="1"/>
          </p:cNvSpPr>
          <p:nvPr/>
        </p:nvSpPr>
        <p:spPr bwMode="auto">
          <a:xfrm>
            <a:off x="2211388" y="2554288"/>
            <a:ext cx="615950" cy="3302000"/>
          </a:xfrm>
          <a:prstGeom prst="rect">
            <a:avLst/>
          </a:prstGeom>
          <a:noFill/>
          <a:ln w="9525">
            <a:noFill/>
            <a:miter lim="800000"/>
            <a:headEnd/>
            <a:tailEnd/>
          </a:ln>
        </p:spPr>
        <p:txBody>
          <a:bodyPr vert="eaVert">
            <a:spAutoFit/>
          </a:bodyPr>
          <a:lstStyle/>
          <a:p>
            <a:pPr eaLnBrk="0" hangingPunct="0">
              <a:spcBef>
                <a:spcPct val="50000"/>
              </a:spcBef>
              <a:buFont typeface="Arial" charset="0"/>
              <a:buNone/>
            </a:pPr>
            <a:r>
              <a:rPr lang="zh-CN" altLang="en-US" sz="2800" b="1">
                <a:solidFill>
                  <a:srgbClr val="00B0F0"/>
                </a:solidFill>
                <a:latin typeface="华文隶书"/>
                <a:ea typeface="华文隶书"/>
                <a:cs typeface="华文隶书"/>
              </a:rPr>
              <a:t>新经济因素的出现</a:t>
            </a:r>
          </a:p>
        </p:txBody>
      </p:sp>
      <p:sp>
        <p:nvSpPr>
          <p:cNvPr id="12" name="左大括号 10249"/>
          <p:cNvSpPr>
            <a:spLocks/>
          </p:cNvSpPr>
          <p:nvPr/>
        </p:nvSpPr>
        <p:spPr bwMode="auto">
          <a:xfrm>
            <a:off x="3779838" y="2743200"/>
            <a:ext cx="288925" cy="3130550"/>
          </a:xfrm>
          <a:prstGeom prst="leftBrace">
            <a:avLst>
              <a:gd name="adj1" fmla="val 66416"/>
              <a:gd name="adj2" fmla="val 50000"/>
            </a:avLst>
          </a:prstGeom>
          <a:noFill/>
          <a:ln w="9525">
            <a:solidFill>
              <a:schemeClr val="tx1"/>
            </a:solidFill>
            <a:round/>
            <a:headEnd/>
            <a:tailEnd/>
          </a:ln>
        </p:spPr>
        <p:txBody>
          <a:bodyPr/>
          <a:lstStyle/>
          <a:p>
            <a:pPr eaLnBrk="0" hangingPunct="0">
              <a:buFont typeface="Arial" charset="0"/>
              <a:buNone/>
            </a:pPr>
            <a:endParaRPr lang="zh-CN" altLang="en-US" sz="2400"/>
          </a:p>
        </p:txBody>
      </p:sp>
      <p:sp>
        <p:nvSpPr>
          <p:cNvPr id="13" name="右箭头 10250"/>
          <p:cNvSpPr>
            <a:spLocks noChangeArrowheads="1"/>
          </p:cNvSpPr>
          <p:nvPr/>
        </p:nvSpPr>
        <p:spPr bwMode="auto">
          <a:xfrm>
            <a:off x="2820988" y="3930650"/>
            <a:ext cx="484187" cy="331788"/>
          </a:xfrm>
          <a:prstGeom prst="rightArrow">
            <a:avLst>
              <a:gd name="adj1" fmla="val 50000"/>
              <a:gd name="adj2" fmla="val 75000"/>
            </a:avLst>
          </a:prstGeom>
          <a:solidFill>
            <a:schemeClr val="accent1"/>
          </a:solidFill>
          <a:ln w="9525">
            <a:solidFill>
              <a:schemeClr val="tx1"/>
            </a:solidFill>
            <a:miter lim="800000"/>
            <a:headEnd/>
            <a:tailEnd/>
          </a:ln>
        </p:spPr>
        <p:txBody>
          <a:bodyPr/>
          <a:lstStyle/>
          <a:p>
            <a:pPr eaLnBrk="0" hangingPunct="0">
              <a:buFont typeface="Arial" charset="0"/>
              <a:buNone/>
            </a:pPr>
            <a:endParaRPr lang="zh-CN" altLang="en-US" sz="2400"/>
          </a:p>
        </p:txBody>
      </p:sp>
      <p:sp>
        <p:nvSpPr>
          <p:cNvPr id="14" name="文本框 10251"/>
          <p:cNvSpPr txBox="1">
            <a:spLocks noChangeArrowheads="1"/>
          </p:cNvSpPr>
          <p:nvPr/>
        </p:nvSpPr>
        <p:spPr bwMode="auto">
          <a:xfrm>
            <a:off x="3262313" y="3276600"/>
            <a:ext cx="647700" cy="1816100"/>
          </a:xfrm>
          <a:prstGeom prst="rect">
            <a:avLst/>
          </a:prstGeom>
          <a:noFill/>
          <a:ln w="9525">
            <a:noFill/>
            <a:miter lim="800000"/>
            <a:headEnd/>
            <a:tailEnd/>
          </a:ln>
        </p:spPr>
        <p:txBody>
          <a:bodyPr>
            <a:spAutoFit/>
          </a:bodyPr>
          <a:lstStyle/>
          <a:p>
            <a:pPr eaLnBrk="0" hangingPunct="0">
              <a:spcBef>
                <a:spcPct val="50000"/>
              </a:spcBef>
              <a:buFont typeface="Arial" charset="0"/>
              <a:buNone/>
            </a:pPr>
            <a:r>
              <a:rPr lang="zh-CN" altLang="en-US" sz="2800" b="1">
                <a:latin typeface="华文隶书"/>
                <a:ea typeface="华文隶书"/>
                <a:cs typeface="华文隶书"/>
              </a:rPr>
              <a:t>近代企业</a:t>
            </a:r>
          </a:p>
        </p:txBody>
      </p:sp>
      <p:sp>
        <p:nvSpPr>
          <p:cNvPr id="3" name="TextBox 2"/>
          <p:cNvSpPr txBox="1">
            <a:spLocks noChangeArrowheads="1"/>
          </p:cNvSpPr>
          <p:nvPr/>
        </p:nvSpPr>
        <p:spPr bwMode="auto">
          <a:xfrm>
            <a:off x="649288" y="3897313"/>
            <a:ext cx="554037" cy="3081337"/>
          </a:xfrm>
          <a:prstGeom prst="rect">
            <a:avLst/>
          </a:prstGeom>
          <a:noFill/>
          <a:ln w="9525">
            <a:noFill/>
            <a:miter lim="800000"/>
            <a:headEnd/>
            <a:tailEnd/>
          </a:ln>
        </p:spPr>
        <p:txBody>
          <a:bodyPr vert="eaVert">
            <a:spAutoFit/>
          </a:bodyPr>
          <a:lstStyle/>
          <a:p>
            <a:pPr>
              <a:buFont typeface="Arial" charset="0"/>
              <a:buNone/>
            </a:pPr>
            <a:r>
              <a:rPr lang="zh-CN" altLang="en-US" sz="2400" b="1">
                <a:solidFill>
                  <a:srgbClr val="FF0000"/>
                </a:solidFill>
                <a:ea typeface="华文隶书"/>
                <a:cs typeface="华文隶书"/>
              </a:rPr>
              <a:t>西方资本主义的侵略</a:t>
            </a:r>
          </a:p>
        </p:txBody>
      </p:sp>
      <p:sp>
        <p:nvSpPr>
          <p:cNvPr id="17" name="AutoShape 13"/>
          <p:cNvSpPr>
            <a:spLocks noChangeArrowheads="1"/>
          </p:cNvSpPr>
          <p:nvPr/>
        </p:nvSpPr>
        <p:spPr bwMode="auto">
          <a:xfrm rot="-5400000">
            <a:off x="683419" y="3488531"/>
            <a:ext cx="503238" cy="314325"/>
          </a:xfrm>
          <a:prstGeom prst="rightArrow">
            <a:avLst>
              <a:gd name="adj1" fmla="val 50000"/>
              <a:gd name="adj2" fmla="val 55087"/>
            </a:avLst>
          </a:prstGeom>
          <a:solidFill>
            <a:srgbClr val="FF0000"/>
          </a:solidFill>
          <a:ln w="9525">
            <a:solidFill>
              <a:schemeClr val="tx1"/>
            </a:solidFill>
            <a:miter lim="800000"/>
            <a:headEnd/>
            <a:tailEnd/>
          </a:ln>
        </p:spPr>
        <p:txBody>
          <a:bodyPr wrap="none" anchor="ctr"/>
          <a:lstStyle/>
          <a:p>
            <a:pPr algn="ctr" eaLnBrk="0" hangingPunct="0">
              <a:buFont typeface="Arial" charset="0"/>
              <a:buNone/>
            </a:pPr>
            <a:endParaRPr lang="zh-CN" altLang="en-US" sz="2400">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1"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4500"/>
                            </p:stCondLst>
                            <p:childTnLst>
                              <p:par>
                                <p:cTn id="30" presetID="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ppt_x"/>
                                          </p:val>
                                        </p:tav>
                                        <p:tav tm="100000">
                                          <p:val>
                                            <p:strVal val="#ppt_x"/>
                                          </p:val>
                                        </p:tav>
                                      </p:tavLst>
                                    </p:anim>
                                    <p:anim calcmode="lin" valueType="num">
                                      <p:cBhvr additive="base">
                                        <p:cTn id="33" dur="1000" fill="hold"/>
                                        <p:tgtEl>
                                          <p:spTgt spid="4"/>
                                        </p:tgtEl>
                                        <p:attrNameLst>
                                          <p:attrName>ppt_y</p:attrName>
                                        </p:attrNameLst>
                                      </p:cBhvr>
                                      <p:tavLst>
                                        <p:tav tm="0">
                                          <p:val>
                                            <p:strVal val="0-#ppt_h/2"/>
                                          </p:val>
                                        </p:tav>
                                        <p:tav tm="100000">
                                          <p:val>
                                            <p:strVal val="#ppt_y"/>
                                          </p:val>
                                        </p:tav>
                                      </p:tavLst>
                                    </p:anim>
                                  </p:childTnLst>
                                </p:cTn>
                              </p:par>
                            </p:childTnLst>
                          </p:cTn>
                        </p:par>
                        <p:par>
                          <p:cTn id="34" fill="hold">
                            <p:stCondLst>
                              <p:cond delay="5500"/>
                            </p:stCondLst>
                            <p:childTnLst>
                              <p:par>
                                <p:cTn id="35" presetID="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6000"/>
                            </p:stCondLst>
                            <p:childTnLst>
                              <p:par>
                                <p:cTn id="40" presetID="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0-#ppt_h/2"/>
                                          </p:val>
                                        </p:tav>
                                        <p:tav tm="100000">
                                          <p:val>
                                            <p:strVal val="#ppt_y"/>
                                          </p:val>
                                        </p:tav>
                                      </p:tavLst>
                                    </p:anim>
                                  </p:childTnLst>
                                </p:cTn>
                              </p:par>
                            </p:childTnLst>
                          </p:cTn>
                        </p:par>
                        <p:par>
                          <p:cTn id="44" fill="hold">
                            <p:stCondLst>
                              <p:cond delay="6500"/>
                            </p:stCondLst>
                            <p:childTnLst>
                              <p:par>
                                <p:cTn id="45" presetID="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0-#ppt_h/2"/>
                                          </p:val>
                                        </p:tav>
                                        <p:tav tm="100000">
                                          <p:val>
                                            <p:strVal val="#ppt_y"/>
                                          </p:val>
                                        </p:tav>
                                      </p:tavLst>
                                    </p:anim>
                                  </p:childTnLst>
                                </p:cTn>
                              </p:par>
                            </p:childTnLst>
                          </p:cTn>
                        </p:par>
                        <p:par>
                          <p:cTn id="49" fill="hold">
                            <p:stCondLst>
                              <p:cond delay="7500"/>
                            </p:stCondLst>
                            <p:childTnLst>
                              <p:par>
                                <p:cTn id="50" presetID="2" presetClass="entr" presetSubtype="1"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1000" fill="hold"/>
                                        <p:tgtEl>
                                          <p:spTgt spid="14"/>
                                        </p:tgtEl>
                                        <p:attrNameLst>
                                          <p:attrName>ppt_x</p:attrName>
                                        </p:attrNameLst>
                                      </p:cBhvr>
                                      <p:tavLst>
                                        <p:tav tm="0">
                                          <p:val>
                                            <p:strVal val="#ppt_x"/>
                                          </p:val>
                                        </p:tav>
                                        <p:tav tm="100000">
                                          <p:val>
                                            <p:strVal val="#ppt_x"/>
                                          </p:val>
                                        </p:tav>
                                      </p:tavLst>
                                    </p:anim>
                                    <p:anim calcmode="lin" valueType="num">
                                      <p:cBhvr additive="base">
                                        <p:cTn id="53" dur="10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85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ppt_x"/>
                                          </p:val>
                                        </p:tav>
                                        <p:tav tm="100000">
                                          <p:val>
                                            <p:strVal val="#ppt_x"/>
                                          </p:val>
                                        </p:tav>
                                      </p:tavLst>
                                    </p:anim>
                                    <p:anim calcmode="lin" valueType="num">
                                      <p:cBhvr additive="base">
                                        <p:cTn id="58" dur="10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9500"/>
                            </p:stCondLst>
                            <p:childTnLst>
                              <p:par>
                                <p:cTn id="60" presetID="2" presetClass="entr" presetSubtype="1"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1000" fill="hold"/>
                                        <p:tgtEl>
                                          <p:spTgt spid="6"/>
                                        </p:tgtEl>
                                        <p:attrNameLst>
                                          <p:attrName>ppt_x</p:attrName>
                                        </p:attrNameLst>
                                      </p:cBhvr>
                                      <p:tavLst>
                                        <p:tav tm="0">
                                          <p:val>
                                            <p:strVal val="#ppt_x"/>
                                          </p:val>
                                        </p:tav>
                                        <p:tav tm="100000">
                                          <p:val>
                                            <p:strVal val="#ppt_x"/>
                                          </p:val>
                                        </p:tav>
                                      </p:tavLst>
                                    </p:anim>
                                    <p:anim calcmode="lin" valueType="num">
                                      <p:cBhvr additive="base">
                                        <p:cTn id="63" dur="1000" fill="hold"/>
                                        <p:tgtEl>
                                          <p:spTgt spid="6"/>
                                        </p:tgtEl>
                                        <p:attrNameLst>
                                          <p:attrName>ppt_y</p:attrName>
                                        </p:attrNameLst>
                                      </p:cBhvr>
                                      <p:tavLst>
                                        <p:tav tm="0">
                                          <p:val>
                                            <p:strVal val="0-#ppt_h/2"/>
                                          </p:val>
                                        </p:tav>
                                        <p:tav tm="100000">
                                          <p:val>
                                            <p:strVal val="#ppt_y"/>
                                          </p:val>
                                        </p:tav>
                                      </p:tavLst>
                                    </p:anim>
                                  </p:childTnLst>
                                </p:cTn>
                              </p:par>
                            </p:childTnLst>
                          </p:cTn>
                        </p:par>
                        <p:par>
                          <p:cTn id="64" fill="hold">
                            <p:stCondLst>
                              <p:cond delay="10500"/>
                            </p:stCondLst>
                            <p:childTnLst>
                              <p:par>
                                <p:cTn id="65" presetID="2" presetClass="entr" presetSubtype="1"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000" fill="hold"/>
                                        <p:tgtEl>
                                          <p:spTgt spid="7"/>
                                        </p:tgtEl>
                                        <p:attrNameLst>
                                          <p:attrName>ppt_x</p:attrName>
                                        </p:attrNameLst>
                                      </p:cBhvr>
                                      <p:tavLst>
                                        <p:tav tm="0">
                                          <p:val>
                                            <p:strVal val="#ppt_x"/>
                                          </p:val>
                                        </p:tav>
                                        <p:tav tm="100000">
                                          <p:val>
                                            <p:strVal val="#ppt_x"/>
                                          </p:val>
                                        </p:tav>
                                      </p:tavLst>
                                    </p:anim>
                                    <p:anim calcmode="lin" valueType="num">
                                      <p:cBhvr additive="base">
                                        <p:cTn id="6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0" grpId="0" animBg="1"/>
      <p:bldP spid="11" grpId="0"/>
      <p:bldP spid="12" grpId="0" animBg="1"/>
      <p:bldP spid="13" grpId="0" animBg="1"/>
      <p:bldP spid="14" grpId="0"/>
      <p:bldP spid="3" grpId="0"/>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HWOCRTEMP_ROC00"/>
          <p:cNvPicPr>
            <a:picLocks noChangeAspect="1" noChangeArrowheads="1"/>
          </p:cNvPicPr>
          <p:nvPr/>
        </p:nvPicPr>
        <p:blipFill>
          <a:blip r:embed="rId2">
            <a:lum bright="-12000" contrast="18000"/>
          </a:blip>
          <a:srcRect/>
          <a:stretch>
            <a:fillRect/>
          </a:stretch>
        </p:blipFill>
        <p:spPr bwMode="auto">
          <a:xfrm>
            <a:off x="323850" y="2133600"/>
            <a:ext cx="8353425" cy="3530600"/>
          </a:xfrm>
          <a:prstGeom prst="rect">
            <a:avLst/>
          </a:prstGeom>
          <a:noFill/>
          <a:ln w="9525">
            <a:noFill/>
            <a:miter lim="800000"/>
            <a:headEnd/>
            <a:tailEnd/>
          </a:ln>
        </p:spPr>
      </p:pic>
      <p:sp>
        <p:nvSpPr>
          <p:cNvPr id="5131" name="Text Box 11"/>
          <p:cNvSpPr txBox="1">
            <a:spLocks noChangeArrowheads="1"/>
          </p:cNvSpPr>
          <p:nvPr/>
        </p:nvSpPr>
        <p:spPr bwMode="auto">
          <a:xfrm>
            <a:off x="611188" y="6092825"/>
            <a:ext cx="4114800" cy="579438"/>
          </a:xfrm>
          <a:prstGeom prst="rect">
            <a:avLst/>
          </a:prstGeom>
          <a:noFill/>
          <a:ln w="9525">
            <a:noFill/>
            <a:miter lim="800000"/>
            <a:headEnd/>
            <a:tailEnd/>
          </a:ln>
        </p:spPr>
        <p:txBody>
          <a:bodyPr>
            <a:spAutoFit/>
          </a:bodyPr>
          <a:lstStyle/>
          <a:p>
            <a:pPr>
              <a:spcBef>
                <a:spcPct val="50000"/>
              </a:spcBef>
            </a:pPr>
            <a:r>
              <a:rPr lang="zh-CN" altLang="en-US" sz="3200" b="1">
                <a:latin typeface="黑体" pitchFamily="49" charset="-122"/>
                <a:ea typeface="黑体" pitchFamily="49" charset="-122"/>
              </a:rPr>
              <a:t>Ｄ</a:t>
            </a:r>
            <a:r>
              <a:rPr lang="en-US" altLang="zh-CN" sz="3200" b="1">
                <a:latin typeface="黑体" pitchFamily="49" charset="-122"/>
                <a:ea typeface="黑体" pitchFamily="49" charset="-122"/>
              </a:rPr>
              <a:t>.</a:t>
            </a:r>
            <a:r>
              <a:rPr lang="zh-CN" altLang="en-US" sz="3200" b="1">
                <a:solidFill>
                  <a:srgbClr val="FF0000"/>
                </a:solidFill>
                <a:latin typeface="黑体" pitchFamily="49" charset="-122"/>
                <a:ea typeface="黑体" pitchFamily="49" charset="-122"/>
              </a:rPr>
              <a:t>民族资本主义经济</a:t>
            </a:r>
          </a:p>
        </p:txBody>
      </p:sp>
      <p:sp>
        <p:nvSpPr>
          <p:cNvPr id="5132" name="Text Box 12"/>
          <p:cNvSpPr txBox="1">
            <a:spLocks noChangeArrowheads="1"/>
          </p:cNvSpPr>
          <p:nvPr/>
        </p:nvSpPr>
        <p:spPr bwMode="auto">
          <a:xfrm>
            <a:off x="4716463" y="6092825"/>
            <a:ext cx="4427537" cy="579438"/>
          </a:xfrm>
          <a:prstGeom prst="rect">
            <a:avLst/>
          </a:prstGeom>
          <a:noFill/>
          <a:ln w="9525">
            <a:noFill/>
            <a:miter lim="800000"/>
            <a:headEnd/>
            <a:tailEnd/>
          </a:ln>
        </p:spPr>
        <p:txBody>
          <a:bodyPr>
            <a:spAutoFit/>
          </a:bodyPr>
          <a:lstStyle/>
          <a:p>
            <a:pPr>
              <a:spcBef>
                <a:spcPct val="50000"/>
              </a:spcBef>
            </a:pPr>
            <a:r>
              <a:rPr lang="zh-CN" altLang="en-US" sz="3200" b="1">
                <a:ea typeface="黑体" pitchFamily="49" charset="-122"/>
              </a:rPr>
              <a:t>Ｅ</a:t>
            </a:r>
            <a:r>
              <a:rPr lang="en-US" altLang="zh-CN" sz="3200" b="1">
                <a:ea typeface="黑体" pitchFamily="49" charset="-122"/>
              </a:rPr>
              <a:t>.</a:t>
            </a:r>
            <a:r>
              <a:rPr lang="zh-CN" altLang="en-US" sz="3200" b="1">
                <a:solidFill>
                  <a:srgbClr val="FF0000"/>
                </a:solidFill>
                <a:ea typeface="黑体" pitchFamily="49" charset="-122"/>
              </a:rPr>
              <a:t>官僚资本主义经济</a:t>
            </a:r>
          </a:p>
        </p:txBody>
      </p:sp>
      <p:sp>
        <p:nvSpPr>
          <p:cNvPr id="81924" name="Text Box 5"/>
          <p:cNvSpPr txBox="1">
            <a:spLocks noChangeArrowheads="1"/>
          </p:cNvSpPr>
          <p:nvPr/>
        </p:nvSpPr>
        <p:spPr bwMode="auto">
          <a:xfrm>
            <a:off x="228600" y="836613"/>
            <a:ext cx="8915400" cy="1373187"/>
          </a:xfrm>
          <a:prstGeom prst="rect">
            <a:avLst/>
          </a:prstGeom>
          <a:noFill/>
          <a:ln w="9525">
            <a:noFill/>
            <a:miter lim="800000"/>
            <a:headEnd/>
            <a:tailEnd/>
          </a:ln>
        </p:spPr>
        <p:txBody>
          <a:bodyPr>
            <a:spAutoFit/>
          </a:bodyPr>
          <a:lstStyle/>
          <a:p>
            <a:pPr>
              <a:spcBef>
                <a:spcPct val="50000"/>
              </a:spcBef>
            </a:pPr>
            <a:r>
              <a:rPr lang="en-US" altLang="zh-CN" sz="2800" b="1">
                <a:latin typeface="黑体" pitchFamily="49" charset="-122"/>
                <a:ea typeface="黑体" pitchFamily="49" charset="-122"/>
              </a:rPr>
              <a:t>1</a:t>
            </a:r>
            <a:r>
              <a:rPr lang="zh-CN" altLang="en-US" sz="2800" b="1">
                <a:latin typeface="黑体" pitchFamily="49" charset="-122"/>
                <a:ea typeface="黑体" pitchFamily="49" charset="-122"/>
              </a:rPr>
              <a:t>、根据图列，指出</a:t>
            </a:r>
            <a:r>
              <a:rPr lang="en-US" altLang="zh-CN" sz="2800" b="1">
                <a:latin typeface="黑体" pitchFamily="49" charset="-122"/>
                <a:ea typeface="黑体" pitchFamily="49" charset="-122"/>
              </a:rPr>
              <a:t>ABCDE</a:t>
            </a:r>
            <a:r>
              <a:rPr lang="zh-CN" altLang="en-US" sz="2800" b="1">
                <a:latin typeface="黑体" pitchFamily="49" charset="-122"/>
                <a:ea typeface="黑体" pitchFamily="49" charset="-122"/>
              </a:rPr>
              <a:t>分别属于哪种经济成分，体会近代中国经济结构发生的变化和原因。</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自然经济、外资经济、洋务经济、民族经济、官僚经济</a:t>
            </a:r>
            <a:r>
              <a:rPr lang="en-US" altLang="zh-CN" sz="2800" b="1">
                <a:latin typeface="黑体" pitchFamily="49" charset="-122"/>
                <a:ea typeface="黑体" pitchFamily="49" charset="-122"/>
              </a:rPr>
              <a:t>)</a:t>
            </a:r>
          </a:p>
        </p:txBody>
      </p:sp>
      <p:pic>
        <p:nvPicPr>
          <p:cNvPr id="81925" name="Picture 6" descr="窗格"/>
          <p:cNvPicPr>
            <a:picLocks noChangeAspect="1" noChangeArrowheads="1"/>
          </p:cNvPicPr>
          <p:nvPr/>
        </p:nvPicPr>
        <p:blipFill>
          <a:blip r:embed="rId3"/>
          <a:srcRect/>
          <a:stretch>
            <a:fillRect/>
          </a:stretch>
        </p:blipFill>
        <p:spPr bwMode="auto">
          <a:xfrm>
            <a:off x="250825" y="0"/>
            <a:ext cx="3313113" cy="812800"/>
          </a:xfrm>
          <a:prstGeom prst="rect">
            <a:avLst/>
          </a:prstGeom>
          <a:noFill/>
          <a:ln w="9525">
            <a:noFill/>
            <a:miter lim="800000"/>
            <a:headEnd/>
            <a:tailEnd/>
          </a:ln>
        </p:spPr>
      </p:pic>
      <p:sp>
        <p:nvSpPr>
          <p:cNvPr id="81926" name="Text Box 7"/>
          <p:cNvSpPr txBox="1">
            <a:spLocks noChangeArrowheads="1"/>
          </p:cNvSpPr>
          <p:nvPr/>
        </p:nvSpPr>
        <p:spPr bwMode="auto">
          <a:xfrm>
            <a:off x="827088" y="73025"/>
            <a:ext cx="2952750" cy="641350"/>
          </a:xfrm>
          <a:prstGeom prst="rect">
            <a:avLst/>
          </a:prstGeom>
          <a:noFill/>
          <a:ln w="9525">
            <a:noFill/>
            <a:miter lim="800000"/>
            <a:headEnd/>
            <a:tailEnd/>
          </a:ln>
        </p:spPr>
        <p:txBody>
          <a:bodyPr>
            <a:spAutoFit/>
          </a:bodyPr>
          <a:lstStyle/>
          <a:p>
            <a:r>
              <a:rPr lang="zh-CN" altLang="en-US" sz="3600" b="1">
                <a:solidFill>
                  <a:srgbClr val="FF0000"/>
                </a:solidFill>
                <a:ea typeface="黑体" pitchFamily="49" charset="-122"/>
              </a:rPr>
              <a:t>练一练：</a:t>
            </a:r>
          </a:p>
        </p:txBody>
      </p:sp>
      <p:sp>
        <p:nvSpPr>
          <p:cNvPr id="5129" name="Text Box 9"/>
          <p:cNvSpPr txBox="1">
            <a:spLocks noChangeArrowheads="1"/>
          </p:cNvSpPr>
          <p:nvPr/>
        </p:nvSpPr>
        <p:spPr bwMode="auto">
          <a:xfrm>
            <a:off x="3348038" y="5516563"/>
            <a:ext cx="2736850" cy="579437"/>
          </a:xfrm>
          <a:prstGeom prst="rect">
            <a:avLst/>
          </a:prstGeom>
          <a:noFill/>
          <a:ln w="9525">
            <a:noFill/>
            <a:miter lim="800000"/>
            <a:headEnd/>
            <a:tailEnd/>
          </a:ln>
        </p:spPr>
        <p:txBody>
          <a:bodyPr>
            <a:spAutoFit/>
          </a:bodyPr>
          <a:lstStyle/>
          <a:p>
            <a:pPr>
              <a:spcBef>
                <a:spcPct val="50000"/>
              </a:spcBef>
            </a:pPr>
            <a:r>
              <a:rPr lang="zh-CN" altLang="en-US" sz="3200" b="1">
                <a:ea typeface="黑体" pitchFamily="49" charset="-122"/>
              </a:rPr>
              <a:t>Ｂ</a:t>
            </a:r>
            <a:r>
              <a:rPr lang="en-US" altLang="zh-CN" sz="3200" b="1">
                <a:ea typeface="黑体" pitchFamily="49" charset="-122"/>
              </a:rPr>
              <a:t>.</a:t>
            </a:r>
            <a:r>
              <a:rPr lang="zh-CN" altLang="en-US" sz="3200" b="1">
                <a:solidFill>
                  <a:srgbClr val="FF0000"/>
                </a:solidFill>
                <a:ea typeface="黑体" pitchFamily="49" charset="-122"/>
              </a:rPr>
              <a:t>洋务经济</a:t>
            </a:r>
          </a:p>
        </p:txBody>
      </p:sp>
      <p:sp>
        <p:nvSpPr>
          <p:cNvPr id="5130" name="Text Box 10"/>
          <p:cNvSpPr txBox="1">
            <a:spLocks noChangeArrowheads="1"/>
          </p:cNvSpPr>
          <p:nvPr/>
        </p:nvSpPr>
        <p:spPr bwMode="auto">
          <a:xfrm>
            <a:off x="6011863" y="5516563"/>
            <a:ext cx="2663825" cy="579437"/>
          </a:xfrm>
          <a:prstGeom prst="rect">
            <a:avLst/>
          </a:prstGeom>
          <a:noFill/>
          <a:ln w="9525">
            <a:noFill/>
            <a:miter lim="800000"/>
            <a:headEnd/>
            <a:tailEnd/>
          </a:ln>
        </p:spPr>
        <p:txBody>
          <a:bodyPr>
            <a:spAutoFit/>
          </a:bodyPr>
          <a:lstStyle/>
          <a:p>
            <a:pPr>
              <a:spcBef>
                <a:spcPct val="50000"/>
              </a:spcBef>
            </a:pPr>
            <a:r>
              <a:rPr lang="zh-CN" altLang="en-US" sz="3200" b="1">
                <a:ea typeface="黑体" pitchFamily="49" charset="-122"/>
              </a:rPr>
              <a:t>Ｃ</a:t>
            </a:r>
            <a:r>
              <a:rPr lang="en-US" altLang="zh-CN" sz="3200" b="1">
                <a:ea typeface="黑体" pitchFamily="49" charset="-122"/>
              </a:rPr>
              <a:t>.</a:t>
            </a:r>
            <a:r>
              <a:rPr lang="zh-CN" altLang="en-US" sz="3200" b="1">
                <a:solidFill>
                  <a:srgbClr val="FF0000"/>
                </a:solidFill>
                <a:ea typeface="黑体" pitchFamily="49" charset="-122"/>
              </a:rPr>
              <a:t>外资经济</a:t>
            </a:r>
          </a:p>
        </p:txBody>
      </p:sp>
      <p:sp>
        <p:nvSpPr>
          <p:cNvPr id="5128" name="Text Box 8"/>
          <p:cNvSpPr txBox="1">
            <a:spLocks noChangeArrowheads="1"/>
          </p:cNvSpPr>
          <p:nvPr/>
        </p:nvSpPr>
        <p:spPr bwMode="auto">
          <a:xfrm>
            <a:off x="684213" y="5516563"/>
            <a:ext cx="2735262" cy="579437"/>
          </a:xfrm>
          <a:prstGeom prst="rect">
            <a:avLst/>
          </a:prstGeom>
          <a:noFill/>
          <a:ln w="9525">
            <a:noFill/>
            <a:miter lim="800000"/>
            <a:headEnd/>
            <a:tailEnd/>
          </a:ln>
        </p:spPr>
        <p:txBody>
          <a:bodyPr>
            <a:spAutoFit/>
          </a:bodyPr>
          <a:lstStyle/>
          <a:p>
            <a:pPr>
              <a:spcBef>
                <a:spcPct val="50000"/>
              </a:spcBef>
            </a:pPr>
            <a:r>
              <a:rPr lang="en-US" altLang="zh-CN" sz="3200" b="1">
                <a:ea typeface="黑体" pitchFamily="49" charset="-122"/>
              </a:rPr>
              <a:t>A.</a:t>
            </a:r>
            <a:r>
              <a:rPr lang="zh-CN" altLang="en-US" sz="3200" b="1">
                <a:solidFill>
                  <a:srgbClr val="FF0000"/>
                </a:solidFill>
                <a:ea typeface="黑体" pitchFamily="49" charset="-122"/>
              </a:rPr>
              <a:t>自然经济</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checkerboard(across)">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checkerboard(across)">
                                      <p:cBhvr>
                                        <p:cTn id="12" dur="500"/>
                                        <p:tgtEl>
                                          <p:spTgt spid="5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checkerboard(across)">
                                      <p:cBhvr>
                                        <p:cTn id="17" dur="500"/>
                                        <p:tgtEl>
                                          <p:spTgt spid="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checkerboard(across)">
                                      <p:cBhvr>
                                        <p:cTn id="22" dur="500"/>
                                        <p:tgtEl>
                                          <p:spTgt spid="51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checkerboard(across)">
                                      <p:cBhvr>
                                        <p:cTn id="27"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2" grpId="0"/>
      <p:bldP spid="5129" grpId="0"/>
      <p:bldP spid="5130" grpId="0"/>
      <p:bldP spid="51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250825" y="279400"/>
            <a:ext cx="8667750" cy="6118225"/>
          </a:xfrm>
          <a:prstGeom prst="rect">
            <a:avLst/>
          </a:prstGeom>
          <a:noFill/>
          <a:ln w="9525">
            <a:noFill/>
            <a:miter lim="800000"/>
            <a:headEnd/>
            <a:tailEnd/>
          </a:ln>
        </p:spPr>
        <p:txBody>
          <a:bodyPr anchor="ctr">
            <a:spAutoFit/>
          </a:bodyPr>
          <a:lstStyle/>
          <a:p>
            <a:pPr>
              <a:spcBef>
                <a:spcPct val="20000"/>
              </a:spcBef>
              <a:tabLst>
                <a:tab pos="3086100" algn="l"/>
              </a:tabLst>
            </a:pPr>
            <a:r>
              <a:rPr lang="zh-CN" altLang="en-US" sz="4400" b="1">
                <a:latin typeface="黑体" pitchFamily="49" charset="-122"/>
                <a:ea typeface="黑体" pitchFamily="49" charset="-122"/>
              </a:rPr>
              <a:t>2、</a:t>
            </a:r>
            <a:r>
              <a:rPr lang="zh-CN" altLang="zh-CN" sz="4400" b="1">
                <a:latin typeface="黑体" pitchFamily="49" charset="-122"/>
                <a:ea typeface="黑体" pitchFamily="49" charset="-122"/>
              </a:rPr>
              <a:t>列强侵略对中国经济造成的影响有</a:t>
            </a:r>
            <a:r>
              <a:rPr lang="en-US" altLang="zh-CN" sz="4400" b="1">
                <a:latin typeface="黑体" pitchFamily="49" charset="-122"/>
                <a:ea typeface="黑体" pitchFamily="49" charset="-122"/>
              </a:rPr>
              <a:t>(     )</a:t>
            </a:r>
          </a:p>
          <a:p>
            <a:pPr>
              <a:spcBef>
                <a:spcPct val="20000"/>
              </a:spcBef>
              <a:tabLst>
                <a:tab pos="3086100" algn="l"/>
              </a:tabLst>
            </a:pPr>
            <a:r>
              <a:rPr lang="en-US" altLang="zh-CN" sz="4400" b="1">
                <a:latin typeface="黑体" pitchFamily="49" charset="-122"/>
                <a:ea typeface="黑体" pitchFamily="49" charset="-122"/>
              </a:rPr>
              <a:t>①</a:t>
            </a:r>
            <a:r>
              <a:rPr lang="zh-CN" altLang="en-US" sz="4400" b="1">
                <a:latin typeface="黑体" pitchFamily="49" charset="-122"/>
                <a:ea typeface="黑体" pitchFamily="49" charset="-122"/>
              </a:rPr>
              <a:t>刺激了商品经济的发展</a:t>
            </a:r>
          </a:p>
          <a:p>
            <a:pPr>
              <a:spcBef>
                <a:spcPct val="20000"/>
              </a:spcBef>
              <a:tabLst>
                <a:tab pos="3086100" algn="l"/>
              </a:tabLst>
            </a:pPr>
            <a:r>
              <a:rPr lang="zh-CN" altLang="en-US" sz="4400" b="1">
                <a:latin typeface="黑体" pitchFamily="49" charset="-122"/>
                <a:ea typeface="黑体" pitchFamily="49" charset="-122"/>
              </a:rPr>
              <a:t>②促使自然经济逐步解体</a:t>
            </a:r>
          </a:p>
          <a:p>
            <a:pPr>
              <a:spcBef>
                <a:spcPct val="20000"/>
              </a:spcBef>
              <a:tabLst>
                <a:tab pos="3086100" algn="l"/>
              </a:tabLst>
            </a:pPr>
            <a:r>
              <a:rPr lang="zh-CN" altLang="en-US" sz="4400" b="1">
                <a:latin typeface="黑体" pitchFamily="49" charset="-122"/>
                <a:ea typeface="黑体" pitchFamily="49" charset="-122"/>
              </a:rPr>
              <a:t>③客观上有利于手工纺织业的发展</a:t>
            </a:r>
          </a:p>
          <a:p>
            <a:pPr>
              <a:spcBef>
                <a:spcPct val="20000"/>
              </a:spcBef>
              <a:tabLst>
                <a:tab pos="3086100" algn="l"/>
              </a:tabLst>
            </a:pPr>
            <a:r>
              <a:rPr lang="zh-CN" altLang="en-US" sz="4400" b="1">
                <a:latin typeface="黑体" pitchFamily="49" charset="-122"/>
                <a:ea typeface="黑体" pitchFamily="49" charset="-122"/>
              </a:rPr>
              <a:t>④中国逐步沦为资本主义的附庸</a:t>
            </a:r>
          </a:p>
          <a:p>
            <a:pPr>
              <a:spcBef>
                <a:spcPct val="20000"/>
              </a:spcBef>
              <a:tabLst>
                <a:tab pos="3086100" algn="l"/>
              </a:tabLst>
            </a:pPr>
            <a:r>
              <a:rPr lang="en-US" altLang="zh-CN" sz="4400" b="1">
                <a:latin typeface="黑体" pitchFamily="49" charset="-122"/>
                <a:ea typeface="黑体" pitchFamily="49" charset="-122"/>
              </a:rPr>
              <a:t>A</a:t>
            </a:r>
            <a:r>
              <a:rPr lang="zh-CN" altLang="en-US" sz="4400" b="1">
                <a:latin typeface="黑体" pitchFamily="49" charset="-122"/>
                <a:ea typeface="黑体" pitchFamily="49" charset="-122"/>
              </a:rPr>
              <a:t>、①③         </a:t>
            </a:r>
            <a:r>
              <a:rPr lang="en-US" altLang="zh-CN" sz="4400" b="1">
                <a:latin typeface="黑体" pitchFamily="49" charset="-122"/>
                <a:ea typeface="黑体" pitchFamily="49" charset="-122"/>
              </a:rPr>
              <a:t>B</a:t>
            </a:r>
            <a:r>
              <a:rPr lang="zh-CN" altLang="en-US" sz="4400" b="1">
                <a:latin typeface="黑体" pitchFamily="49" charset="-122"/>
                <a:ea typeface="黑体" pitchFamily="49" charset="-122"/>
              </a:rPr>
              <a:t>、②③④         </a:t>
            </a:r>
            <a:r>
              <a:rPr lang="en-US" altLang="zh-CN" sz="4400" b="1">
                <a:latin typeface="黑体" pitchFamily="49" charset="-122"/>
                <a:ea typeface="黑体" pitchFamily="49" charset="-122"/>
              </a:rPr>
              <a:t>C</a:t>
            </a:r>
            <a:r>
              <a:rPr lang="zh-CN" altLang="en-US" sz="4400" b="1">
                <a:latin typeface="黑体" pitchFamily="49" charset="-122"/>
                <a:ea typeface="黑体" pitchFamily="49" charset="-122"/>
              </a:rPr>
              <a:t>、①②④       </a:t>
            </a:r>
            <a:r>
              <a:rPr lang="en-US" altLang="zh-CN" sz="4400" b="1">
                <a:latin typeface="黑体" pitchFamily="49" charset="-122"/>
                <a:ea typeface="黑体" pitchFamily="49" charset="-122"/>
              </a:rPr>
              <a:t>D</a:t>
            </a:r>
            <a:r>
              <a:rPr lang="zh-CN" altLang="en-US" sz="4400" b="1">
                <a:latin typeface="黑体" pitchFamily="49" charset="-122"/>
                <a:ea typeface="黑体" pitchFamily="49" charset="-122"/>
              </a:rPr>
              <a:t>、①②③④</a:t>
            </a:r>
          </a:p>
        </p:txBody>
      </p:sp>
      <p:sp>
        <p:nvSpPr>
          <p:cNvPr id="56323" name="WordArt 3"/>
          <p:cNvSpPr>
            <a:spLocks noChangeArrowheads="1" noChangeShapeType="1" noTextEdit="1"/>
          </p:cNvSpPr>
          <p:nvPr/>
        </p:nvSpPr>
        <p:spPr bwMode="auto">
          <a:xfrm>
            <a:off x="6804025" y="1196975"/>
            <a:ext cx="1438275" cy="1701800"/>
          </a:xfrm>
          <a:prstGeom prst="rect">
            <a:avLst/>
          </a:prstGeom>
        </p:spPr>
        <p:txBody>
          <a:bodyPr wrap="none" fromWordArt="1">
            <a:prstTxWarp prst="textSlantUp">
              <a:avLst>
                <a:gd name="adj" fmla="val 32056"/>
              </a:avLst>
            </a:prstTxWarp>
          </a:bodyPr>
          <a:lstStyle/>
          <a:p>
            <a:pPr algn="ctr"/>
            <a:r>
              <a:rPr lang="en-US" altLang="zh-C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rPr>
              <a:t>C</a:t>
            </a:r>
            <a:endParaRPr lang="zh-CN" alt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bwMode="auto">
          <a:xfrm>
            <a:off x="263525" y="6985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b="1" smtClean="0"/>
              <a:t>知识回顾：近代中国经济结构有哪些组成部分？</a:t>
            </a:r>
          </a:p>
          <a:p>
            <a:r>
              <a:rPr lang="zh-CN" altLang="en-US" b="1" smtClean="0"/>
              <a:t>近代中国社会经济的主要成分：</a:t>
            </a:r>
            <a:endParaRPr lang="en-US" altLang="zh-CN" b="1" smtClean="0"/>
          </a:p>
          <a:p>
            <a:endParaRPr lang="zh-CN" altLang="en-US" b="1" smtClean="0"/>
          </a:p>
          <a:p>
            <a:r>
              <a:rPr lang="zh-CN" altLang="en-US" b="1" smtClean="0"/>
              <a:t>一、自然经济</a:t>
            </a:r>
          </a:p>
          <a:p>
            <a:r>
              <a:rPr lang="zh-CN" altLang="en-US" b="1" smtClean="0"/>
              <a:t>问题</a:t>
            </a:r>
            <a:r>
              <a:rPr lang="en-US" altLang="zh-CN" b="1" smtClean="0"/>
              <a:t>1</a:t>
            </a:r>
            <a:r>
              <a:rPr lang="zh-CN" altLang="en-US" b="1" smtClean="0"/>
              <a:t>、鸦片战争后，自然经济开始解体有什么表现？</a:t>
            </a:r>
          </a:p>
          <a:p>
            <a:pPr>
              <a:buFont typeface="Wingdings" pitchFamily="2" charset="2"/>
              <a:buNone/>
            </a:pPr>
            <a:r>
              <a:rPr lang="en-US" altLang="zh-CN" b="1" smtClean="0"/>
              <a:t>	</a:t>
            </a:r>
            <a:r>
              <a:rPr lang="zh-CN" altLang="en-US" b="1" smtClean="0"/>
              <a:t>问题</a:t>
            </a:r>
            <a:r>
              <a:rPr lang="en-US" altLang="zh-CN" b="1" smtClean="0"/>
              <a:t>2</a:t>
            </a:r>
            <a:r>
              <a:rPr lang="zh-CN" altLang="en-US" b="1" smtClean="0"/>
              <a:t>、如何理解自然经济开始解体？</a:t>
            </a:r>
            <a:r>
              <a:rPr lang="en-US" altLang="zh-CN" b="1" smtClean="0"/>
              <a:t> </a:t>
            </a:r>
          </a:p>
          <a:p>
            <a:pPr>
              <a:buFont typeface="Wingdings" pitchFamily="2" charset="2"/>
              <a:buNone/>
            </a:pPr>
            <a:r>
              <a:rPr lang="zh-CN" altLang="en-US" b="1" smtClean="0"/>
              <a:t>	问题</a:t>
            </a:r>
            <a:r>
              <a:rPr lang="en-US" altLang="zh-CN" b="1" smtClean="0"/>
              <a:t>3</a:t>
            </a:r>
            <a:r>
              <a:rPr lang="zh-CN" altLang="en-US" b="1" smtClean="0"/>
              <a:t>、自然经济的解体有什么影响？</a:t>
            </a:r>
            <a:endParaRPr lang="en-US" altLang="zh-CN" b="1" smtClean="0"/>
          </a:p>
          <a:p>
            <a:endParaRPr lang="zh-CN" altLang="en-US" smtClean="0"/>
          </a:p>
        </p:txBody>
      </p:sp>
      <p:sp>
        <p:nvSpPr>
          <p:cNvPr id="63493" name="Text Box 5"/>
          <p:cNvSpPr txBox="1">
            <a:spLocks noChangeArrowheads="1"/>
          </p:cNvSpPr>
          <p:nvPr/>
        </p:nvSpPr>
        <p:spPr bwMode="auto">
          <a:xfrm>
            <a:off x="1625600" y="3495675"/>
            <a:ext cx="5756275" cy="1235075"/>
          </a:xfrm>
          <a:prstGeom prst="rect">
            <a:avLst/>
          </a:prstGeom>
          <a:noFill/>
          <a:ln w="9525">
            <a:noFill/>
            <a:miter lim="800000"/>
            <a:headEnd/>
            <a:tailEnd/>
          </a:ln>
        </p:spPr>
        <p:txBody>
          <a:bodyPr>
            <a:spAutoFit/>
          </a:bodyPr>
          <a:lstStyle/>
          <a:p>
            <a:pPr>
              <a:buFont typeface="Arial" charset="0"/>
              <a:buNone/>
            </a:pPr>
            <a:r>
              <a:rPr lang="zh-CN" altLang="en-US" b="1"/>
              <a:t> </a:t>
            </a:r>
            <a:r>
              <a:rPr lang="zh-CN" altLang="en-US" sz="2400" b="1"/>
              <a:t>①</a:t>
            </a:r>
            <a:r>
              <a:rPr lang="zh-CN" altLang="en-US" sz="2400"/>
              <a:t> </a:t>
            </a:r>
            <a:r>
              <a:rPr lang="zh-CN" altLang="en-US" sz="2400" b="1"/>
              <a:t>、“纺”与“织”分离，“耕”与“织”分离</a:t>
            </a:r>
          </a:p>
          <a:p>
            <a:pPr>
              <a:buFont typeface="Arial" charset="0"/>
              <a:buNone/>
            </a:pPr>
            <a:r>
              <a:rPr lang="en-US" altLang="zh-CN" sz="2400" b="1"/>
              <a:t> </a:t>
            </a:r>
            <a:r>
              <a:rPr lang="zh-CN" altLang="en-US" sz="2400" b="1"/>
              <a:t>②</a:t>
            </a:r>
            <a:r>
              <a:rPr lang="en-US" altLang="zh-CN" sz="2400"/>
              <a:t> </a:t>
            </a:r>
            <a:r>
              <a:rPr lang="zh-CN" altLang="en-US" sz="2400" b="1"/>
              <a:t>、丝茶等大量农产品出口</a:t>
            </a:r>
          </a:p>
          <a:p>
            <a:pPr>
              <a:spcBef>
                <a:spcPct val="50000"/>
              </a:spcBef>
              <a:buFont typeface="Arial" charset="0"/>
              <a:buNone/>
            </a:pPr>
            <a:endParaRPr lang="zh-CN" altLang="en-US"/>
          </a:p>
        </p:txBody>
      </p:sp>
      <p:sp>
        <p:nvSpPr>
          <p:cNvPr id="2" name="TextBox 1"/>
          <p:cNvSpPr txBox="1">
            <a:spLocks noChangeArrowheads="1"/>
          </p:cNvSpPr>
          <p:nvPr/>
        </p:nvSpPr>
        <p:spPr bwMode="auto">
          <a:xfrm>
            <a:off x="722313" y="1712913"/>
            <a:ext cx="7038975" cy="461962"/>
          </a:xfrm>
          <a:prstGeom prst="rect">
            <a:avLst/>
          </a:prstGeom>
          <a:noFill/>
          <a:ln w="9525">
            <a:noFill/>
            <a:miter lim="800000"/>
            <a:headEnd/>
            <a:tailEnd/>
          </a:ln>
        </p:spPr>
        <p:txBody>
          <a:bodyPr>
            <a:spAutoFit/>
          </a:bodyPr>
          <a:lstStyle/>
          <a:p>
            <a:pPr algn="ctr">
              <a:buFont typeface="Arial" charset="0"/>
              <a:buNone/>
            </a:pPr>
            <a:r>
              <a:rPr lang="zh-CN" altLang="en-US" sz="2400" b="1" u="sng">
                <a:solidFill>
                  <a:srgbClr val="FF0000"/>
                </a:solidFill>
              </a:rPr>
              <a:t>自然经济、洋务经济、民族资本主义经济</a:t>
            </a:r>
            <a:r>
              <a:rPr lang="zh-CN" altLang="en-US" sz="2400" b="1"/>
              <a:t>等。</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anim calcmode="lin" valueType="num">
                                      <p:cBhvr additive="base">
                                        <p:cTn id="13"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 calcmode="lin" valueType="num">
                                      <p:cBhvr additive="base">
                                        <p:cTn id="17"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349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anim calcmode="lin" valueType="num">
                                      <p:cBhvr additive="base">
                                        <p:cTn id="21"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349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3491">
                                            <p:txEl>
                                              <p:pRg st="6" end="6"/>
                                            </p:txEl>
                                          </p:spTgt>
                                        </p:tgtEl>
                                        <p:attrNameLst>
                                          <p:attrName>style.visibility</p:attrName>
                                        </p:attrNameLst>
                                      </p:cBhvr>
                                      <p:to>
                                        <p:strVal val="visible"/>
                                      </p:to>
                                    </p:set>
                                    <p:anim calcmode="lin" valueType="num">
                                      <p:cBhvr additive="base">
                                        <p:cTn id="25"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3"/>
                                        </p:tgtEl>
                                        <p:attrNameLst>
                                          <p:attrName>style.visibility</p:attrName>
                                        </p:attrNameLst>
                                      </p:cBhvr>
                                      <p:to>
                                        <p:strVal val="visible"/>
                                      </p:to>
                                    </p:set>
                                    <p:anim calcmode="lin" valueType="num">
                                      <p:cBhvr additive="base">
                                        <p:cTn id="31" dur="500" fill="hold"/>
                                        <p:tgtEl>
                                          <p:spTgt spid="63493"/>
                                        </p:tgtEl>
                                        <p:attrNameLst>
                                          <p:attrName>ppt_x</p:attrName>
                                        </p:attrNameLst>
                                      </p:cBhvr>
                                      <p:tavLst>
                                        <p:tav tm="0">
                                          <p:val>
                                            <p:strVal val="#ppt_x"/>
                                          </p:val>
                                        </p:tav>
                                        <p:tav tm="100000">
                                          <p:val>
                                            <p:strVal val="#ppt_x"/>
                                          </p:val>
                                        </p:tav>
                                      </p:tavLst>
                                    </p:anim>
                                    <p:anim calcmode="lin" valueType="num">
                                      <p:cBhvr additive="base">
                                        <p:cTn id="32" dur="500" fill="hold"/>
                                        <p:tgtEl>
                                          <p:spTgt spid="63493"/>
                                        </p:tgtEl>
                                        <p:attrNameLst>
                                          <p:attrName>ppt_y</p:attrName>
                                        </p:attrNameLst>
                                      </p:cBhvr>
                                      <p:tavLst>
                                        <p:tav tm="0">
                                          <p:val>
                                            <p:strVal val="1+#ppt_h/2"/>
                                          </p:val>
                                        </p:tav>
                                        <p:tav tm="100000">
                                          <p:val>
                                            <p:strVal val="#ppt_y"/>
                                          </p:val>
                                        </p:tav>
                                      </p:tavLst>
                                    </p:anim>
                                  </p:childTnLst>
                                </p:cTn>
                              </p:par>
                              <p:par>
                                <p:cTn id="33" presetID="2" presetClass="exit" presetSubtype="4" fill="hold" nodeType="withEffect">
                                  <p:stCondLst>
                                    <p:cond delay="0"/>
                                  </p:stCondLst>
                                  <p:childTnLst>
                                    <p:anim calcmode="lin" valueType="num">
                                      <p:cBhvr additive="base">
                                        <p:cTn id="34" dur="500"/>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35" dur="500"/>
                                        <p:tgtEl>
                                          <p:spTgt spid="63491">
                                            <p:txEl>
                                              <p:pRg st="6" end="6"/>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63491">
                                            <p:txEl>
                                              <p:pRg st="6" end="6"/>
                                            </p:txEl>
                                          </p:spTgt>
                                        </p:tgtEl>
                                        <p:attrNameLst>
                                          <p:attrName>style.visibility</p:attrName>
                                        </p:attrNameLst>
                                      </p:cBhvr>
                                      <p:to>
                                        <p:strVal val="hidden"/>
                                      </p:to>
                                    </p:set>
                                  </p:childTnLst>
                                </p:cTn>
                              </p:par>
                              <p:par>
                                <p:cTn id="37" presetID="42" presetClass="path" presetSubtype="0" accel="50000" decel="50000" fill="hold" nodeType="withEffect">
                                  <p:stCondLst>
                                    <p:cond delay="0"/>
                                  </p:stCondLst>
                                  <p:childTnLst>
                                    <p:animMotion origin="layout" path="M 0.00156 0.05711 L 0.00156 0.30706 " pathEditMode="relative" rAng="0" ptsTypes="AA">
                                      <p:cBhvr>
                                        <p:cTn id="38" dur="2000" fill="hold"/>
                                        <p:tgtEl>
                                          <p:spTgt spid="63491">
                                            <p:txEl>
                                              <p:pRg st="5" end="5"/>
                                            </p:txEl>
                                          </p:spTgt>
                                        </p:tgtEl>
                                        <p:attrNameLst>
                                          <p:attrName>ppt_x</p:attrName>
                                          <p:attrName>ppt_y</p:attrName>
                                        </p:attrNameLst>
                                      </p:cBhvr>
                                      <p:rCtr x="0" y="12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250825" y="260350"/>
            <a:ext cx="8893175" cy="6311900"/>
          </a:xfrm>
          <a:prstGeom prst="rect">
            <a:avLst/>
          </a:prstGeom>
          <a:noFill/>
          <a:ln w="9525">
            <a:noFill/>
            <a:miter lim="800000"/>
            <a:headEnd/>
            <a:tailEnd/>
          </a:ln>
        </p:spPr>
        <p:txBody>
          <a:bodyPr anchor="ctr">
            <a:spAutoFit/>
          </a:bodyPr>
          <a:lstStyle/>
          <a:p>
            <a:r>
              <a:rPr lang="en-US" altLang="zh-CN" sz="4000" b="1">
                <a:latin typeface="黑体" pitchFamily="49" charset="-122"/>
                <a:ea typeface="黑体" pitchFamily="49" charset="-122"/>
              </a:rPr>
              <a:t>3</a:t>
            </a:r>
            <a:r>
              <a:rPr lang="zh-CN" altLang="en-US" sz="4000" b="1">
                <a:latin typeface="黑体" pitchFamily="49" charset="-122"/>
                <a:ea typeface="黑体" pitchFamily="49" charset="-122"/>
              </a:rPr>
              <a:t>、鸦片战争后，近代中国的经济发生了深刻的变化，下列说法正确的是</a:t>
            </a:r>
            <a:r>
              <a:rPr lang="en-US" altLang="zh-CN" sz="4000" b="1">
                <a:latin typeface="黑体" pitchFamily="49" charset="-122"/>
                <a:ea typeface="黑体" pitchFamily="49" charset="-122"/>
              </a:rPr>
              <a:t>(      )</a:t>
            </a:r>
          </a:p>
          <a:p>
            <a:pPr>
              <a:spcBef>
                <a:spcPct val="20000"/>
              </a:spcBef>
            </a:pPr>
            <a:r>
              <a:rPr lang="en-US" altLang="zh-CN" sz="4000" b="1">
                <a:latin typeface="黑体" pitchFamily="49" charset="-122"/>
                <a:ea typeface="黑体" pitchFamily="49" charset="-122"/>
              </a:rPr>
              <a:t>①</a:t>
            </a:r>
            <a:r>
              <a:rPr lang="zh-CN" altLang="en-US" sz="4000" b="1">
                <a:latin typeface="黑体" pitchFamily="49" charset="-122"/>
                <a:ea typeface="黑体" pitchFamily="49" charset="-122"/>
              </a:rPr>
              <a:t>家庭手工业开始与农业分离</a:t>
            </a:r>
          </a:p>
          <a:p>
            <a:pPr>
              <a:spcBef>
                <a:spcPct val="20000"/>
              </a:spcBef>
            </a:pPr>
            <a:r>
              <a:rPr lang="zh-CN" altLang="en-US" sz="4000" b="1">
                <a:latin typeface="黑体" pitchFamily="49" charset="-122"/>
                <a:ea typeface="黑体" pitchFamily="49" charset="-122"/>
              </a:rPr>
              <a:t>②农村商品开始交流到城市市场 </a:t>
            </a:r>
          </a:p>
          <a:p>
            <a:pPr>
              <a:spcBef>
                <a:spcPct val="20000"/>
              </a:spcBef>
            </a:pPr>
            <a:r>
              <a:rPr lang="zh-CN" altLang="en-US" sz="4000" b="1">
                <a:latin typeface="黑体" pitchFamily="49" charset="-122"/>
                <a:ea typeface="黑体" pitchFamily="49" charset="-122"/>
              </a:rPr>
              <a:t>③近代资本主义性质的企业开始出现</a:t>
            </a:r>
          </a:p>
          <a:p>
            <a:pPr>
              <a:spcBef>
                <a:spcPct val="20000"/>
              </a:spcBef>
            </a:pPr>
            <a:r>
              <a:rPr lang="zh-CN" altLang="en-US" sz="4000" b="1">
                <a:latin typeface="黑体" pitchFamily="49" charset="-122"/>
                <a:ea typeface="黑体" pitchFamily="49" charset="-122"/>
              </a:rPr>
              <a:t>④中国逐渐沦入资本主义世界市场</a:t>
            </a:r>
          </a:p>
          <a:p>
            <a:pPr>
              <a:spcBef>
                <a:spcPct val="20000"/>
              </a:spcBef>
            </a:pPr>
            <a:r>
              <a:rPr lang="en-US" altLang="zh-CN" sz="4000" b="1">
                <a:latin typeface="黑体" pitchFamily="49" charset="-122"/>
                <a:ea typeface="黑体" pitchFamily="49" charset="-122"/>
              </a:rPr>
              <a:t>A</a:t>
            </a:r>
            <a:r>
              <a:rPr lang="zh-CN" altLang="en-US" sz="4000" b="1">
                <a:latin typeface="黑体" pitchFamily="49" charset="-122"/>
                <a:ea typeface="黑体" pitchFamily="49" charset="-122"/>
              </a:rPr>
              <a:t>．①②③     </a:t>
            </a:r>
            <a:r>
              <a:rPr lang="en-US" altLang="zh-CN" sz="4000" b="1">
                <a:latin typeface="黑体" pitchFamily="49" charset="-122"/>
                <a:ea typeface="黑体" pitchFamily="49" charset="-122"/>
              </a:rPr>
              <a:t>B</a:t>
            </a:r>
            <a:r>
              <a:rPr lang="zh-CN" altLang="en-US" sz="4000" b="1">
                <a:latin typeface="黑体" pitchFamily="49" charset="-122"/>
                <a:ea typeface="黑体" pitchFamily="49" charset="-122"/>
              </a:rPr>
              <a:t>．①②④</a:t>
            </a:r>
          </a:p>
          <a:p>
            <a:pPr>
              <a:spcBef>
                <a:spcPct val="20000"/>
              </a:spcBef>
            </a:pPr>
            <a:r>
              <a:rPr lang="en-US" altLang="zh-CN" sz="4000" b="1">
                <a:latin typeface="黑体" pitchFamily="49" charset="-122"/>
                <a:ea typeface="黑体" pitchFamily="49" charset="-122"/>
              </a:rPr>
              <a:t>C</a:t>
            </a:r>
            <a:r>
              <a:rPr lang="zh-CN" altLang="en-US" sz="4000" b="1">
                <a:latin typeface="黑体" pitchFamily="49" charset="-122"/>
                <a:ea typeface="黑体" pitchFamily="49" charset="-122"/>
              </a:rPr>
              <a:t>．②③④     </a:t>
            </a:r>
            <a:r>
              <a:rPr lang="en-US" altLang="zh-CN" sz="4000" b="1">
                <a:latin typeface="黑体" pitchFamily="49" charset="-122"/>
                <a:ea typeface="黑体" pitchFamily="49" charset="-122"/>
              </a:rPr>
              <a:t>D</a:t>
            </a:r>
            <a:r>
              <a:rPr lang="zh-CN" altLang="en-US" sz="4000" b="1">
                <a:latin typeface="黑体" pitchFamily="49" charset="-122"/>
                <a:ea typeface="黑体" pitchFamily="49" charset="-122"/>
              </a:rPr>
              <a:t>．①③④</a:t>
            </a:r>
            <a:r>
              <a:rPr lang="zh-CN" altLang="en-US" sz="4000" b="1">
                <a:solidFill>
                  <a:srgbClr val="FF0000"/>
                </a:solidFill>
                <a:latin typeface="黑体" pitchFamily="49" charset="-122"/>
                <a:ea typeface="黑体" pitchFamily="49" charset="-122"/>
              </a:rPr>
              <a:t> </a:t>
            </a:r>
          </a:p>
        </p:txBody>
      </p:sp>
      <p:sp>
        <p:nvSpPr>
          <p:cNvPr id="57347" name="WordArt 3"/>
          <p:cNvSpPr>
            <a:spLocks noChangeArrowheads="1" noChangeShapeType="1" noTextEdit="1"/>
          </p:cNvSpPr>
          <p:nvPr/>
        </p:nvSpPr>
        <p:spPr bwMode="auto">
          <a:xfrm>
            <a:off x="7380288" y="1412875"/>
            <a:ext cx="1438275" cy="1701800"/>
          </a:xfrm>
          <a:prstGeom prst="rect">
            <a:avLst/>
          </a:prstGeom>
        </p:spPr>
        <p:txBody>
          <a:bodyPr wrap="none" fromWordArt="1">
            <a:prstTxWarp prst="textSlantUp">
              <a:avLst>
                <a:gd name="adj" fmla="val 32056"/>
              </a:avLst>
            </a:prstTxWarp>
          </a:bodyPr>
          <a:lstStyle/>
          <a:p>
            <a:pPr algn="ctr"/>
            <a:r>
              <a:rPr lang="en-US" altLang="zh-C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rPr>
              <a:t>D</a:t>
            </a:r>
            <a:endParaRPr lang="zh-CN" alt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checkerboard(across)">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373063"/>
            <a:ext cx="9144000" cy="5680075"/>
          </a:xfrm>
          <a:prstGeom prst="rect">
            <a:avLst/>
          </a:prstGeom>
          <a:noFill/>
          <a:ln w="9525">
            <a:noFill/>
            <a:miter lim="800000"/>
            <a:headEnd/>
            <a:tailEnd/>
          </a:ln>
        </p:spPr>
        <p:txBody>
          <a:bodyPr anchor="ctr">
            <a:spAutoFit/>
          </a:bodyPr>
          <a:lstStyle/>
          <a:p>
            <a:pPr indent="334963">
              <a:spcBef>
                <a:spcPct val="20000"/>
              </a:spcBef>
            </a:pPr>
            <a:r>
              <a:rPr lang="en-US" altLang="zh-CN" sz="3400" b="1">
                <a:latin typeface="黑体" pitchFamily="49" charset="-122"/>
                <a:ea typeface="黑体" pitchFamily="49" charset="-122"/>
              </a:rPr>
              <a:t>4</a:t>
            </a:r>
            <a:r>
              <a:rPr lang="zh-CN" altLang="en-US" sz="3400" b="1">
                <a:latin typeface="黑体" pitchFamily="49" charset="-122"/>
                <a:ea typeface="黑体" pitchFamily="49" charset="-122"/>
              </a:rPr>
              <a:t>、著名史学家陈旭麓在</a:t>
            </a:r>
            <a:r>
              <a:rPr lang="en-US" altLang="zh-CN" sz="3400" b="1">
                <a:latin typeface="黑体" pitchFamily="49" charset="-122"/>
                <a:ea typeface="黑体" pitchFamily="49" charset="-122"/>
              </a:rPr>
              <a:t>《</a:t>
            </a:r>
            <a:r>
              <a:rPr lang="zh-CN" altLang="en-US" sz="3400" b="1">
                <a:latin typeface="黑体" pitchFamily="49" charset="-122"/>
                <a:ea typeface="黑体" pitchFamily="49" charset="-122"/>
              </a:rPr>
              <a:t>中国近代社会的新陈代谢</a:t>
            </a:r>
            <a:r>
              <a:rPr lang="en-US" altLang="zh-CN" sz="3400" b="1">
                <a:latin typeface="黑体" pitchFamily="49" charset="-122"/>
                <a:ea typeface="黑体" pitchFamily="49" charset="-122"/>
              </a:rPr>
              <a:t>》</a:t>
            </a:r>
            <a:r>
              <a:rPr lang="zh-CN" altLang="en-US" sz="3400" b="1">
                <a:latin typeface="黑体" pitchFamily="49" charset="-122"/>
                <a:ea typeface="黑体" pitchFamily="49" charset="-122"/>
              </a:rPr>
              <a:t>中提出“洋务运动，就其主观动机而言，他们未必有真心打破旧轨，但他们的主张历史的包含着逸出旧轨的趋向。若从洋务派所创办的近代企业的角度来分析，这里“包含着逸出旧轨的趋向”的本质含义是</a:t>
            </a:r>
            <a:r>
              <a:rPr lang="en-US" altLang="zh-CN" sz="3400" b="1">
                <a:latin typeface="黑体" pitchFamily="49" charset="-122"/>
                <a:ea typeface="黑体" pitchFamily="49" charset="-122"/>
              </a:rPr>
              <a:t>(       )</a:t>
            </a:r>
          </a:p>
          <a:p>
            <a:pPr indent="334963">
              <a:spcBef>
                <a:spcPct val="20000"/>
              </a:spcBef>
            </a:pPr>
            <a:r>
              <a:rPr lang="en-US" altLang="zh-CN" sz="3400" b="1">
                <a:latin typeface="黑体" pitchFamily="49" charset="-122"/>
                <a:ea typeface="黑体" pitchFamily="49" charset="-122"/>
              </a:rPr>
              <a:t>A</a:t>
            </a:r>
            <a:r>
              <a:rPr lang="zh-CN" altLang="en-US" sz="3400" b="1">
                <a:latin typeface="黑体" pitchFamily="49" charset="-122"/>
                <a:ea typeface="黑体" pitchFamily="49" charset="-122"/>
              </a:rPr>
              <a:t>．有利于西学在中国的迅速传播   	</a:t>
            </a:r>
          </a:p>
          <a:p>
            <a:pPr indent="334963">
              <a:spcBef>
                <a:spcPct val="20000"/>
              </a:spcBef>
            </a:pPr>
            <a:r>
              <a:rPr lang="en-US" altLang="zh-CN" sz="3400" b="1">
                <a:latin typeface="黑体" pitchFamily="49" charset="-122"/>
                <a:ea typeface="黑体" pitchFamily="49" charset="-122"/>
              </a:rPr>
              <a:t>B</a:t>
            </a:r>
            <a:r>
              <a:rPr lang="zh-CN" altLang="en-US" sz="3400" b="1">
                <a:latin typeface="黑体" pitchFamily="49" charset="-122"/>
                <a:ea typeface="黑体" pitchFamily="49" charset="-122"/>
              </a:rPr>
              <a:t>．在一定程度上抵制了西方列强的经济侵略</a:t>
            </a:r>
          </a:p>
          <a:p>
            <a:pPr indent="334963">
              <a:spcBef>
                <a:spcPct val="20000"/>
              </a:spcBef>
            </a:pPr>
            <a:r>
              <a:rPr lang="en-US" altLang="zh-CN" sz="3400" b="1">
                <a:latin typeface="黑体" pitchFamily="49" charset="-122"/>
                <a:ea typeface="黑体" pitchFamily="49" charset="-122"/>
              </a:rPr>
              <a:t>C</a:t>
            </a:r>
            <a:r>
              <a:rPr lang="zh-CN" altLang="en-US" sz="3400" b="1">
                <a:latin typeface="黑体" pitchFamily="49" charset="-122"/>
                <a:ea typeface="黑体" pitchFamily="49" charset="-122"/>
              </a:rPr>
              <a:t>．瓦解自然经济，刺激民族资本主义的产生</a:t>
            </a:r>
          </a:p>
          <a:p>
            <a:pPr indent="334963">
              <a:spcBef>
                <a:spcPct val="20000"/>
              </a:spcBef>
            </a:pPr>
            <a:r>
              <a:rPr lang="en-US" altLang="zh-CN" sz="3400" b="1">
                <a:latin typeface="黑体" pitchFamily="49" charset="-122"/>
                <a:ea typeface="黑体" pitchFamily="49" charset="-122"/>
              </a:rPr>
              <a:t>D</a:t>
            </a:r>
            <a:r>
              <a:rPr lang="zh-CN" altLang="en-US" sz="3400" b="1">
                <a:latin typeface="黑体" pitchFamily="49" charset="-122"/>
                <a:ea typeface="黑体" pitchFamily="49" charset="-122"/>
              </a:rPr>
              <a:t>．引进了西方先进的科学技术</a:t>
            </a:r>
          </a:p>
        </p:txBody>
      </p:sp>
      <p:sp>
        <p:nvSpPr>
          <p:cNvPr id="59395" name="WordArt 3"/>
          <p:cNvSpPr>
            <a:spLocks noChangeArrowheads="1" noChangeShapeType="1" noTextEdit="1"/>
          </p:cNvSpPr>
          <p:nvPr/>
        </p:nvSpPr>
        <p:spPr bwMode="auto">
          <a:xfrm>
            <a:off x="6948488" y="2924175"/>
            <a:ext cx="1438275" cy="1701800"/>
          </a:xfrm>
          <a:prstGeom prst="rect">
            <a:avLst/>
          </a:prstGeom>
        </p:spPr>
        <p:txBody>
          <a:bodyPr wrap="none" fromWordArt="1">
            <a:prstTxWarp prst="textSlantUp">
              <a:avLst>
                <a:gd name="adj" fmla="val 32056"/>
              </a:avLst>
            </a:prstTxWarp>
          </a:bodyPr>
          <a:lstStyle/>
          <a:p>
            <a:pPr algn="ctr"/>
            <a:r>
              <a:rPr lang="en-US" altLang="zh-CN"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rPr>
              <a:t>C</a:t>
            </a:r>
            <a:endParaRPr lang="zh-CN" alt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a:ea typeface="黑体"/>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Text Box 5"/>
          <p:cNvSpPr txBox="1">
            <a:spLocks noChangeArrowheads="1"/>
          </p:cNvSpPr>
          <p:nvPr/>
        </p:nvSpPr>
        <p:spPr bwMode="auto">
          <a:xfrm>
            <a:off x="0" y="585788"/>
            <a:ext cx="8726488" cy="822325"/>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en-US" altLang="zh-CN" sz="2400" b="1">
                <a:latin typeface="宋体" charset="-122"/>
                <a:ea typeface="幼圆"/>
                <a:cs typeface="幼圆"/>
                <a:sym typeface="Times New Roman" pitchFamily="18" charset="0"/>
              </a:rPr>
              <a:t>5</a:t>
            </a:r>
            <a:r>
              <a:rPr lang="zh-CN" altLang="en-US" sz="2400" b="1">
                <a:latin typeface="宋体" charset="-122"/>
                <a:ea typeface="幼圆"/>
                <a:cs typeface="幼圆"/>
                <a:sym typeface="Times New Roman" pitchFamily="18" charset="0"/>
              </a:rPr>
              <a:t>、</a:t>
            </a:r>
            <a:r>
              <a:rPr lang="zh-CN" altLang="en-US" sz="2400" b="1">
                <a:latin typeface="宋体" charset="-122"/>
                <a:ea typeface="幼圆"/>
                <a:cs typeface="幼圆"/>
                <a:sym typeface="宋体" charset="-122"/>
              </a:rPr>
              <a:t>下表为中国工业发展初期</a:t>
            </a:r>
            <a:r>
              <a:rPr lang="en-US" altLang="zh-CN" sz="2400" b="1">
                <a:latin typeface="宋体" charset="-122"/>
                <a:ea typeface="幼圆"/>
                <a:cs typeface="幼圆"/>
                <a:sym typeface="宋体" charset="-122"/>
              </a:rPr>
              <a:t>(1872</a:t>
            </a:r>
            <a:r>
              <a:rPr lang="zh-CN" altLang="en-US" sz="2400" b="1">
                <a:latin typeface="宋体" charset="-122"/>
                <a:ea typeface="幼圆"/>
                <a:cs typeface="幼圆"/>
                <a:sym typeface="宋体" charset="-122"/>
              </a:rPr>
              <a:t>～</a:t>
            </a:r>
            <a:r>
              <a:rPr lang="en-US" altLang="zh-CN" sz="2400" b="1">
                <a:latin typeface="宋体" charset="-122"/>
                <a:ea typeface="幼圆"/>
                <a:cs typeface="幼圆"/>
                <a:sym typeface="宋体" charset="-122"/>
              </a:rPr>
              <a:t>1911</a:t>
            </a:r>
            <a:r>
              <a:rPr lang="zh-CN" altLang="en-US" sz="2400" b="1">
                <a:latin typeface="宋体" charset="-122"/>
                <a:ea typeface="幼圆"/>
                <a:cs typeface="幼圆"/>
                <a:sym typeface="宋体" charset="-122"/>
              </a:rPr>
              <a:t>年</a:t>
            </a:r>
            <a:r>
              <a:rPr lang="en-US" altLang="zh-CN" sz="2400" b="1">
                <a:latin typeface="宋体" charset="-122"/>
                <a:ea typeface="幼圆"/>
                <a:cs typeface="幼圆"/>
                <a:sym typeface="宋体" charset="-122"/>
              </a:rPr>
              <a:t>)</a:t>
            </a:r>
            <a:r>
              <a:rPr lang="zh-CN" altLang="en-US" sz="2400" b="1">
                <a:latin typeface="宋体" charset="-122"/>
                <a:ea typeface="幼圆"/>
                <a:cs typeface="幼圆"/>
                <a:sym typeface="宋体" charset="-122"/>
              </a:rPr>
              <a:t>设立的厂矿数量统计表。其中，纺织业的数量最有可能是</a:t>
            </a:r>
            <a:r>
              <a:rPr lang="en-US" altLang="zh-CN" sz="2400" b="1">
                <a:latin typeface="宋体" charset="-122"/>
                <a:ea typeface="幼圆"/>
                <a:cs typeface="幼圆"/>
                <a:sym typeface="宋体" charset="-122"/>
              </a:rPr>
              <a:t>(</a:t>
            </a:r>
            <a:r>
              <a:rPr lang="zh-CN" altLang="en-US" sz="2400" b="1">
                <a:latin typeface="宋体" charset="-122"/>
                <a:ea typeface="幼圆"/>
                <a:cs typeface="幼圆"/>
                <a:sym typeface="宋体" charset="-122"/>
              </a:rPr>
              <a:t>　　</a:t>
            </a:r>
            <a:r>
              <a:rPr lang="en-US" altLang="zh-CN" sz="2400" b="1">
                <a:latin typeface="宋体" charset="-122"/>
                <a:ea typeface="幼圆"/>
                <a:cs typeface="幼圆"/>
                <a:sym typeface="宋体" charset="-122"/>
              </a:rPr>
              <a:t>)</a:t>
            </a:r>
            <a:endParaRPr lang="zh-CN" altLang="en-US" sz="2400" b="1">
              <a:latin typeface="宋体" charset="-122"/>
              <a:ea typeface="幼圆"/>
              <a:cs typeface="幼圆"/>
              <a:sym typeface="宋体" charset="-122"/>
            </a:endParaRPr>
          </a:p>
        </p:txBody>
      </p:sp>
      <p:graphicFrame>
        <p:nvGraphicFramePr>
          <p:cNvPr id="60469" name="Group 53"/>
          <p:cNvGraphicFramePr>
            <a:graphicFrameLocks noGrp="1"/>
          </p:cNvGraphicFramePr>
          <p:nvPr/>
        </p:nvGraphicFramePr>
        <p:xfrm>
          <a:off x="155575" y="1974850"/>
          <a:ext cx="7856538" cy="1827213"/>
        </p:xfrm>
        <a:graphic>
          <a:graphicData uri="http://schemas.openxmlformats.org/drawingml/2006/table">
            <a:tbl>
              <a:tblPr/>
              <a:tblGrid>
                <a:gridCol w="1470025"/>
                <a:gridCol w="1349829"/>
                <a:gridCol w="1349828"/>
                <a:gridCol w="1349829"/>
                <a:gridCol w="1146628"/>
                <a:gridCol w="1190172"/>
              </a:tblGrid>
              <a:tr h="936012">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行业</a:t>
                      </a:r>
                      <a:endParaRPr kumimoji="0" lang="zh-CN" altLang="en-US" sz="2800" b="0" i="0" u="none" strike="noStrike" cap="none" normalizeH="0" baseline="0" dirty="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矿冶业</a:t>
                      </a:r>
                      <a:endParaRPr kumimoji="0" lang="zh-CN" altLang="en-US" sz="2800" b="0" i="0" u="none" strike="noStrike" cap="none" normalizeH="0" baseline="0" dirty="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机器业</a:t>
                      </a:r>
                      <a:endParaRPr kumimoji="0" lang="zh-CN" altLang="en-US" sz="2800" b="0" i="0" u="none" strike="noStrike" cap="none" normalizeH="0" baseline="0" dirty="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纺织业</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食品工业</a:t>
                      </a:r>
                      <a:endParaRPr kumimoji="0" lang="zh-CN" altLang="en-US" sz="2800" b="0" i="0" u="none" strike="noStrike" cap="none" normalizeH="0" baseline="0" dirty="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其他工业</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1881">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数量</a:t>
                      </a:r>
                      <a:r>
                        <a:rPr kumimoji="0" lang="en-US" sz="2800" b="1" i="0" u="none" strike="noStrike" cap="none" normalizeH="0" baseline="0" smtClean="0">
                          <a:ln>
                            <a:noFill/>
                          </a:ln>
                          <a:solidFill>
                            <a:schemeClr val="tx1"/>
                          </a:solidFill>
                          <a:effectLst/>
                          <a:latin typeface="Times New Roman" pitchFamily="18" charset="0"/>
                          <a:ea typeface="宋体" pitchFamily="2" charset="-122"/>
                          <a:cs typeface="Courier New" pitchFamily="49" charset="0"/>
                        </a:rPr>
                        <a:t>(</a:t>
                      </a: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家</a:t>
                      </a:r>
                      <a:r>
                        <a:rPr kumimoji="0" lang="en-US" sz="2800" b="1" i="0" u="none" strike="noStrike" cap="none" normalizeH="0" baseline="0" smtClean="0">
                          <a:ln>
                            <a:noFill/>
                          </a:ln>
                          <a:solidFill>
                            <a:schemeClr val="tx1"/>
                          </a:solidFill>
                          <a:effectLst/>
                          <a:latin typeface="Times New Roman" pitchFamily="18" charset="0"/>
                          <a:ea typeface="宋体" pitchFamily="2" charset="-122"/>
                          <a:cs typeface="Courier New" pitchFamily="49" charset="0"/>
                        </a:rPr>
                        <a:t>)</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en-US" sz="2800" b="1" i="0" u="none" strike="noStrike" cap="none" normalizeH="0" baseline="0" smtClean="0">
                          <a:ln>
                            <a:noFill/>
                          </a:ln>
                          <a:solidFill>
                            <a:schemeClr val="tx1"/>
                          </a:solidFill>
                          <a:effectLst/>
                          <a:latin typeface="Times New Roman" pitchFamily="18" charset="0"/>
                          <a:ea typeface="宋体" pitchFamily="2" charset="-122"/>
                          <a:cs typeface="Courier New" pitchFamily="49" charset="0"/>
                        </a:rPr>
                        <a:t>72</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en-US" sz="2800" b="1" i="0" u="none" strike="noStrike" cap="none" normalizeH="0" baseline="0" smtClean="0">
                          <a:ln>
                            <a:noFill/>
                          </a:ln>
                          <a:solidFill>
                            <a:schemeClr val="tx1"/>
                          </a:solidFill>
                          <a:effectLst/>
                          <a:latin typeface="Times New Roman" pitchFamily="18" charset="0"/>
                          <a:ea typeface="宋体" pitchFamily="2" charset="-122"/>
                          <a:cs typeface="Courier New" pitchFamily="49" charset="0"/>
                        </a:rPr>
                        <a:t>3</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zh-CN" altLang="en-US" sz="28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en-US" sz="2800" b="1" i="0" u="none" strike="noStrike" cap="none" normalizeH="0" baseline="0" smtClean="0">
                          <a:ln>
                            <a:noFill/>
                          </a:ln>
                          <a:solidFill>
                            <a:schemeClr val="tx1"/>
                          </a:solidFill>
                          <a:effectLst/>
                          <a:latin typeface="Times New Roman" pitchFamily="18" charset="0"/>
                          <a:ea typeface="宋体" pitchFamily="2" charset="-122"/>
                          <a:cs typeface="Courier New" pitchFamily="49" charset="0"/>
                        </a:rPr>
                        <a:t>100</a:t>
                      </a:r>
                      <a:endParaRPr kumimoji="0" lang="zh-CN" altLang="en-US" sz="2800" b="0" i="0" u="none" strike="noStrike" cap="none" normalizeH="0" baseline="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pitchFamily="34" charset="0"/>
                        <a:buNone/>
                        <a:tabLst/>
                      </a:pPr>
                      <a:r>
                        <a:rPr kumimoji="0" lang="en-US" sz="2800" b="1" i="0" u="none" strike="noStrike" cap="none" normalizeH="0" baseline="0" dirty="0" smtClean="0">
                          <a:ln>
                            <a:noFill/>
                          </a:ln>
                          <a:solidFill>
                            <a:schemeClr val="tx1"/>
                          </a:solidFill>
                          <a:effectLst/>
                          <a:latin typeface="Times New Roman" pitchFamily="18" charset="0"/>
                          <a:ea typeface="宋体" pitchFamily="2" charset="-122"/>
                          <a:cs typeface="Courier New" pitchFamily="49" charset="0"/>
                        </a:rPr>
                        <a:t>153</a:t>
                      </a:r>
                      <a:endParaRPr kumimoji="0" lang="zh-CN" altLang="en-US" sz="2800" b="0" i="0" u="none" strike="noStrike" cap="none" normalizeH="0" baseline="0" dirty="0" smtClean="0">
                        <a:ln>
                          <a:noFill/>
                        </a:ln>
                        <a:solidFill>
                          <a:schemeClr val="tx1"/>
                        </a:solidFill>
                        <a:effectLst/>
                        <a:latin typeface="宋体" pitchFamily="2" charset="-122"/>
                        <a:ea typeface="宋体" pitchFamily="2" charset="-122"/>
                        <a:cs typeface="Courier New" pitchFamily="49"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28" name="Freeform 22"/>
          <p:cNvSpPr>
            <a:spLocks noChangeArrowheads="1"/>
          </p:cNvSpPr>
          <p:nvPr/>
        </p:nvSpPr>
        <p:spPr bwMode="auto">
          <a:xfrm>
            <a:off x="5551488" y="4486275"/>
            <a:ext cx="539750" cy="438150"/>
          </a:xfrm>
          <a:custGeom>
            <a:avLst/>
            <a:gdLst>
              <a:gd name="T0" fmla="*/ 0 w 480"/>
              <a:gd name="T1" fmla="*/ 213306029 h 360"/>
              <a:gd name="T2" fmla="*/ 182081313 w 480"/>
              <a:gd name="T3" fmla="*/ 497714042 h 360"/>
              <a:gd name="T4" fmla="*/ 606937757 w 480"/>
              <a:gd name="T5" fmla="*/ 0 h 360"/>
              <a:gd name="T6" fmla="*/ 0 60000 65536"/>
              <a:gd name="T7" fmla="*/ 0 60000 65536"/>
              <a:gd name="T8" fmla="*/ 0 60000 65536"/>
              <a:gd name="T9" fmla="*/ 0 w 480"/>
              <a:gd name="T10" fmla="*/ 0 h 360"/>
              <a:gd name="T11" fmla="*/ 480 w 480"/>
              <a:gd name="T12" fmla="*/ 360 h 360"/>
            </a:gdLst>
            <a:ahLst/>
            <a:cxnLst>
              <a:cxn ang="T6">
                <a:pos x="T0" y="T1"/>
              </a:cxn>
              <a:cxn ang="T7">
                <a:pos x="T2" y="T3"/>
              </a:cxn>
              <a:cxn ang="T8">
                <a:pos x="T4" y="T5"/>
              </a:cxn>
            </a:cxnLst>
            <a:rect l="T9" t="T10" r="T11" b="T12"/>
            <a:pathLst>
              <a:path w="480" h="360">
                <a:moveTo>
                  <a:pt x="0" y="144"/>
                </a:moveTo>
                <a:cubicBezTo>
                  <a:pt x="32" y="252"/>
                  <a:pt x="64" y="360"/>
                  <a:pt x="144" y="336"/>
                </a:cubicBezTo>
                <a:cubicBezTo>
                  <a:pt x="224" y="312"/>
                  <a:pt x="352" y="156"/>
                  <a:pt x="480" y="0"/>
                </a:cubicBezTo>
              </a:path>
            </a:pathLst>
          </a:custGeom>
          <a:noFill/>
          <a:ln w="76200">
            <a:solidFill>
              <a:srgbClr val="FF0000"/>
            </a:solidFill>
            <a:bevel/>
            <a:headEnd/>
            <a:tailEnd/>
          </a:ln>
        </p:spPr>
        <p:txBody>
          <a:bodyPr/>
          <a:lstStyle/>
          <a:p>
            <a:endParaRPr lang="zh-CN" altLang="en-US"/>
          </a:p>
        </p:txBody>
      </p:sp>
      <p:sp>
        <p:nvSpPr>
          <p:cNvPr id="86042" name="Rectangle 48"/>
          <p:cNvSpPr>
            <a:spLocks noChangeArrowheads="1"/>
          </p:cNvSpPr>
          <p:nvPr/>
        </p:nvSpPr>
        <p:spPr bwMode="auto">
          <a:xfrm>
            <a:off x="708025" y="4056063"/>
            <a:ext cx="6883400" cy="523875"/>
          </a:xfrm>
          <a:prstGeom prst="rect">
            <a:avLst/>
          </a:prstGeom>
          <a:noFill/>
          <a:ln w="9525">
            <a:noFill/>
            <a:miter lim="800000"/>
            <a:headEnd/>
            <a:tailEnd/>
          </a:ln>
        </p:spPr>
        <p:txBody>
          <a:bodyPr>
            <a:spAutoFit/>
          </a:bodyPr>
          <a:lstStyle/>
          <a:p>
            <a:pPr eaLnBrk="0" hangingPunct="0">
              <a:buFont typeface="Arial" charset="0"/>
              <a:buNone/>
            </a:pPr>
            <a:r>
              <a:rPr lang="en-US" altLang="zh-CN" sz="2800" b="1"/>
              <a:t>A.2      B.31        C.73          D.193</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28"/>
                                        </p:tgtEl>
                                        <p:attrNameLst>
                                          <p:attrName>style.visibility</p:attrName>
                                        </p:attrNameLst>
                                      </p:cBhvr>
                                      <p:to>
                                        <p:strVal val="visible"/>
                                      </p:to>
                                    </p:set>
                                    <p:animEffect transition="in" filter="wipe(left)">
                                      <p:cBhvr>
                                        <p:cTn id="7" dur="500"/>
                                        <p:tgtEl>
                                          <p:spTgt spid="37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579438"/>
          </a:xfrm>
          <a:prstGeom prst="rect">
            <a:avLst/>
          </a:prstGeom>
          <a:noFill/>
          <a:ln w="9525">
            <a:noFill/>
            <a:miter lim="800000"/>
            <a:headEnd/>
            <a:tailEnd/>
          </a:ln>
        </p:spPr>
        <p:txBody>
          <a:bodyPr anchor="ctr">
            <a:spAutoFit/>
          </a:bodyPr>
          <a:lstStyle/>
          <a:p>
            <a:pPr defTabSz="928688"/>
            <a:r>
              <a:rPr lang="en-US" altLang="zh-CN" sz="3200" b="1">
                <a:latin typeface="黑体" pitchFamily="49" charset="-122"/>
                <a:ea typeface="黑体" pitchFamily="49" charset="-122"/>
                <a:cs typeface="Times New Roman" pitchFamily="18" charset="0"/>
              </a:rPr>
              <a:t>6</a:t>
            </a:r>
            <a:r>
              <a:rPr lang="zh-CN" altLang="en-US" sz="3200" b="1">
                <a:latin typeface="黑体" pitchFamily="49" charset="-122"/>
                <a:ea typeface="黑体" pitchFamily="49" charset="-122"/>
                <a:cs typeface="Times New Roman" pitchFamily="18" charset="0"/>
              </a:rPr>
              <a:t>、阅读以下材料，回答问题。</a:t>
            </a:r>
          </a:p>
        </p:txBody>
      </p:sp>
      <p:graphicFrame>
        <p:nvGraphicFramePr>
          <p:cNvPr id="58371" name="Group 3"/>
          <p:cNvGraphicFramePr>
            <a:graphicFrameLocks noGrp="1"/>
          </p:cNvGraphicFramePr>
          <p:nvPr/>
        </p:nvGraphicFramePr>
        <p:xfrm>
          <a:off x="971550" y="981075"/>
          <a:ext cx="7921625" cy="858838"/>
        </p:xfrm>
        <a:graphic>
          <a:graphicData uri="http://schemas.openxmlformats.org/drawingml/2006/table">
            <a:tbl>
              <a:tblPr/>
              <a:tblGrid>
                <a:gridCol w="1152525"/>
                <a:gridCol w="1511300"/>
                <a:gridCol w="1657350"/>
                <a:gridCol w="1800225"/>
                <a:gridCol w="1800225"/>
              </a:tblGrid>
              <a:tr h="431800">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1840</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1843</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1844</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1845</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货值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524198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1456180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2303619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2394827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062" name="Rectangle 23"/>
          <p:cNvSpPr>
            <a:spLocks noChangeArrowheads="1"/>
          </p:cNvSpPr>
          <p:nvPr/>
        </p:nvSpPr>
        <p:spPr bwMode="auto">
          <a:xfrm>
            <a:off x="755650" y="1916113"/>
            <a:ext cx="8388350" cy="519112"/>
          </a:xfrm>
          <a:prstGeom prst="rect">
            <a:avLst/>
          </a:prstGeom>
          <a:noFill/>
          <a:ln w="9525">
            <a:noFill/>
            <a:miter lim="800000"/>
            <a:headEnd/>
            <a:tailEnd/>
          </a:ln>
        </p:spPr>
        <p:txBody>
          <a:bodyPr anchor="ctr">
            <a:spAutoFit/>
          </a:bodyPr>
          <a:lstStyle/>
          <a:p>
            <a:pPr algn="ctr"/>
            <a:r>
              <a:rPr lang="zh-CN" altLang="en-US" sz="2800" b="1">
                <a:solidFill>
                  <a:srgbClr val="0000FF"/>
                </a:solidFill>
                <a:latin typeface="黑体" pitchFamily="49" charset="-122"/>
                <a:ea typeface="黑体" pitchFamily="49" charset="-122"/>
                <a:cs typeface="Times New Roman" pitchFamily="18" charset="0"/>
              </a:rPr>
              <a:t>鸦片战争后中国出口生丝数量一览表</a:t>
            </a:r>
            <a:r>
              <a:rPr lang="en-US" altLang="zh-CN" sz="2800" b="1">
                <a:solidFill>
                  <a:srgbClr val="0000FF"/>
                </a:solidFill>
                <a:latin typeface="黑体" pitchFamily="49" charset="-122"/>
                <a:ea typeface="黑体" pitchFamily="49" charset="-122"/>
                <a:cs typeface="Times New Roman" pitchFamily="18" charset="0"/>
              </a:rPr>
              <a:t>(</a:t>
            </a:r>
            <a:r>
              <a:rPr lang="zh-CN" altLang="en-US" sz="2800" b="1">
                <a:solidFill>
                  <a:srgbClr val="0000FF"/>
                </a:solidFill>
                <a:latin typeface="黑体" pitchFamily="49" charset="-122"/>
                <a:ea typeface="黑体" pitchFamily="49" charset="-122"/>
                <a:cs typeface="Times New Roman" pitchFamily="18" charset="0"/>
              </a:rPr>
              <a:t>单位：万镑</a:t>
            </a:r>
            <a:r>
              <a:rPr lang="en-US" altLang="zh-CN" sz="2800" b="1">
                <a:solidFill>
                  <a:srgbClr val="0000FF"/>
                </a:solidFill>
                <a:latin typeface="黑体" pitchFamily="49" charset="-122"/>
                <a:ea typeface="黑体" pitchFamily="49" charset="-122"/>
                <a:cs typeface="Times New Roman" pitchFamily="18" charset="0"/>
              </a:rPr>
              <a:t>)</a:t>
            </a:r>
          </a:p>
        </p:txBody>
      </p:sp>
      <p:graphicFrame>
        <p:nvGraphicFramePr>
          <p:cNvPr id="58392" name="Group 24"/>
          <p:cNvGraphicFramePr>
            <a:graphicFrameLocks noGrp="1"/>
          </p:cNvGraphicFramePr>
          <p:nvPr/>
        </p:nvGraphicFramePr>
        <p:xfrm>
          <a:off x="971550" y="2420938"/>
          <a:ext cx="7791450" cy="815975"/>
        </p:xfrm>
        <a:graphic>
          <a:graphicData uri="http://schemas.openxmlformats.org/drawingml/2006/table">
            <a:tbl>
              <a:tblPr/>
              <a:tblGrid>
                <a:gridCol w="1655763"/>
                <a:gridCol w="1906587"/>
                <a:gridCol w="2114550"/>
                <a:gridCol w="2114550"/>
              </a:tblGrid>
              <a:tr h="431800">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1843</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1845</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1853</a:t>
                      </a: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zh-CN" altLang="en-US"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出口量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1787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13220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0000"/>
                        </a:lnSpc>
                        <a:spcBef>
                          <a:spcPct val="0"/>
                        </a:spcBef>
                        <a:spcAft>
                          <a:spcPct val="0"/>
                        </a:spcAft>
                        <a:buClrTx/>
                        <a:buSzTx/>
                        <a:buFont typeface="Arial" pitchFamily="34" charset="0"/>
                        <a:buNone/>
                        <a:tabLst/>
                      </a:pPr>
                      <a:r>
                        <a:rPr kumimoji="0" lang="en-US" altLang="zh-CN" sz="2400" b="1" i="0" u="none" strike="noStrike" cap="none" normalizeH="0" baseline="0" smtClean="0">
                          <a:ln>
                            <a:noFill/>
                          </a:ln>
                          <a:solidFill>
                            <a:schemeClr val="tx1"/>
                          </a:solidFill>
                          <a:effectLst/>
                          <a:latin typeface="黑体" pitchFamily="49" charset="-122"/>
                          <a:ea typeface="黑体" pitchFamily="49" charset="-122"/>
                          <a:cs typeface="Times New Roman" pitchFamily="18" charset="0"/>
                        </a:rPr>
                        <a:t>62894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7080" name="Rectangle 41"/>
          <p:cNvSpPr>
            <a:spLocks noChangeArrowheads="1"/>
          </p:cNvSpPr>
          <p:nvPr/>
        </p:nvSpPr>
        <p:spPr bwMode="auto">
          <a:xfrm>
            <a:off x="323850" y="3357563"/>
            <a:ext cx="8820150" cy="774700"/>
          </a:xfrm>
          <a:prstGeom prst="rect">
            <a:avLst/>
          </a:prstGeom>
          <a:noFill/>
          <a:ln w="9525">
            <a:noFill/>
            <a:miter lim="800000"/>
            <a:headEnd/>
            <a:tailEnd/>
          </a:ln>
        </p:spPr>
        <p:txBody>
          <a:bodyPr anchor="ctr">
            <a:spAutoFit/>
          </a:bodyPr>
          <a:lstStyle/>
          <a:p>
            <a:pPr eaLnBrk="0" hangingPunct="0">
              <a:lnSpc>
                <a:spcPct val="80000"/>
              </a:lnSpc>
            </a:pPr>
            <a:r>
              <a:rPr lang="zh-CN" altLang="en-US" sz="2800" b="1">
                <a:solidFill>
                  <a:srgbClr val="FF0000"/>
                </a:solidFill>
                <a:latin typeface="黑体" pitchFamily="49" charset="-122"/>
                <a:ea typeface="黑体" pitchFamily="49" charset="-122"/>
                <a:cs typeface="Times New Roman" pitchFamily="18" charset="0"/>
              </a:rPr>
              <a:t>材料反映了什么现象？</a:t>
            </a:r>
            <a:r>
              <a:rPr lang="en-US" altLang="zh-CN" sz="2800" b="1">
                <a:solidFill>
                  <a:srgbClr val="FF0000"/>
                </a:solidFill>
                <a:latin typeface="黑体" pitchFamily="49" charset="-122"/>
                <a:ea typeface="黑体" pitchFamily="49" charset="-122"/>
                <a:cs typeface="Times New Roman" pitchFamily="18" charset="0"/>
              </a:rPr>
              <a:t>(4</a:t>
            </a:r>
            <a:r>
              <a:rPr lang="zh-CN" altLang="en-US" sz="2800" b="1">
                <a:solidFill>
                  <a:srgbClr val="FF0000"/>
                </a:solidFill>
                <a:latin typeface="黑体" pitchFamily="49" charset="-122"/>
                <a:ea typeface="黑体" pitchFamily="49" charset="-122"/>
                <a:cs typeface="Times New Roman" pitchFamily="18" charset="0"/>
              </a:rPr>
              <a:t>分</a:t>
            </a:r>
            <a:r>
              <a:rPr lang="en-US" altLang="zh-CN" sz="2800" b="1">
                <a:solidFill>
                  <a:srgbClr val="FF0000"/>
                </a:solidFill>
                <a:latin typeface="黑体" pitchFamily="49" charset="-122"/>
                <a:ea typeface="黑体" pitchFamily="49" charset="-122"/>
                <a:cs typeface="Times New Roman" pitchFamily="18" charset="0"/>
              </a:rPr>
              <a:t>)</a:t>
            </a:r>
            <a:r>
              <a:rPr lang="zh-CN" altLang="en-US" sz="2800" b="1">
                <a:solidFill>
                  <a:srgbClr val="FF0000"/>
                </a:solidFill>
                <a:latin typeface="黑体" pitchFamily="49" charset="-122"/>
                <a:ea typeface="黑体" pitchFamily="49" charset="-122"/>
                <a:cs typeface="Times New Roman" pitchFamily="18" charset="0"/>
              </a:rPr>
              <a:t>这种现象产生了怎样的影响？</a:t>
            </a:r>
            <a:r>
              <a:rPr lang="en-US" altLang="zh-CN" sz="2800" b="1">
                <a:solidFill>
                  <a:srgbClr val="FF0000"/>
                </a:solidFill>
                <a:latin typeface="黑体" pitchFamily="49" charset="-122"/>
                <a:ea typeface="黑体" pitchFamily="49" charset="-122"/>
                <a:cs typeface="Times New Roman" pitchFamily="18" charset="0"/>
              </a:rPr>
              <a:t>(6</a:t>
            </a:r>
            <a:r>
              <a:rPr lang="zh-CN" altLang="en-US" sz="2800" b="1">
                <a:solidFill>
                  <a:srgbClr val="FF0000"/>
                </a:solidFill>
                <a:latin typeface="黑体" pitchFamily="49" charset="-122"/>
                <a:ea typeface="黑体" pitchFamily="49" charset="-122"/>
                <a:cs typeface="Times New Roman" pitchFamily="18" charset="0"/>
              </a:rPr>
              <a:t>分</a:t>
            </a:r>
            <a:r>
              <a:rPr lang="en-US" altLang="zh-CN" sz="2800" b="1">
                <a:solidFill>
                  <a:srgbClr val="FF0000"/>
                </a:solidFill>
                <a:latin typeface="黑体" pitchFamily="49" charset="-122"/>
                <a:ea typeface="黑体" pitchFamily="49" charset="-122"/>
                <a:cs typeface="Times New Roman" pitchFamily="18" charset="0"/>
              </a:rPr>
              <a:t>)</a:t>
            </a:r>
          </a:p>
        </p:txBody>
      </p:sp>
      <p:sp>
        <p:nvSpPr>
          <p:cNvPr id="87081" name="Rectangle 42"/>
          <p:cNvSpPr>
            <a:spLocks noChangeArrowheads="1"/>
          </p:cNvSpPr>
          <p:nvPr/>
        </p:nvSpPr>
        <p:spPr bwMode="auto">
          <a:xfrm>
            <a:off x="0" y="476250"/>
            <a:ext cx="9144000" cy="519113"/>
          </a:xfrm>
          <a:prstGeom prst="rect">
            <a:avLst/>
          </a:prstGeom>
          <a:noFill/>
          <a:ln w="9525">
            <a:noFill/>
            <a:miter lim="800000"/>
            <a:headEnd/>
            <a:tailEnd/>
          </a:ln>
        </p:spPr>
        <p:txBody>
          <a:bodyPr>
            <a:spAutoFit/>
          </a:bodyPr>
          <a:lstStyle/>
          <a:p>
            <a:r>
              <a:rPr lang="zh-CN" altLang="en-US" sz="2800" b="1">
                <a:solidFill>
                  <a:srgbClr val="0000FF"/>
                </a:solidFill>
                <a:latin typeface="黑体" pitchFamily="49" charset="-122"/>
                <a:ea typeface="黑体" pitchFamily="49" charset="-122"/>
                <a:cs typeface="Times New Roman" pitchFamily="18" charset="0"/>
              </a:rPr>
              <a:t>材料：鸦片战争后英国输华货物总值一览表</a:t>
            </a:r>
            <a:r>
              <a:rPr lang="en-US" altLang="zh-CN" sz="2800" b="1">
                <a:solidFill>
                  <a:srgbClr val="0000FF"/>
                </a:solidFill>
                <a:latin typeface="黑体" pitchFamily="49" charset="-122"/>
                <a:ea typeface="黑体" pitchFamily="49" charset="-122"/>
                <a:cs typeface="Times New Roman" pitchFamily="18" charset="0"/>
              </a:rPr>
              <a:t>(</a:t>
            </a:r>
            <a:r>
              <a:rPr lang="zh-CN" altLang="en-US" sz="2800" b="1">
                <a:solidFill>
                  <a:srgbClr val="0000FF"/>
                </a:solidFill>
                <a:latin typeface="黑体" pitchFamily="49" charset="-122"/>
                <a:ea typeface="黑体" pitchFamily="49" charset="-122"/>
                <a:cs typeface="Times New Roman" pitchFamily="18" charset="0"/>
              </a:rPr>
              <a:t>单位</a:t>
            </a:r>
            <a:r>
              <a:rPr lang="en-US" altLang="zh-CN" sz="2800" b="1">
                <a:solidFill>
                  <a:srgbClr val="0000FF"/>
                </a:solidFill>
                <a:latin typeface="黑体" pitchFamily="49" charset="-122"/>
                <a:ea typeface="黑体" pitchFamily="49" charset="-122"/>
                <a:cs typeface="Times New Roman" pitchFamily="18" charset="0"/>
              </a:rPr>
              <a:t>:</a:t>
            </a:r>
            <a:r>
              <a:rPr lang="zh-CN" altLang="en-US" sz="2800" b="1">
                <a:solidFill>
                  <a:srgbClr val="0000FF"/>
                </a:solidFill>
                <a:latin typeface="黑体" pitchFamily="49" charset="-122"/>
                <a:ea typeface="黑体" pitchFamily="49" charset="-122"/>
                <a:cs typeface="Times New Roman" pitchFamily="18" charset="0"/>
              </a:rPr>
              <a:t>英镑</a:t>
            </a:r>
            <a:r>
              <a:rPr lang="en-US" altLang="zh-CN" sz="2800" b="1">
                <a:solidFill>
                  <a:srgbClr val="0000FF"/>
                </a:solidFill>
                <a:latin typeface="黑体" pitchFamily="49" charset="-122"/>
                <a:ea typeface="黑体" pitchFamily="49" charset="-122"/>
                <a:cs typeface="Times New Roman" pitchFamily="18" charset="0"/>
              </a:rPr>
              <a:t>)</a:t>
            </a:r>
          </a:p>
        </p:txBody>
      </p:sp>
      <p:sp>
        <p:nvSpPr>
          <p:cNvPr id="58411" name="Rectangle 43"/>
          <p:cNvSpPr>
            <a:spLocks noChangeArrowheads="1"/>
          </p:cNvSpPr>
          <p:nvPr/>
        </p:nvSpPr>
        <p:spPr bwMode="auto">
          <a:xfrm>
            <a:off x="0" y="4233863"/>
            <a:ext cx="9144000" cy="2609850"/>
          </a:xfrm>
          <a:prstGeom prst="rect">
            <a:avLst/>
          </a:prstGeom>
          <a:noFill/>
          <a:ln w="9525">
            <a:noFill/>
            <a:miter lim="800000"/>
            <a:headEnd/>
            <a:tailEnd/>
          </a:ln>
        </p:spPr>
        <p:txBody>
          <a:bodyPr anchor="ctr">
            <a:spAutoFit/>
          </a:bodyPr>
          <a:lstStyle/>
          <a:p>
            <a:pPr>
              <a:lnSpc>
                <a:spcPct val="80000"/>
              </a:lnSpc>
            </a:pPr>
            <a:r>
              <a:rPr lang="zh-CN" altLang="en-US" sz="2800" b="1">
                <a:solidFill>
                  <a:srgbClr val="0000FF"/>
                </a:solidFill>
                <a:latin typeface="黑体" pitchFamily="49" charset="-122"/>
                <a:ea typeface="黑体" pitchFamily="49" charset="-122"/>
              </a:rPr>
              <a:t>现象：</a:t>
            </a:r>
            <a:r>
              <a:rPr lang="zh-CN" altLang="en-US" sz="2800" b="1">
                <a:latin typeface="黑体" pitchFamily="49" charset="-122"/>
                <a:ea typeface="黑体" pitchFamily="49" charset="-122"/>
              </a:rPr>
              <a:t>英国商品大量涌入，中国开始成为英国商品的倾销市场；</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分</a:t>
            </a:r>
            <a:r>
              <a:rPr lang="en-US" altLang="zh-CN" sz="2800" b="1">
                <a:latin typeface="黑体" pitchFamily="49" charset="-122"/>
                <a:ea typeface="黑体" pitchFamily="49" charset="-122"/>
              </a:rPr>
              <a:t>)</a:t>
            </a:r>
          </a:p>
          <a:p>
            <a:pPr>
              <a:lnSpc>
                <a:spcPct val="80000"/>
              </a:lnSpc>
            </a:pPr>
            <a:r>
              <a:rPr lang="en-US" altLang="zh-CN" sz="2800" b="1">
                <a:latin typeface="黑体" pitchFamily="49" charset="-122"/>
                <a:ea typeface="黑体" pitchFamily="49" charset="-122"/>
              </a:rPr>
              <a:t>      </a:t>
            </a:r>
            <a:r>
              <a:rPr lang="zh-CN" altLang="en-US" sz="2800" b="1">
                <a:latin typeface="黑体" pitchFamily="49" charset="-122"/>
                <a:ea typeface="黑体" pitchFamily="49" charset="-122"/>
              </a:rPr>
              <a:t>农产品出口不断增加，中国成为外国资本主义的原料供应地。</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分</a:t>
            </a:r>
            <a:r>
              <a:rPr lang="en-US" altLang="zh-CN" sz="2800" b="1">
                <a:latin typeface="黑体" pitchFamily="49" charset="-122"/>
                <a:ea typeface="黑体" pitchFamily="49" charset="-122"/>
              </a:rPr>
              <a:t>)</a:t>
            </a:r>
          </a:p>
          <a:p>
            <a:pPr>
              <a:lnSpc>
                <a:spcPct val="80000"/>
              </a:lnSpc>
              <a:spcBef>
                <a:spcPct val="30000"/>
              </a:spcBef>
            </a:pPr>
            <a:r>
              <a:rPr lang="zh-CN" altLang="en-US" sz="2800" b="1">
                <a:solidFill>
                  <a:srgbClr val="0000FF"/>
                </a:solidFill>
                <a:latin typeface="黑体" pitchFamily="49" charset="-122"/>
                <a:ea typeface="黑体" pitchFamily="49" charset="-122"/>
              </a:rPr>
              <a:t>影响：</a:t>
            </a:r>
            <a:r>
              <a:rPr lang="zh-CN" altLang="en-US" sz="2800" b="1">
                <a:latin typeface="黑体" pitchFamily="49" charset="-122"/>
                <a:ea typeface="黑体" pitchFamily="49" charset="-122"/>
              </a:rPr>
              <a:t>外国商品的涌入，冲击了传统经济结构，小农经济开始解体；</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分</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农产品大量出口，促进了城乡商品经济的发展；</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分</a:t>
            </a:r>
            <a:r>
              <a:rPr lang="en-US" altLang="zh-CN" sz="2800" b="1">
                <a:latin typeface="黑体" pitchFamily="49" charset="-122"/>
                <a:ea typeface="黑体" pitchFamily="49" charset="-122"/>
              </a:rPr>
              <a:t>)</a:t>
            </a:r>
            <a:r>
              <a:rPr lang="zh-CN" altLang="en-US" sz="2800" b="1">
                <a:latin typeface="黑体" pitchFamily="49" charset="-122"/>
                <a:ea typeface="黑体" pitchFamily="49" charset="-122"/>
              </a:rPr>
              <a:t>中国逐渐卷入资本主义世界市场</a:t>
            </a:r>
            <a:r>
              <a:rPr lang="en-US" altLang="zh-CN" sz="2800" b="1">
                <a:latin typeface="黑体" pitchFamily="49" charset="-122"/>
                <a:ea typeface="黑体" pitchFamily="49" charset="-122"/>
              </a:rPr>
              <a:t>(2</a:t>
            </a:r>
            <a:r>
              <a:rPr lang="zh-CN" altLang="en-US" sz="2800" b="1">
                <a:latin typeface="黑体" pitchFamily="49" charset="-122"/>
                <a:ea typeface="黑体" pitchFamily="49" charset="-122"/>
              </a:rPr>
              <a:t>分</a:t>
            </a:r>
            <a:r>
              <a:rPr lang="en-US" altLang="zh-CN" sz="2800" b="1">
                <a:latin typeface="黑体" pitchFamily="49" charset="-122"/>
                <a:ea typeface="黑体"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8411">
                                            <p:txEl>
                                              <p:pRg st="0" end="0"/>
                                            </p:txEl>
                                          </p:spTgt>
                                        </p:tgtEl>
                                        <p:attrNameLst>
                                          <p:attrName>style.visibility</p:attrName>
                                        </p:attrNameLst>
                                      </p:cBhvr>
                                      <p:to>
                                        <p:strVal val="visible"/>
                                      </p:to>
                                    </p:set>
                                    <p:animEffect transition="in" filter="box(in)">
                                      <p:cBhvr>
                                        <p:cTn id="7" dur="500"/>
                                        <p:tgtEl>
                                          <p:spTgt spid="58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8411">
                                            <p:txEl>
                                              <p:pRg st="1" end="1"/>
                                            </p:txEl>
                                          </p:spTgt>
                                        </p:tgtEl>
                                        <p:attrNameLst>
                                          <p:attrName>style.visibility</p:attrName>
                                        </p:attrNameLst>
                                      </p:cBhvr>
                                      <p:to>
                                        <p:strVal val="visible"/>
                                      </p:to>
                                    </p:set>
                                    <p:animEffect transition="in" filter="box(in)">
                                      <p:cBhvr>
                                        <p:cTn id="12" dur="500"/>
                                        <p:tgtEl>
                                          <p:spTgt spid="58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8411">
                                            <p:txEl>
                                              <p:pRg st="2" end="2"/>
                                            </p:txEl>
                                          </p:spTgt>
                                        </p:tgtEl>
                                        <p:attrNameLst>
                                          <p:attrName>style.visibility</p:attrName>
                                        </p:attrNameLst>
                                      </p:cBhvr>
                                      <p:to>
                                        <p:strVal val="visible"/>
                                      </p:to>
                                    </p:set>
                                    <p:animEffect transition="in" filter="box(in)">
                                      <p:cBhvr>
                                        <p:cTn id="17" dur="500"/>
                                        <p:tgtEl>
                                          <p:spTgt spid="58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1447800" y="228600"/>
            <a:ext cx="6248400" cy="704850"/>
          </a:xfrm>
          <a:prstGeom prst="rect">
            <a:avLst/>
          </a:prstGeom>
          <a:solidFill>
            <a:srgbClr val="CCFFCC"/>
          </a:solidFill>
          <a:ln w="63500">
            <a:solidFill>
              <a:srgbClr val="FF00FF"/>
            </a:solidFill>
            <a:miter lim="800000"/>
            <a:headEnd/>
            <a:tailEnd/>
          </a:ln>
        </p:spPr>
        <p:txBody>
          <a:bodyPr>
            <a:spAutoFit/>
          </a:bodyPr>
          <a:lstStyle/>
          <a:p>
            <a:pPr>
              <a:spcBef>
                <a:spcPct val="50000"/>
              </a:spcBef>
            </a:pPr>
            <a:r>
              <a:rPr lang="zh-CN" altLang="en-US" sz="3600" b="1">
                <a:solidFill>
                  <a:srgbClr val="0000FF"/>
                </a:solidFill>
                <a:ea typeface="黑体" pitchFamily="49" charset="-122"/>
              </a:rPr>
              <a:t>             自然经济结构</a:t>
            </a:r>
          </a:p>
        </p:txBody>
      </p:sp>
      <p:sp>
        <p:nvSpPr>
          <p:cNvPr id="41987" name="Text Box 3"/>
          <p:cNvSpPr txBox="1">
            <a:spLocks noChangeArrowheads="1"/>
          </p:cNvSpPr>
          <p:nvPr/>
        </p:nvSpPr>
        <p:spPr bwMode="auto">
          <a:xfrm>
            <a:off x="1447800" y="1524000"/>
            <a:ext cx="2209800" cy="642938"/>
          </a:xfrm>
          <a:prstGeom prst="rect">
            <a:avLst/>
          </a:prstGeom>
          <a:solidFill>
            <a:srgbClr val="FFFF99"/>
          </a:solidFill>
          <a:ln w="63500">
            <a:solidFill>
              <a:srgbClr val="FF0000"/>
            </a:solidFill>
            <a:miter lim="800000"/>
            <a:headEnd/>
            <a:tailEnd/>
          </a:ln>
        </p:spPr>
        <p:txBody>
          <a:bodyPr>
            <a:spAutoFit/>
          </a:bodyPr>
          <a:lstStyle/>
          <a:p>
            <a:pPr>
              <a:spcBef>
                <a:spcPct val="50000"/>
              </a:spcBef>
            </a:pPr>
            <a:r>
              <a:rPr lang="zh-CN" altLang="en-US" sz="3200" b="1">
                <a:solidFill>
                  <a:srgbClr val="0000FF"/>
                </a:solidFill>
                <a:ea typeface="黑体" pitchFamily="49" charset="-122"/>
              </a:rPr>
              <a:t> 男耕女织</a:t>
            </a:r>
          </a:p>
        </p:txBody>
      </p:sp>
      <p:sp>
        <p:nvSpPr>
          <p:cNvPr id="41988" name="Text Box 4"/>
          <p:cNvSpPr txBox="1">
            <a:spLocks noChangeArrowheads="1"/>
          </p:cNvSpPr>
          <p:nvPr/>
        </p:nvSpPr>
        <p:spPr bwMode="auto">
          <a:xfrm>
            <a:off x="5486400" y="1524000"/>
            <a:ext cx="2209800" cy="642938"/>
          </a:xfrm>
          <a:prstGeom prst="rect">
            <a:avLst/>
          </a:prstGeom>
          <a:solidFill>
            <a:srgbClr val="FFFF99"/>
          </a:solidFill>
          <a:ln w="63500">
            <a:solidFill>
              <a:srgbClr val="FF0000"/>
            </a:solidFill>
            <a:miter lim="800000"/>
            <a:headEnd/>
            <a:tailEnd/>
          </a:ln>
        </p:spPr>
        <p:txBody>
          <a:bodyPr>
            <a:spAutoFit/>
          </a:bodyPr>
          <a:lstStyle/>
          <a:p>
            <a:pPr>
              <a:spcBef>
                <a:spcPct val="50000"/>
              </a:spcBef>
            </a:pPr>
            <a:r>
              <a:rPr lang="zh-CN" altLang="en-US" sz="3200" b="1">
                <a:solidFill>
                  <a:srgbClr val="0000FF"/>
                </a:solidFill>
                <a:ea typeface="黑体" pitchFamily="49" charset="-122"/>
              </a:rPr>
              <a:t> 自给自足</a:t>
            </a:r>
          </a:p>
        </p:txBody>
      </p:sp>
      <p:sp>
        <p:nvSpPr>
          <p:cNvPr id="41989" name="Text Box 5"/>
          <p:cNvSpPr txBox="1">
            <a:spLocks noChangeArrowheads="1"/>
          </p:cNvSpPr>
          <p:nvPr/>
        </p:nvSpPr>
        <p:spPr bwMode="auto">
          <a:xfrm>
            <a:off x="457200" y="2667000"/>
            <a:ext cx="3962400" cy="523875"/>
          </a:xfrm>
          <a:prstGeom prst="rect">
            <a:avLst/>
          </a:prstGeom>
          <a:solidFill>
            <a:srgbClr val="CCFFFF"/>
          </a:solidFill>
          <a:ln w="63500">
            <a:solidFill>
              <a:srgbClr val="0000FF"/>
            </a:solidFill>
            <a:miter lim="800000"/>
            <a:headEnd/>
            <a:tailEnd/>
          </a:ln>
        </p:spPr>
        <p:txBody>
          <a:bodyPr>
            <a:spAutoFit/>
          </a:bodyPr>
          <a:lstStyle/>
          <a:p>
            <a:pPr>
              <a:spcBef>
                <a:spcPct val="50000"/>
              </a:spcBef>
            </a:pPr>
            <a:r>
              <a:rPr lang="zh-CN" altLang="en-US" sz="2800" b="1">
                <a:solidFill>
                  <a:srgbClr val="FF0000"/>
                </a:solidFill>
                <a:ea typeface="黑体" pitchFamily="49" charset="-122"/>
              </a:rPr>
              <a:t>  </a:t>
            </a:r>
            <a:r>
              <a:rPr lang="zh-CN" altLang="en-US" sz="2800" b="1">
                <a:ea typeface="黑体" pitchFamily="49" charset="-122"/>
              </a:rPr>
              <a:t>农业与手工业相结合</a:t>
            </a:r>
          </a:p>
        </p:txBody>
      </p:sp>
      <p:sp>
        <p:nvSpPr>
          <p:cNvPr id="41990" name="Text Box 6"/>
          <p:cNvSpPr txBox="1">
            <a:spLocks noChangeArrowheads="1"/>
          </p:cNvSpPr>
          <p:nvPr/>
        </p:nvSpPr>
        <p:spPr bwMode="auto">
          <a:xfrm>
            <a:off x="4724400" y="2667000"/>
            <a:ext cx="3962400" cy="523875"/>
          </a:xfrm>
          <a:prstGeom prst="rect">
            <a:avLst/>
          </a:prstGeom>
          <a:solidFill>
            <a:srgbClr val="CCFFFF"/>
          </a:solidFill>
          <a:ln w="63500">
            <a:solidFill>
              <a:srgbClr val="0000FF"/>
            </a:solidFill>
            <a:miter lim="800000"/>
            <a:headEnd/>
            <a:tailEnd/>
          </a:ln>
        </p:spPr>
        <p:txBody>
          <a:bodyPr>
            <a:spAutoFit/>
          </a:bodyPr>
          <a:lstStyle/>
          <a:p>
            <a:pPr>
              <a:spcBef>
                <a:spcPct val="50000"/>
              </a:spcBef>
            </a:pPr>
            <a:r>
              <a:rPr lang="zh-CN" altLang="en-US" sz="2800" b="1">
                <a:solidFill>
                  <a:srgbClr val="FF0000"/>
                </a:solidFill>
                <a:ea typeface="黑体" pitchFamily="49" charset="-122"/>
              </a:rPr>
              <a:t> </a:t>
            </a:r>
            <a:r>
              <a:rPr lang="zh-CN" altLang="en-US" sz="2800" b="1">
                <a:ea typeface="黑体" pitchFamily="49" charset="-122"/>
              </a:rPr>
              <a:t>产品很少进入市场流通</a:t>
            </a:r>
          </a:p>
        </p:txBody>
      </p:sp>
      <p:sp>
        <p:nvSpPr>
          <p:cNvPr id="41991" name="Text Box 7"/>
          <p:cNvSpPr txBox="1">
            <a:spLocks noChangeArrowheads="1"/>
          </p:cNvSpPr>
          <p:nvPr/>
        </p:nvSpPr>
        <p:spPr bwMode="auto">
          <a:xfrm>
            <a:off x="1447800" y="5943600"/>
            <a:ext cx="6248400" cy="704850"/>
          </a:xfrm>
          <a:prstGeom prst="rect">
            <a:avLst/>
          </a:prstGeom>
          <a:solidFill>
            <a:srgbClr val="CCFFCC"/>
          </a:solidFill>
          <a:ln w="63500">
            <a:solidFill>
              <a:srgbClr val="FF00FF"/>
            </a:solidFill>
            <a:miter lim="800000"/>
            <a:headEnd/>
            <a:tailEnd/>
          </a:ln>
        </p:spPr>
        <p:txBody>
          <a:bodyPr>
            <a:spAutoFit/>
          </a:bodyPr>
          <a:lstStyle/>
          <a:p>
            <a:pPr>
              <a:spcBef>
                <a:spcPct val="50000"/>
              </a:spcBef>
            </a:pPr>
            <a:r>
              <a:rPr lang="zh-CN" altLang="en-US" sz="3600" b="1">
                <a:solidFill>
                  <a:srgbClr val="0000FF"/>
                </a:solidFill>
                <a:ea typeface="黑体" pitchFamily="49" charset="-122"/>
              </a:rPr>
              <a:t>         自然经济结构瓦解</a:t>
            </a:r>
          </a:p>
        </p:txBody>
      </p:sp>
      <p:sp>
        <p:nvSpPr>
          <p:cNvPr id="41992" name="Text Box 8"/>
          <p:cNvSpPr txBox="1">
            <a:spLocks noChangeArrowheads="1"/>
          </p:cNvSpPr>
          <p:nvPr/>
        </p:nvSpPr>
        <p:spPr bwMode="auto">
          <a:xfrm>
            <a:off x="457200" y="3733800"/>
            <a:ext cx="4038600" cy="523875"/>
          </a:xfrm>
          <a:prstGeom prst="rect">
            <a:avLst/>
          </a:prstGeom>
          <a:solidFill>
            <a:srgbClr val="CCFFCC"/>
          </a:solidFill>
          <a:ln w="63500">
            <a:solidFill>
              <a:srgbClr val="0000FF"/>
            </a:solidFill>
            <a:miter lim="800000"/>
            <a:headEnd/>
            <a:tailEnd/>
          </a:ln>
        </p:spPr>
        <p:txBody>
          <a:bodyPr>
            <a:spAutoFit/>
          </a:bodyPr>
          <a:lstStyle/>
          <a:p>
            <a:pPr>
              <a:spcBef>
                <a:spcPct val="50000"/>
              </a:spcBef>
            </a:pPr>
            <a:r>
              <a:rPr lang="zh-CN" altLang="en-US" sz="2800" b="1">
                <a:solidFill>
                  <a:srgbClr val="FF0000"/>
                </a:solidFill>
                <a:ea typeface="黑体" pitchFamily="49" charset="-122"/>
              </a:rPr>
              <a:t> </a:t>
            </a:r>
            <a:r>
              <a:rPr lang="zh-CN" altLang="en-US" sz="2800" b="1">
                <a:ea typeface="黑体" pitchFamily="49" charset="-122"/>
              </a:rPr>
              <a:t>农业与手工业不再结合</a:t>
            </a:r>
          </a:p>
        </p:txBody>
      </p:sp>
      <p:sp>
        <p:nvSpPr>
          <p:cNvPr id="41993" name="Text Box 9"/>
          <p:cNvSpPr txBox="1">
            <a:spLocks noChangeArrowheads="1"/>
          </p:cNvSpPr>
          <p:nvPr/>
        </p:nvSpPr>
        <p:spPr bwMode="auto">
          <a:xfrm>
            <a:off x="4800600" y="3733800"/>
            <a:ext cx="3886200" cy="523875"/>
          </a:xfrm>
          <a:prstGeom prst="rect">
            <a:avLst/>
          </a:prstGeom>
          <a:solidFill>
            <a:srgbClr val="CCFFCC"/>
          </a:solidFill>
          <a:ln w="63500">
            <a:solidFill>
              <a:srgbClr val="0000FF"/>
            </a:solidFill>
            <a:miter lim="800000"/>
            <a:headEnd/>
            <a:tailEnd/>
          </a:ln>
        </p:spPr>
        <p:txBody>
          <a:bodyPr>
            <a:spAutoFit/>
          </a:bodyPr>
          <a:lstStyle/>
          <a:p>
            <a:pPr>
              <a:spcBef>
                <a:spcPct val="50000"/>
              </a:spcBef>
            </a:pPr>
            <a:r>
              <a:rPr lang="zh-CN" altLang="en-US" sz="2800" b="1">
                <a:ea typeface="黑体" pitchFamily="49" charset="-122"/>
              </a:rPr>
              <a:t>产品大量进入市场流通</a:t>
            </a:r>
          </a:p>
        </p:txBody>
      </p:sp>
      <p:sp>
        <p:nvSpPr>
          <p:cNvPr id="41994" name="AutoShape 10"/>
          <p:cNvSpPr>
            <a:spLocks noChangeArrowheads="1"/>
          </p:cNvSpPr>
          <p:nvPr/>
        </p:nvSpPr>
        <p:spPr bwMode="auto">
          <a:xfrm rot="-5400000">
            <a:off x="2376488" y="3262312"/>
            <a:ext cx="457200" cy="485775"/>
          </a:xfrm>
          <a:prstGeom prst="leftArrow">
            <a:avLst>
              <a:gd name="adj1" fmla="val 50000"/>
              <a:gd name="adj2" fmla="val 25000"/>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
        <p:nvSpPr>
          <p:cNvPr id="41995" name="AutoShape 11"/>
          <p:cNvSpPr>
            <a:spLocks noChangeArrowheads="1"/>
          </p:cNvSpPr>
          <p:nvPr/>
        </p:nvSpPr>
        <p:spPr bwMode="auto">
          <a:xfrm rot="-5400000">
            <a:off x="6338888" y="3262312"/>
            <a:ext cx="457200" cy="485775"/>
          </a:xfrm>
          <a:prstGeom prst="leftArrow">
            <a:avLst>
              <a:gd name="adj1" fmla="val 50000"/>
              <a:gd name="adj2" fmla="val 25000"/>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
        <p:nvSpPr>
          <p:cNvPr id="41996" name="AutoShape 12"/>
          <p:cNvSpPr>
            <a:spLocks noChangeArrowheads="1"/>
          </p:cNvSpPr>
          <p:nvPr/>
        </p:nvSpPr>
        <p:spPr bwMode="auto">
          <a:xfrm rot="-5400000">
            <a:off x="2338388" y="5434012"/>
            <a:ext cx="533400" cy="485775"/>
          </a:xfrm>
          <a:prstGeom prst="leftArrow">
            <a:avLst>
              <a:gd name="adj1" fmla="val 50000"/>
              <a:gd name="adj2" fmla="val 27451"/>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
        <p:nvSpPr>
          <p:cNvPr id="41997" name="AutoShape 13"/>
          <p:cNvSpPr>
            <a:spLocks noChangeArrowheads="1"/>
          </p:cNvSpPr>
          <p:nvPr/>
        </p:nvSpPr>
        <p:spPr bwMode="auto">
          <a:xfrm rot="-5400000">
            <a:off x="6300788" y="5434012"/>
            <a:ext cx="533400" cy="485775"/>
          </a:xfrm>
          <a:prstGeom prst="leftArrow">
            <a:avLst>
              <a:gd name="adj1" fmla="val 50000"/>
              <a:gd name="adj2" fmla="val 27451"/>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
        <p:nvSpPr>
          <p:cNvPr id="41998" name="Text Box 14"/>
          <p:cNvSpPr txBox="1">
            <a:spLocks noChangeArrowheads="1"/>
          </p:cNvSpPr>
          <p:nvPr/>
        </p:nvSpPr>
        <p:spPr bwMode="auto">
          <a:xfrm>
            <a:off x="838200" y="4800600"/>
            <a:ext cx="3200400" cy="642938"/>
          </a:xfrm>
          <a:prstGeom prst="rect">
            <a:avLst/>
          </a:prstGeom>
          <a:solidFill>
            <a:srgbClr val="FFFF99"/>
          </a:solidFill>
          <a:ln w="63500">
            <a:solidFill>
              <a:srgbClr val="FF0000"/>
            </a:solidFill>
            <a:miter lim="800000"/>
            <a:headEnd/>
            <a:tailEnd/>
          </a:ln>
        </p:spPr>
        <p:txBody>
          <a:bodyPr>
            <a:spAutoFit/>
          </a:bodyPr>
          <a:lstStyle/>
          <a:p>
            <a:pPr>
              <a:spcBef>
                <a:spcPct val="50000"/>
              </a:spcBef>
            </a:pPr>
            <a:r>
              <a:rPr lang="zh-CN" altLang="en-US" sz="3200" b="1">
                <a:solidFill>
                  <a:srgbClr val="0000FF"/>
                </a:solidFill>
                <a:ea typeface="黑体" pitchFamily="49" charset="-122"/>
              </a:rPr>
              <a:t>不再“男耕女织”</a:t>
            </a:r>
          </a:p>
        </p:txBody>
      </p:sp>
      <p:sp>
        <p:nvSpPr>
          <p:cNvPr id="41999" name="Text Box 15"/>
          <p:cNvSpPr txBox="1">
            <a:spLocks noChangeArrowheads="1"/>
          </p:cNvSpPr>
          <p:nvPr/>
        </p:nvSpPr>
        <p:spPr bwMode="auto">
          <a:xfrm>
            <a:off x="5105400" y="4800600"/>
            <a:ext cx="3124200" cy="642938"/>
          </a:xfrm>
          <a:prstGeom prst="rect">
            <a:avLst/>
          </a:prstGeom>
          <a:solidFill>
            <a:srgbClr val="FFFF99"/>
          </a:solidFill>
          <a:ln w="63500">
            <a:solidFill>
              <a:srgbClr val="FF0000"/>
            </a:solidFill>
            <a:miter lim="800000"/>
            <a:headEnd/>
            <a:tailEnd/>
          </a:ln>
        </p:spPr>
        <p:txBody>
          <a:bodyPr>
            <a:spAutoFit/>
          </a:bodyPr>
          <a:lstStyle/>
          <a:p>
            <a:pPr>
              <a:spcBef>
                <a:spcPct val="50000"/>
              </a:spcBef>
            </a:pPr>
            <a:r>
              <a:rPr lang="zh-CN" altLang="en-US" sz="3200" b="1">
                <a:solidFill>
                  <a:srgbClr val="0000FF"/>
                </a:solidFill>
                <a:ea typeface="黑体" pitchFamily="49" charset="-122"/>
              </a:rPr>
              <a:t>不再“自给自足”</a:t>
            </a:r>
          </a:p>
        </p:txBody>
      </p:sp>
      <p:sp>
        <p:nvSpPr>
          <p:cNvPr id="42000" name="AutoShape 16"/>
          <p:cNvSpPr>
            <a:spLocks noChangeArrowheads="1"/>
          </p:cNvSpPr>
          <p:nvPr/>
        </p:nvSpPr>
        <p:spPr bwMode="auto">
          <a:xfrm rot="-5400000">
            <a:off x="2376488" y="4329112"/>
            <a:ext cx="457200" cy="485775"/>
          </a:xfrm>
          <a:prstGeom prst="leftArrow">
            <a:avLst>
              <a:gd name="adj1" fmla="val 50000"/>
              <a:gd name="adj2" fmla="val 25000"/>
            </a:avLst>
          </a:prstGeom>
          <a:solidFill>
            <a:srgbClr val="CCFFFF"/>
          </a:solidFill>
          <a:ln w="25400">
            <a:solidFill>
              <a:srgbClr val="FF0000"/>
            </a:solidFill>
            <a:miter lim="800000"/>
            <a:headEnd/>
            <a:tailEnd/>
          </a:ln>
        </p:spPr>
        <p:txBody>
          <a:bodyPr wrap="none" anchor="ctr"/>
          <a:lstStyle/>
          <a:p>
            <a:pPr>
              <a:buFont typeface="Arial" charset="0"/>
              <a:buNone/>
            </a:pPr>
            <a:endParaRPr lang="zh-CN" altLang="en-US"/>
          </a:p>
        </p:txBody>
      </p:sp>
      <p:sp>
        <p:nvSpPr>
          <p:cNvPr id="42001" name="AutoShape 17"/>
          <p:cNvSpPr>
            <a:spLocks noChangeArrowheads="1"/>
          </p:cNvSpPr>
          <p:nvPr/>
        </p:nvSpPr>
        <p:spPr bwMode="auto">
          <a:xfrm rot="-5400000">
            <a:off x="6338888" y="4329112"/>
            <a:ext cx="457200" cy="485775"/>
          </a:xfrm>
          <a:prstGeom prst="leftArrow">
            <a:avLst>
              <a:gd name="adj1" fmla="val 50000"/>
              <a:gd name="adj2" fmla="val 25000"/>
            </a:avLst>
          </a:prstGeom>
          <a:solidFill>
            <a:srgbClr val="CCFFFF"/>
          </a:solidFill>
          <a:ln w="25400">
            <a:solidFill>
              <a:srgbClr val="FF0000"/>
            </a:solidFill>
            <a:miter lim="800000"/>
            <a:headEnd/>
            <a:tailEnd/>
          </a:ln>
        </p:spPr>
        <p:txBody>
          <a:bodyPr wrap="none" anchor="ctr"/>
          <a:lstStyle/>
          <a:p>
            <a:pPr>
              <a:buFont typeface="Arial" charset="0"/>
              <a:buNone/>
            </a:pPr>
            <a:endParaRPr lang="zh-CN" altLang="en-US"/>
          </a:p>
        </p:txBody>
      </p:sp>
      <p:sp>
        <p:nvSpPr>
          <p:cNvPr id="42002" name="AutoShape 18"/>
          <p:cNvSpPr>
            <a:spLocks noChangeArrowheads="1"/>
          </p:cNvSpPr>
          <p:nvPr/>
        </p:nvSpPr>
        <p:spPr bwMode="auto">
          <a:xfrm rot="-5400000">
            <a:off x="2376488" y="2195512"/>
            <a:ext cx="457200" cy="485775"/>
          </a:xfrm>
          <a:prstGeom prst="leftArrow">
            <a:avLst>
              <a:gd name="adj1" fmla="val 50000"/>
              <a:gd name="adj2" fmla="val 25000"/>
            </a:avLst>
          </a:prstGeom>
          <a:solidFill>
            <a:srgbClr val="CCFFFF"/>
          </a:solidFill>
          <a:ln w="25400">
            <a:solidFill>
              <a:srgbClr val="FF0000"/>
            </a:solidFill>
            <a:miter lim="800000"/>
            <a:headEnd/>
            <a:tailEnd/>
          </a:ln>
        </p:spPr>
        <p:txBody>
          <a:bodyPr wrap="none" anchor="ctr"/>
          <a:lstStyle/>
          <a:p>
            <a:pPr>
              <a:buFont typeface="Arial" charset="0"/>
              <a:buNone/>
            </a:pPr>
            <a:endParaRPr lang="zh-CN" altLang="en-US"/>
          </a:p>
        </p:txBody>
      </p:sp>
      <p:sp>
        <p:nvSpPr>
          <p:cNvPr id="42003" name="AutoShape 19"/>
          <p:cNvSpPr>
            <a:spLocks noChangeArrowheads="1"/>
          </p:cNvSpPr>
          <p:nvPr/>
        </p:nvSpPr>
        <p:spPr bwMode="auto">
          <a:xfrm rot="-5400000">
            <a:off x="6338888" y="2195512"/>
            <a:ext cx="457200" cy="485775"/>
          </a:xfrm>
          <a:prstGeom prst="leftArrow">
            <a:avLst>
              <a:gd name="adj1" fmla="val 50000"/>
              <a:gd name="adj2" fmla="val 25000"/>
            </a:avLst>
          </a:prstGeom>
          <a:solidFill>
            <a:srgbClr val="CCFFFF"/>
          </a:solidFill>
          <a:ln w="25400">
            <a:solidFill>
              <a:srgbClr val="FF0000"/>
            </a:solidFill>
            <a:miter lim="800000"/>
            <a:headEnd/>
            <a:tailEnd/>
          </a:ln>
        </p:spPr>
        <p:txBody>
          <a:bodyPr wrap="none" anchor="ctr"/>
          <a:lstStyle/>
          <a:p>
            <a:pPr>
              <a:buFont typeface="Arial" charset="0"/>
              <a:buNone/>
            </a:pPr>
            <a:endParaRPr lang="zh-CN" altLang="en-US"/>
          </a:p>
        </p:txBody>
      </p:sp>
      <p:sp>
        <p:nvSpPr>
          <p:cNvPr id="42004" name="AutoShape 20"/>
          <p:cNvSpPr>
            <a:spLocks noChangeArrowheads="1"/>
          </p:cNvSpPr>
          <p:nvPr/>
        </p:nvSpPr>
        <p:spPr bwMode="auto">
          <a:xfrm rot="-5400000">
            <a:off x="2338388" y="1014412"/>
            <a:ext cx="533400" cy="485775"/>
          </a:xfrm>
          <a:prstGeom prst="leftArrow">
            <a:avLst>
              <a:gd name="adj1" fmla="val 50000"/>
              <a:gd name="adj2" fmla="val 27451"/>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
        <p:nvSpPr>
          <p:cNvPr id="42005" name="AutoShape 21"/>
          <p:cNvSpPr>
            <a:spLocks noChangeArrowheads="1"/>
          </p:cNvSpPr>
          <p:nvPr/>
        </p:nvSpPr>
        <p:spPr bwMode="auto">
          <a:xfrm rot="-5400000">
            <a:off x="6300788" y="1014412"/>
            <a:ext cx="533400" cy="485775"/>
          </a:xfrm>
          <a:prstGeom prst="leftArrow">
            <a:avLst>
              <a:gd name="adj1" fmla="val 50000"/>
              <a:gd name="adj2" fmla="val 27451"/>
            </a:avLst>
          </a:prstGeom>
          <a:solidFill>
            <a:srgbClr val="FF0000"/>
          </a:solidFill>
          <a:ln w="25400">
            <a:solidFill>
              <a:srgbClr val="0000FF"/>
            </a:solidFill>
            <a:miter lim="800000"/>
            <a:headEnd/>
            <a:tailEnd/>
          </a:ln>
        </p:spPr>
        <p:txBody>
          <a:bodyPr wrap="none" anchor="ctr"/>
          <a:lstStyle/>
          <a:p>
            <a:pPr>
              <a:buFont typeface="Arial" charset="0"/>
              <a:buNone/>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004"/>
                                        </p:tgtEl>
                                        <p:attrNameLst>
                                          <p:attrName>style.visibility</p:attrName>
                                        </p:attrNameLst>
                                      </p:cBhvr>
                                      <p:to>
                                        <p:strVal val="visible"/>
                                      </p:to>
                                    </p:set>
                                    <p:animEffect transition="in" filter="wipe(up)">
                                      <p:cBhvr>
                                        <p:cTn id="7" dur="500"/>
                                        <p:tgtEl>
                                          <p:spTgt spid="420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2005"/>
                                        </p:tgtEl>
                                        <p:attrNameLst>
                                          <p:attrName>style.visibility</p:attrName>
                                        </p:attrNameLst>
                                      </p:cBhvr>
                                      <p:to>
                                        <p:strVal val="visible"/>
                                      </p:to>
                                    </p:set>
                                    <p:animEffect transition="in" filter="wipe(up)">
                                      <p:cBhvr>
                                        <p:cTn id="10" dur="500"/>
                                        <p:tgtEl>
                                          <p:spTgt spid="4200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1987"/>
                                        </p:tgtEl>
                                        <p:attrNameLst>
                                          <p:attrName>style.visibility</p:attrName>
                                        </p:attrNameLst>
                                      </p:cBhvr>
                                      <p:to>
                                        <p:strVal val="visible"/>
                                      </p:to>
                                    </p:set>
                                    <p:animEffect transition="in" filter="wipe(up)">
                                      <p:cBhvr>
                                        <p:cTn id="14" dur="500"/>
                                        <p:tgtEl>
                                          <p:spTgt spid="4198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wipe(up)">
                                      <p:cBhvr>
                                        <p:cTn id="17" dur="500"/>
                                        <p:tgtEl>
                                          <p:spTgt spid="41988"/>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42002"/>
                                        </p:tgtEl>
                                        <p:attrNameLst>
                                          <p:attrName>style.visibility</p:attrName>
                                        </p:attrNameLst>
                                      </p:cBhvr>
                                      <p:to>
                                        <p:strVal val="visible"/>
                                      </p:to>
                                    </p:set>
                                    <p:animEffect transition="in" filter="wipe(up)">
                                      <p:cBhvr>
                                        <p:cTn id="21" dur="500"/>
                                        <p:tgtEl>
                                          <p:spTgt spid="4200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2003"/>
                                        </p:tgtEl>
                                        <p:attrNameLst>
                                          <p:attrName>style.visibility</p:attrName>
                                        </p:attrNameLst>
                                      </p:cBhvr>
                                      <p:to>
                                        <p:strVal val="visible"/>
                                      </p:to>
                                    </p:set>
                                    <p:animEffect transition="in" filter="wipe(up)">
                                      <p:cBhvr>
                                        <p:cTn id="24" dur="500"/>
                                        <p:tgtEl>
                                          <p:spTgt spid="42003"/>
                                        </p:tgtEl>
                                      </p:cBhvr>
                                    </p:animEffect>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41989"/>
                                        </p:tgtEl>
                                        <p:attrNameLst>
                                          <p:attrName>style.visibility</p:attrName>
                                        </p:attrNameLst>
                                      </p:cBhvr>
                                      <p:to>
                                        <p:strVal val="visible"/>
                                      </p:to>
                                    </p:set>
                                    <p:animEffect transition="in" filter="wipe(up)">
                                      <p:cBhvr>
                                        <p:cTn id="28" dur="500"/>
                                        <p:tgtEl>
                                          <p:spTgt spid="4198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1990"/>
                                        </p:tgtEl>
                                        <p:attrNameLst>
                                          <p:attrName>style.visibility</p:attrName>
                                        </p:attrNameLst>
                                      </p:cBhvr>
                                      <p:to>
                                        <p:strVal val="visible"/>
                                      </p:to>
                                    </p:set>
                                    <p:animEffect transition="in" filter="wipe(up)">
                                      <p:cBhvr>
                                        <p:cTn id="31" dur="500"/>
                                        <p:tgtEl>
                                          <p:spTgt spid="4199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1994"/>
                                        </p:tgtEl>
                                        <p:attrNameLst>
                                          <p:attrName>style.visibility</p:attrName>
                                        </p:attrNameLst>
                                      </p:cBhvr>
                                      <p:to>
                                        <p:strVal val="visible"/>
                                      </p:to>
                                    </p:set>
                                    <p:animEffect transition="in" filter="wipe(up)">
                                      <p:cBhvr>
                                        <p:cTn id="36" dur="500"/>
                                        <p:tgtEl>
                                          <p:spTgt spid="41994"/>
                                        </p:tgtEl>
                                      </p:cBhvr>
                                    </p:animEffect>
                                  </p:childTnLst>
                                </p:cTn>
                              </p:par>
                            </p:childTnLst>
                          </p:cTn>
                        </p:par>
                        <p:par>
                          <p:cTn id="37" fill="hold" nodeType="afterGroup">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41992"/>
                                        </p:tgtEl>
                                        <p:attrNameLst>
                                          <p:attrName>style.visibility</p:attrName>
                                        </p:attrNameLst>
                                      </p:cBhvr>
                                      <p:to>
                                        <p:strVal val="visible"/>
                                      </p:to>
                                    </p:set>
                                    <p:animEffect transition="in" filter="wipe(up)">
                                      <p:cBhvr>
                                        <p:cTn id="40" dur="500"/>
                                        <p:tgtEl>
                                          <p:spTgt spid="4199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42000"/>
                                        </p:tgtEl>
                                        <p:attrNameLst>
                                          <p:attrName>style.visibility</p:attrName>
                                        </p:attrNameLst>
                                      </p:cBhvr>
                                      <p:to>
                                        <p:strVal val="visible"/>
                                      </p:to>
                                    </p:set>
                                    <p:animEffect transition="in" filter="wipe(up)">
                                      <p:cBhvr>
                                        <p:cTn id="45" dur="500"/>
                                        <p:tgtEl>
                                          <p:spTgt spid="42000"/>
                                        </p:tgtEl>
                                      </p:cBhvr>
                                    </p:animEffect>
                                  </p:childTnLst>
                                </p:cTn>
                              </p:par>
                            </p:childTnLst>
                          </p:cTn>
                        </p:par>
                        <p:par>
                          <p:cTn id="46" fill="hold" nodeType="afterGroup">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41998"/>
                                        </p:tgtEl>
                                        <p:attrNameLst>
                                          <p:attrName>style.visibility</p:attrName>
                                        </p:attrNameLst>
                                      </p:cBhvr>
                                      <p:to>
                                        <p:strVal val="visible"/>
                                      </p:to>
                                    </p:set>
                                    <p:animEffect transition="in" filter="wipe(up)">
                                      <p:cBhvr>
                                        <p:cTn id="49" dur="500"/>
                                        <p:tgtEl>
                                          <p:spTgt spid="4199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1995"/>
                                        </p:tgtEl>
                                        <p:attrNameLst>
                                          <p:attrName>style.visibility</p:attrName>
                                        </p:attrNameLst>
                                      </p:cBhvr>
                                      <p:to>
                                        <p:strVal val="visible"/>
                                      </p:to>
                                    </p:set>
                                    <p:animEffect transition="in" filter="wipe(up)">
                                      <p:cBhvr>
                                        <p:cTn id="54" dur="500"/>
                                        <p:tgtEl>
                                          <p:spTgt spid="41995"/>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41993"/>
                                        </p:tgtEl>
                                        <p:attrNameLst>
                                          <p:attrName>style.visibility</p:attrName>
                                        </p:attrNameLst>
                                      </p:cBhvr>
                                      <p:to>
                                        <p:strVal val="visible"/>
                                      </p:to>
                                    </p:set>
                                    <p:animEffect transition="in" filter="wipe(up)">
                                      <p:cBhvr>
                                        <p:cTn id="58" dur="500"/>
                                        <p:tgtEl>
                                          <p:spTgt spid="4199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2001"/>
                                        </p:tgtEl>
                                        <p:attrNameLst>
                                          <p:attrName>style.visibility</p:attrName>
                                        </p:attrNameLst>
                                      </p:cBhvr>
                                      <p:to>
                                        <p:strVal val="visible"/>
                                      </p:to>
                                    </p:set>
                                    <p:animEffect transition="in" filter="wipe(up)">
                                      <p:cBhvr>
                                        <p:cTn id="63" dur="500"/>
                                        <p:tgtEl>
                                          <p:spTgt spid="42001"/>
                                        </p:tgtEl>
                                      </p:cBhvr>
                                    </p:animEffect>
                                  </p:childTnLst>
                                </p:cTn>
                              </p:par>
                            </p:childTnLst>
                          </p:cTn>
                        </p:par>
                        <p:par>
                          <p:cTn id="64" fill="hold" nodeType="afterGroup">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41999"/>
                                        </p:tgtEl>
                                        <p:attrNameLst>
                                          <p:attrName>style.visibility</p:attrName>
                                        </p:attrNameLst>
                                      </p:cBhvr>
                                      <p:to>
                                        <p:strVal val="visible"/>
                                      </p:to>
                                    </p:set>
                                    <p:animEffect transition="in" filter="wipe(up)">
                                      <p:cBhvr>
                                        <p:cTn id="67" dur="500"/>
                                        <p:tgtEl>
                                          <p:spTgt spid="4199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1996"/>
                                        </p:tgtEl>
                                        <p:attrNameLst>
                                          <p:attrName>style.visibility</p:attrName>
                                        </p:attrNameLst>
                                      </p:cBhvr>
                                      <p:to>
                                        <p:strVal val="visible"/>
                                      </p:to>
                                    </p:set>
                                    <p:animEffect transition="in" filter="wipe(up)">
                                      <p:cBhvr>
                                        <p:cTn id="72" dur="500"/>
                                        <p:tgtEl>
                                          <p:spTgt spid="4199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1997"/>
                                        </p:tgtEl>
                                        <p:attrNameLst>
                                          <p:attrName>style.visibility</p:attrName>
                                        </p:attrNameLst>
                                      </p:cBhvr>
                                      <p:to>
                                        <p:strVal val="visible"/>
                                      </p:to>
                                    </p:set>
                                    <p:animEffect transition="in" filter="wipe(up)">
                                      <p:cBhvr>
                                        <p:cTn id="75" dur="500"/>
                                        <p:tgtEl>
                                          <p:spTgt spid="41997"/>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41991"/>
                                        </p:tgtEl>
                                        <p:attrNameLst>
                                          <p:attrName>style.visibility</p:attrName>
                                        </p:attrNameLst>
                                      </p:cBhvr>
                                      <p:to>
                                        <p:strVal val="visible"/>
                                      </p:to>
                                    </p:set>
                                    <p:animEffect transition="in" filter="wipe(up)">
                                      <p:cBhvr>
                                        <p:cTn id="79"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89" grpId="0" animBg="1"/>
      <p:bldP spid="41990" grpId="0" animBg="1"/>
      <p:bldP spid="41991" grpId="0" animBg="1"/>
      <p:bldP spid="41992" grpId="0" animBg="1"/>
      <p:bldP spid="41993" grpId="0" animBg="1"/>
      <p:bldP spid="41994" grpId="0" animBg="1"/>
      <p:bldP spid="41995" grpId="0" animBg="1"/>
      <p:bldP spid="41996" grpId="0" animBg="1"/>
      <p:bldP spid="41997" grpId="0" animBg="1"/>
      <p:bldP spid="41998" grpId="0" animBg="1"/>
      <p:bldP spid="41999" grpId="0" animBg="1"/>
      <p:bldP spid="42000" grpId="0" animBg="1"/>
      <p:bldP spid="42001" grpId="0" animBg="1"/>
      <p:bldP spid="42002" grpId="0" animBg="1"/>
      <p:bldP spid="42003" grpId="0" animBg="1"/>
      <p:bldP spid="42004" grpId="0" animBg="1"/>
      <p:bldP spid="420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6"/>
          <p:cNvSpPr>
            <a:spLocks noChangeArrowheads="1"/>
          </p:cNvSpPr>
          <p:nvPr/>
        </p:nvSpPr>
        <p:spPr bwMode="auto">
          <a:xfrm>
            <a:off x="222250" y="284163"/>
            <a:ext cx="8489950" cy="5853112"/>
          </a:xfrm>
          <a:prstGeom prst="rect">
            <a:avLst/>
          </a:prstGeom>
          <a:noFill/>
          <a:ln w="9525">
            <a:noFill/>
            <a:miter lim="800000"/>
            <a:headEnd/>
            <a:tailEnd/>
          </a:ln>
        </p:spPr>
        <p:txBody>
          <a:bodyPr anchor="ctr">
            <a:spAutoFit/>
          </a:bodyPr>
          <a:lstStyle/>
          <a:p>
            <a:pPr algn="just" eaLnBrk="0" hangingPunct="0">
              <a:lnSpc>
                <a:spcPct val="120000"/>
              </a:lnSpc>
              <a:buClr>
                <a:schemeClr val="accent1"/>
              </a:buClr>
              <a:buSzPct val="50000"/>
              <a:buFont typeface="Wingdings" pitchFamily="2" charset="2"/>
              <a:buNone/>
            </a:pPr>
            <a:r>
              <a:rPr lang="zh-CN" altLang="en-US" sz="3200" b="1"/>
              <a:t>问题</a:t>
            </a:r>
            <a:r>
              <a:rPr lang="en-US" altLang="zh-CN" sz="3200" b="1"/>
              <a:t>3</a:t>
            </a:r>
            <a:r>
              <a:rPr lang="zh-CN" altLang="en-US" sz="3200" b="1"/>
              <a:t>：自然经济的解体有什么影响？</a:t>
            </a:r>
          </a:p>
          <a:p>
            <a:pPr algn="just" eaLnBrk="0" hangingPunct="0">
              <a:lnSpc>
                <a:spcPct val="120000"/>
              </a:lnSpc>
              <a:buClr>
                <a:schemeClr val="accent1"/>
              </a:buClr>
              <a:buSzPct val="50000"/>
              <a:buFont typeface="Wingdings" pitchFamily="2" charset="2"/>
              <a:buNone/>
            </a:pPr>
            <a:endParaRPr lang="zh-CN" altLang="en-US" sz="3200" b="1">
              <a:latin typeface="华文行楷"/>
              <a:ea typeface="华文行楷"/>
              <a:cs typeface="华文行楷"/>
            </a:endParaRPr>
          </a:p>
          <a:p>
            <a:pPr algn="just" eaLnBrk="0" hangingPunct="0">
              <a:lnSpc>
                <a:spcPct val="120000"/>
              </a:lnSpc>
              <a:buClr>
                <a:schemeClr val="accent1"/>
              </a:buClr>
              <a:buSzPct val="50000"/>
              <a:buFont typeface="Wingdings" pitchFamily="2" charset="2"/>
              <a:buNone/>
            </a:pPr>
            <a:r>
              <a:rPr lang="en-US" altLang="zh-CN" sz="3200" b="1">
                <a:latin typeface="华文行楷"/>
                <a:ea typeface="华文行楷"/>
                <a:cs typeface="华文行楷"/>
              </a:rPr>
              <a:t>1</a:t>
            </a:r>
            <a:r>
              <a:rPr lang="zh-CN" altLang="en-US" sz="3200" b="1">
                <a:latin typeface="华文行楷"/>
                <a:ea typeface="华文行楷"/>
                <a:cs typeface="华文行楷"/>
              </a:rPr>
              <a:t>）积极：</a:t>
            </a:r>
          </a:p>
          <a:p>
            <a:pPr algn="just" eaLnBrk="0" hangingPunct="0">
              <a:lnSpc>
                <a:spcPct val="120000"/>
              </a:lnSpc>
              <a:buClr>
                <a:schemeClr val="accent1"/>
              </a:buClr>
              <a:buSzPct val="50000"/>
              <a:buFont typeface="Wingdings" pitchFamily="2" charset="2"/>
              <a:buNone/>
            </a:pPr>
            <a:r>
              <a:rPr lang="zh-CN" altLang="en-US" sz="3200" b="1">
                <a:latin typeface="华文行楷"/>
                <a:ea typeface="华文行楷"/>
                <a:cs typeface="华文行楷"/>
              </a:rPr>
              <a:t>①促进商品经济的发展</a:t>
            </a:r>
          </a:p>
          <a:p>
            <a:pPr algn="just" eaLnBrk="0" hangingPunct="0">
              <a:lnSpc>
                <a:spcPct val="120000"/>
              </a:lnSpc>
              <a:buClr>
                <a:schemeClr val="accent1"/>
              </a:buClr>
              <a:buSzPct val="50000"/>
              <a:buFont typeface="Wingdings" pitchFamily="2" charset="2"/>
              <a:buNone/>
            </a:pPr>
            <a:r>
              <a:rPr lang="zh-CN" altLang="en-US" sz="3200" b="1">
                <a:latin typeface="华文行楷"/>
                <a:ea typeface="华文行楷"/>
                <a:cs typeface="华文行楷"/>
              </a:rPr>
              <a:t>②为民族资本主义的产生提供了市场和劳动力条件</a:t>
            </a:r>
            <a:endParaRPr lang="en-US" altLang="zh-CN" sz="3200" b="1">
              <a:latin typeface="华文行楷"/>
              <a:ea typeface="华文行楷"/>
              <a:cs typeface="华文行楷"/>
            </a:endParaRPr>
          </a:p>
          <a:p>
            <a:pPr algn="just" eaLnBrk="0" hangingPunct="0">
              <a:lnSpc>
                <a:spcPct val="120000"/>
              </a:lnSpc>
              <a:buClr>
                <a:schemeClr val="accent1"/>
              </a:buClr>
              <a:buSzPct val="50000"/>
              <a:buFont typeface="Wingdings" pitchFamily="2" charset="2"/>
              <a:buNone/>
            </a:pPr>
            <a:endParaRPr lang="zh-CN" altLang="en-US" sz="3200" b="1">
              <a:latin typeface="华文行楷"/>
              <a:ea typeface="华文行楷"/>
              <a:cs typeface="华文行楷"/>
            </a:endParaRPr>
          </a:p>
          <a:p>
            <a:pPr algn="just" eaLnBrk="0" hangingPunct="0">
              <a:lnSpc>
                <a:spcPct val="120000"/>
              </a:lnSpc>
              <a:buClr>
                <a:schemeClr val="accent1"/>
              </a:buClr>
              <a:buSzPct val="50000"/>
              <a:buFont typeface="Wingdings" pitchFamily="2" charset="2"/>
              <a:buNone/>
            </a:pPr>
            <a:r>
              <a:rPr lang="en-US" altLang="zh-CN" sz="3200" b="1">
                <a:latin typeface="华文行楷"/>
                <a:ea typeface="华文行楷"/>
                <a:cs typeface="华文行楷"/>
              </a:rPr>
              <a:t>2</a:t>
            </a:r>
            <a:r>
              <a:rPr lang="zh-CN" altLang="en-US" sz="3200" b="1">
                <a:latin typeface="华文行楷"/>
                <a:ea typeface="华文行楷"/>
                <a:cs typeface="华文行楷"/>
              </a:rPr>
              <a:t>）消极：</a:t>
            </a:r>
          </a:p>
          <a:p>
            <a:pPr algn="just" eaLnBrk="0" hangingPunct="0">
              <a:lnSpc>
                <a:spcPct val="120000"/>
              </a:lnSpc>
              <a:buClr>
                <a:schemeClr val="accent1"/>
              </a:buClr>
              <a:buSzPct val="50000"/>
              <a:buFont typeface="Wingdings" pitchFamily="2" charset="2"/>
              <a:buNone/>
            </a:pPr>
            <a:r>
              <a:rPr lang="zh-CN" altLang="en-US" sz="3200" b="1">
                <a:latin typeface="华文行楷"/>
                <a:ea typeface="华文行楷"/>
                <a:cs typeface="华文行楷"/>
              </a:rPr>
              <a:t>中国逐步成为世界资本主义的附庸</a:t>
            </a:r>
          </a:p>
          <a:p>
            <a:pPr algn="just" eaLnBrk="0" hangingPunct="0">
              <a:lnSpc>
                <a:spcPct val="120000"/>
              </a:lnSpc>
              <a:buClr>
                <a:schemeClr val="accent1"/>
              </a:buClr>
              <a:buSzPct val="50000"/>
              <a:buFont typeface="Wingdings" pitchFamily="2" charset="2"/>
              <a:buNone/>
            </a:pPr>
            <a:endParaRPr lang="zh-CN" altLang="en-US" sz="2400" b="1">
              <a:solidFill>
                <a:srgbClr val="006600"/>
              </a:solidFill>
              <a:latin typeface="宋体" charset="-122"/>
              <a:ea typeface="幼圆"/>
              <a:cs typeface="幼圆"/>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 calcmode="lin" valueType="num">
                                      <p:cBhvr additive="base">
                                        <p:cTn id="12"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 calcmode="lin" valueType="num">
                                      <p:cBhvr additive="base">
                                        <p:cTn id="16"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5059">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5059">
                                            <p:txEl>
                                              <p:pRg st="4" end="4"/>
                                            </p:txEl>
                                          </p:spTgt>
                                        </p:tgtEl>
                                        <p:attrNameLst>
                                          <p:attrName>style.visibility</p:attrName>
                                        </p:attrNameLst>
                                      </p:cBhvr>
                                      <p:to>
                                        <p:strVal val="visible"/>
                                      </p:to>
                                    </p:set>
                                    <p:anim calcmode="lin" valueType="num">
                                      <p:cBhvr additive="base">
                                        <p:cTn id="20"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5059">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5059">
                                            <p:txEl>
                                              <p:pRg st="6" end="6"/>
                                            </p:txEl>
                                          </p:spTgt>
                                        </p:tgtEl>
                                        <p:attrNameLst>
                                          <p:attrName>style.visibility</p:attrName>
                                        </p:attrNameLst>
                                      </p:cBhvr>
                                      <p:to>
                                        <p:strVal val="visible"/>
                                      </p:to>
                                    </p:set>
                                    <p:anim calcmode="lin" valueType="num">
                                      <p:cBhvr additive="base">
                                        <p:cTn id="24"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5059">
                                            <p:txEl>
                                              <p:pRg st="6" end="6"/>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5059">
                                            <p:txEl>
                                              <p:pRg st="7" end="7"/>
                                            </p:txEl>
                                          </p:spTgt>
                                        </p:tgtEl>
                                        <p:attrNameLst>
                                          <p:attrName>style.visibility</p:attrName>
                                        </p:attrNameLst>
                                      </p:cBhvr>
                                      <p:to>
                                        <p:strVal val="visible"/>
                                      </p:to>
                                    </p:set>
                                    <p:anim calcmode="lin" valueType="num">
                                      <p:cBhvr additive="base">
                                        <p:cTn id="28" dur="500" fill="hold"/>
                                        <p:tgtEl>
                                          <p:spTgt spid="45059">
                                            <p:txEl>
                                              <p:pRg st="7" end="7"/>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505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4"/>
          <p:cNvSpPr>
            <a:spLocks noChangeArrowheads="1"/>
          </p:cNvSpPr>
          <p:nvPr/>
        </p:nvSpPr>
        <p:spPr bwMode="auto">
          <a:xfrm>
            <a:off x="80963" y="115888"/>
            <a:ext cx="6088062" cy="331787"/>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en-US" altLang="zh-CN" sz="2000" b="1">
                <a:solidFill>
                  <a:srgbClr val="FF3300"/>
                </a:solidFill>
                <a:latin typeface="微软雅黑" pitchFamily="34" charset="-122"/>
                <a:ea typeface="微软雅黑" pitchFamily="34" charset="-122"/>
              </a:rPr>
              <a:t> </a:t>
            </a:r>
            <a:r>
              <a:rPr lang="zh-CN" altLang="en-US" sz="2000" b="1">
                <a:solidFill>
                  <a:srgbClr val="FF3300"/>
                </a:solidFill>
                <a:latin typeface="微软雅黑" pitchFamily="34" charset="-122"/>
                <a:ea typeface="微软雅黑" pitchFamily="34" charset="-122"/>
              </a:rPr>
              <a:t>易错警示</a:t>
            </a:r>
          </a:p>
        </p:txBody>
      </p:sp>
      <p:sp>
        <p:nvSpPr>
          <p:cNvPr id="68610" name="矩形 4"/>
          <p:cNvSpPr>
            <a:spLocks noChangeArrowheads="1"/>
          </p:cNvSpPr>
          <p:nvPr/>
        </p:nvSpPr>
        <p:spPr bwMode="auto">
          <a:xfrm>
            <a:off x="14288" y="1479550"/>
            <a:ext cx="9129712" cy="457200"/>
          </a:xfrm>
          <a:prstGeom prst="rect">
            <a:avLst/>
          </a:prstGeom>
          <a:noFill/>
          <a:ln w="9525">
            <a:noFill/>
            <a:miter lim="800000"/>
            <a:headEnd/>
            <a:tailEnd/>
          </a:ln>
        </p:spPr>
        <p:txBody>
          <a:bodyPr>
            <a:spAutoFit/>
          </a:bodyPr>
          <a:lstStyle/>
          <a:p>
            <a:pPr algn="just" eaLnBrk="0" hangingPunct="0">
              <a:buFont typeface="Arial" charset="0"/>
              <a:buNone/>
            </a:pPr>
            <a:r>
              <a:rPr lang="en-US" altLang="zh-CN" sz="2400" b="1">
                <a:solidFill>
                  <a:srgbClr val="FF0000"/>
                </a:solidFill>
                <a:latin typeface="宋体" charset="-122"/>
              </a:rPr>
              <a:t>[</a:t>
            </a:r>
            <a:r>
              <a:rPr lang="zh-CN" altLang="en-US" sz="2400" b="1">
                <a:solidFill>
                  <a:srgbClr val="FF0000"/>
                </a:solidFill>
                <a:latin typeface="宋体" charset="-122"/>
              </a:rPr>
              <a:t>易错点</a:t>
            </a:r>
            <a:r>
              <a:rPr lang="en-US" altLang="zh-CN" sz="2400" b="1">
                <a:solidFill>
                  <a:srgbClr val="FF0000"/>
                </a:solidFill>
                <a:latin typeface="宋体" charset="-122"/>
              </a:rPr>
              <a:t>]</a:t>
            </a:r>
            <a:r>
              <a:rPr lang="zh-CN" altLang="en-US" sz="2400" b="1">
                <a:solidFill>
                  <a:srgbClr val="FF0000"/>
                </a:solidFill>
                <a:latin typeface="宋体" charset="-122"/>
              </a:rPr>
              <a:t>（判断）</a:t>
            </a:r>
            <a:r>
              <a:rPr lang="zh-CN" altLang="en-US" sz="2400" b="1">
                <a:solidFill>
                  <a:srgbClr val="0000FF"/>
                </a:solidFill>
                <a:latin typeface="宋体" charset="-122"/>
              </a:rPr>
              <a:t>鸦片战争后，中国自然经济完全解体。（  ）</a:t>
            </a:r>
          </a:p>
        </p:txBody>
      </p:sp>
      <p:sp>
        <p:nvSpPr>
          <p:cNvPr id="13319" name="矩形 3"/>
          <p:cNvSpPr>
            <a:spLocks noChangeArrowheads="1"/>
          </p:cNvSpPr>
          <p:nvPr/>
        </p:nvSpPr>
        <p:spPr bwMode="auto">
          <a:xfrm>
            <a:off x="0" y="2674938"/>
            <a:ext cx="8586788" cy="2647950"/>
          </a:xfrm>
          <a:prstGeom prst="rect">
            <a:avLst/>
          </a:prstGeom>
          <a:noFill/>
          <a:ln w="9525">
            <a:noFill/>
            <a:miter lim="800000"/>
            <a:headEnd/>
            <a:tailEnd/>
          </a:ln>
        </p:spPr>
        <p:txBody>
          <a:bodyPr>
            <a:spAutoFit/>
          </a:bodyPr>
          <a:lstStyle/>
          <a:p>
            <a:pPr algn="just" eaLnBrk="0" hangingPunct="0">
              <a:buFont typeface="Arial" charset="0"/>
              <a:buNone/>
            </a:pPr>
            <a:r>
              <a:rPr lang="zh-CN" altLang="en-US" sz="2400" b="1">
                <a:solidFill>
                  <a:srgbClr val="000000"/>
                </a:solidFill>
                <a:latin typeface="宋体" charset="-122"/>
              </a:rPr>
              <a:t>点拨：鸦片战争后自然经济只是开始解体，并不是完全解体。</a:t>
            </a:r>
          </a:p>
          <a:p>
            <a:pPr algn="just" eaLnBrk="0" hangingPunct="0">
              <a:buFont typeface="Arial" charset="0"/>
              <a:buNone/>
            </a:pPr>
            <a:endParaRPr lang="zh-CN" altLang="en-US" sz="2400" b="1">
              <a:solidFill>
                <a:srgbClr val="000000"/>
              </a:solidFill>
              <a:latin typeface="宋体" charset="-122"/>
            </a:endParaRPr>
          </a:p>
          <a:p>
            <a:pPr algn="just" eaLnBrk="0" hangingPunct="0">
              <a:buFont typeface="Arial" charset="0"/>
              <a:buNone/>
            </a:pPr>
            <a:r>
              <a:rPr lang="zh-CN" altLang="en-US" sz="2400" b="1">
                <a:solidFill>
                  <a:srgbClr val="000000"/>
                </a:solidFill>
                <a:latin typeface="宋体" charset="-122"/>
              </a:rPr>
              <a:t>一是从地域上看，中国内地自然经济受外国资本主义冲击有限</a:t>
            </a:r>
          </a:p>
          <a:p>
            <a:pPr algn="just" eaLnBrk="0" hangingPunct="0">
              <a:buFont typeface="Arial" charset="0"/>
              <a:buNone/>
            </a:pPr>
            <a:endParaRPr lang="zh-CN" altLang="en-US" sz="2400" b="1">
              <a:solidFill>
                <a:srgbClr val="000000"/>
              </a:solidFill>
              <a:latin typeface="宋体" charset="-122"/>
            </a:endParaRPr>
          </a:p>
          <a:p>
            <a:pPr algn="just" eaLnBrk="0" hangingPunct="0">
              <a:buFont typeface="Arial" charset="0"/>
              <a:buNone/>
            </a:pPr>
            <a:r>
              <a:rPr lang="zh-CN" altLang="en-US" sz="2400" b="1">
                <a:solidFill>
                  <a:srgbClr val="000000"/>
                </a:solidFill>
                <a:latin typeface="宋体" charset="-122"/>
              </a:rPr>
              <a:t>；二是从经济结构上看，中国自然经济一直占主导地位，直到</a:t>
            </a:r>
          </a:p>
          <a:p>
            <a:pPr algn="just" eaLnBrk="0" hangingPunct="0">
              <a:buFont typeface="Arial" charset="0"/>
              <a:buNone/>
            </a:pPr>
            <a:endParaRPr lang="zh-CN" altLang="en-US" sz="2400" b="1">
              <a:solidFill>
                <a:srgbClr val="000000"/>
              </a:solidFill>
              <a:latin typeface="宋体" charset="-122"/>
            </a:endParaRPr>
          </a:p>
          <a:p>
            <a:pPr algn="just" eaLnBrk="0" hangingPunct="0">
              <a:buFont typeface="Arial" charset="0"/>
              <a:buNone/>
            </a:pPr>
            <a:r>
              <a:rPr lang="zh-CN" altLang="en-US" sz="2400" b="1">
                <a:solidFill>
                  <a:srgbClr val="000000"/>
                </a:solidFill>
                <a:latin typeface="宋体" charset="-122"/>
              </a:rPr>
              <a:t>新中国成立前夕，自然经济仍占主导地位。</a:t>
            </a:r>
          </a:p>
        </p:txBody>
      </p:sp>
      <p:sp>
        <p:nvSpPr>
          <p:cNvPr id="13320" name="矩形 7"/>
          <p:cNvSpPr>
            <a:spLocks noChangeArrowheads="1"/>
          </p:cNvSpPr>
          <p:nvPr/>
        </p:nvSpPr>
        <p:spPr bwMode="auto">
          <a:xfrm>
            <a:off x="7997825" y="1508125"/>
            <a:ext cx="555625" cy="519113"/>
          </a:xfrm>
          <a:prstGeom prst="rect">
            <a:avLst/>
          </a:prstGeom>
          <a:noFill/>
          <a:ln w="9525">
            <a:noFill/>
            <a:miter lim="800000"/>
            <a:headEnd/>
            <a:tailEnd/>
          </a:ln>
        </p:spPr>
        <p:txBody>
          <a:bodyPr>
            <a:spAutoFit/>
          </a:bodyPr>
          <a:lstStyle/>
          <a:p>
            <a:pPr eaLnBrk="0" hangingPunct="0">
              <a:buFont typeface="Arial" charset="0"/>
              <a:buNone/>
            </a:pPr>
            <a:r>
              <a:rPr lang="en-US" altLang="zh-CN" sz="2800" b="1">
                <a:solidFill>
                  <a:srgbClr val="FF0000"/>
                </a:solidFill>
                <a:latin typeface="宋体" charset="-122"/>
              </a:rPr>
              <a:t>×</a:t>
            </a:r>
            <a:endParaRPr lang="zh-CN" altLang="en-US" sz="20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left)">
                                      <p:cBhvr>
                                        <p:cTn id="7" dur="5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wipe(up)">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utoUpdateAnimBg="0"/>
      <p:bldP spid="133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圆角矩形 6"/>
          <p:cNvPicPr>
            <a:picLocks noChangeArrowheads="1"/>
          </p:cNvPicPr>
          <p:nvPr/>
        </p:nvPicPr>
        <p:blipFill>
          <a:blip r:embed="rId2"/>
          <a:srcRect/>
          <a:stretch>
            <a:fillRect/>
          </a:stretch>
        </p:blipFill>
        <p:spPr bwMode="auto">
          <a:xfrm>
            <a:off x="-12700" y="682625"/>
            <a:ext cx="9113838" cy="5900738"/>
          </a:xfrm>
          <a:prstGeom prst="rect">
            <a:avLst/>
          </a:prstGeom>
          <a:noFill/>
          <a:ln w="9525">
            <a:noFill/>
            <a:miter lim="800000"/>
            <a:headEnd/>
            <a:tailEnd/>
          </a:ln>
        </p:spPr>
      </p:pic>
      <p:grpSp>
        <p:nvGrpSpPr>
          <p:cNvPr id="69634" name="组合 12"/>
          <p:cNvGrpSpPr>
            <a:grpSpLocks/>
          </p:cNvGrpSpPr>
          <p:nvPr/>
        </p:nvGrpSpPr>
        <p:grpSpPr bwMode="auto">
          <a:xfrm>
            <a:off x="3360738" y="582613"/>
            <a:ext cx="2227262" cy="642937"/>
            <a:chOff x="0" y="0"/>
            <a:chExt cx="2227263" cy="642938"/>
          </a:xfrm>
        </p:grpSpPr>
        <p:grpSp>
          <p:nvGrpSpPr>
            <p:cNvPr id="69637" name="Group 64"/>
            <p:cNvGrpSpPr>
              <a:grpSpLocks/>
            </p:cNvGrpSpPr>
            <p:nvPr/>
          </p:nvGrpSpPr>
          <p:grpSpPr bwMode="auto">
            <a:xfrm>
              <a:off x="0" y="0"/>
              <a:ext cx="2227263" cy="642938"/>
              <a:chOff x="0" y="0"/>
              <a:chExt cx="1431" cy="617"/>
            </a:xfrm>
          </p:grpSpPr>
          <p:pic>
            <p:nvPicPr>
              <p:cNvPr id="69639" name="圆角矩形 10"/>
              <p:cNvPicPr>
                <a:picLocks noChangeArrowheads="1"/>
              </p:cNvPicPr>
              <p:nvPr/>
            </p:nvPicPr>
            <p:blipFill>
              <a:blip r:embed="rId3"/>
              <a:srcRect/>
              <a:stretch>
                <a:fillRect/>
              </a:stretch>
            </p:blipFill>
            <p:spPr bwMode="auto">
              <a:xfrm>
                <a:off x="-72" y="-120"/>
                <a:ext cx="1578" cy="913"/>
              </a:xfrm>
              <a:prstGeom prst="rect">
                <a:avLst/>
              </a:prstGeom>
              <a:noFill/>
              <a:ln w="9525">
                <a:noFill/>
                <a:miter lim="800000"/>
                <a:headEnd/>
                <a:tailEnd/>
              </a:ln>
            </p:spPr>
          </p:pic>
          <p:pic>
            <p:nvPicPr>
              <p:cNvPr id="69640" name="Oval 67"/>
              <p:cNvPicPr>
                <a:picLocks noChangeArrowheads="1"/>
              </p:cNvPicPr>
              <p:nvPr/>
            </p:nvPicPr>
            <p:blipFill>
              <a:blip r:embed="rId4"/>
              <a:srcRect/>
              <a:stretch>
                <a:fillRect/>
              </a:stretch>
            </p:blipFill>
            <p:spPr bwMode="auto">
              <a:xfrm>
                <a:off x="-29" y="-79"/>
                <a:ext cx="1480" cy="848"/>
              </a:xfrm>
              <a:prstGeom prst="rect">
                <a:avLst/>
              </a:prstGeom>
              <a:noFill/>
              <a:ln w="9525">
                <a:noFill/>
                <a:miter lim="800000"/>
                <a:headEnd/>
                <a:tailEnd/>
              </a:ln>
            </p:spPr>
          </p:pic>
        </p:grpSp>
        <p:sp>
          <p:nvSpPr>
            <p:cNvPr id="69638" name="矩形 5"/>
            <p:cNvSpPr>
              <a:spLocks noChangeArrowheads="1"/>
            </p:cNvSpPr>
            <p:nvPr/>
          </p:nvSpPr>
          <p:spPr bwMode="auto">
            <a:xfrm>
              <a:off x="395629" y="59203"/>
              <a:ext cx="1415772" cy="461665"/>
            </a:xfrm>
            <a:prstGeom prst="rect">
              <a:avLst/>
            </a:prstGeom>
            <a:noFill/>
            <a:ln w="9525">
              <a:noFill/>
              <a:miter lim="800000"/>
              <a:headEnd/>
              <a:tailEnd/>
            </a:ln>
          </p:spPr>
          <p:txBody>
            <a:bodyPr wrap="none">
              <a:spAutoFit/>
            </a:bodyPr>
            <a:lstStyle/>
            <a:p>
              <a:pPr algn="just" eaLnBrk="0" hangingPunct="0">
                <a:buClr>
                  <a:schemeClr val="accent1"/>
                </a:buClr>
                <a:buSzPct val="50000"/>
                <a:buFont typeface="Wingdings" pitchFamily="2" charset="2"/>
                <a:buNone/>
              </a:pPr>
              <a:r>
                <a:rPr lang="zh-CN" altLang="en-US" sz="2000" b="1">
                  <a:solidFill>
                    <a:srgbClr val="FFFF00"/>
                  </a:solidFill>
                  <a:latin typeface="华文隶书"/>
                  <a:ea typeface="华文隶书"/>
                  <a:cs typeface="华文隶书"/>
                </a:rPr>
                <a:t>史论要语</a:t>
              </a:r>
              <a:endParaRPr lang="zh-CN" altLang="en-US" sz="1600">
                <a:solidFill>
                  <a:srgbClr val="FFFF00"/>
                </a:solidFill>
                <a:latin typeface="华文隶书"/>
                <a:ea typeface="华文隶书"/>
                <a:cs typeface="华文隶书"/>
              </a:endParaRPr>
            </a:p>
          </p:txBody>
        </p:sp>
      </p:grpSp>
      <p:sp>
        <p:nvSpPr>
          <p:cNvPr id="69635" name="标题 4"/>
          <p:cNvSpPr>
            <a:spLocks noChangeArrowheads="1"/>
          </p:cNvSpPr>
          <p:nvPr/>
        </p:nvSpPr>
        <p:spPr bwMode="auto">
          <a:xfrm>
            <a:off x="80963" y="139700"/>
            <a:ext cx="6088062" cy="334963"/>
          </a:xfrm>
          <a:prstGeom prst="rect">
            <a:avLst/>
          </a:prstGeom>
          <a:noFill/>
          <a:ln w="9525">
            <a:noFill/>
            <a:miter lim="800000"/>
            <a:headEnd/>
            <a:tailEnd/>
          </a:ln>
        </p:spPr>
        <p:txBody>
          <a:bodyPr lIns="0" tIns="0" rIns="0" bIns="0" anchor="ctr">
            <a:spAutoFit/>
          </a:bodyPr>
          <a:lstStyle/>
          <a:p>
            <a:pPr algn="just" eaLnBrk="0" hangingPunct="0">
              <a:lnSpc>
                <a:spcPct val="110000"/>
              </a:lnSpc>
              <a:buClr>
                <a:schemeClr val="accent1"/>
              </a:buClr>
              <a:buSzPct val="50000"/>
              <a:buFont typeface="Wingdings" pitchFamily="2" charset="2"/>
              <a:buNone/>
            </a:pPr>
            <a:r>
              <a:rPr lang="zh-CN" altLang="en-US" sz="2000" b="1">
                <a:solidFill>
                  <a:srgbClr val="FF3300"/>
                </a:solidFill>
                <a:latin typeface="微软雅黑" pitchFamily="34" charset="-122"/>
                <a:ea typeface="微软雅黑" pitchFamily="34" charset="-122"/>
              </a:rPr>
              <a:t>总结提升</a:t>
            </a:r>
          </a:p>
        </p:txBody>
      </p:sp>
      <p:sp>
        <p:nvSpPr>
          <p:cNvPr id="69636" name="矩形 1"/>
          <p:cNvSpPr>
            <a:spLocks noChangeArrowheads="1"/>
          </p:cNvSpPr>
          <p:nvPr/>
        </p:nvSpPr>
        <p:spPr bwMode="auto">
          <a:xfrm>
            <a:off x="449263" y="1176338"/>
            <a:ext cx="8051800" cy="4473575"/>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rPr>
              <a:t>1</a:t>
            </a:r>
            <a:r>
              <a:rPr lang="zh-CN" altLang="en-US" sz="2400" b="1">
                <a:solidFill>
                  <a:srgbClr val="000000"/>
                </a:solidFill>
                <a:latin typeface="宋体" charset="-122"/>
                <a:ea typeface="幼圆"/>
                <a:cs typeface="幼圆"/>
              </a:rPr>
              <a:t>．“纺”与“织”分离、</a:t>
            </a:r>
            <a:r>
              <a:rPr lang="zh-CN" altLang="en-US" sz="2400" b="1">
                <a:solidFill>
                  <a:srgbClr val="FF0000"/>
                </a:solidFill>
                <a:latin typeface="宋体" charset="-122"/>
                <a:ea typeface="幼圆"/>
                <a:cs typeface="幼圆"/>
              </a:rPr>
              <a:t>“织”与“耕”分离</a:t>
            </a:r>
            <a:r>
              <a:rPr lang="zh-CN" altLang="en-US" sz="2400" b="1">
                <a:solidFill>
                  <a:srgbClr val="000000"/>
                </a:solidFill>
                <a:latin typeface="宋体" charset="-122"/>
                <a:ea typeface="幼圆"/>
                <a:cs typeface="幼圆"/>
              </a:rPr>
              <a:t>是近代中国自然经济开始瓦解的重大标志，中国农副土特产品日趋商品化是自然经济瓦解的催化剂。</a:t>
            </a:r>
          </a:p>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rPr>
              <a:t>2.</a:t>
            </a:r>
            <a:r>
              <a:rPr lang="zh-CN" altLang="en-US" sz="2400" b="1">
                <a:solidFill>
                  <a:srgbClr val="000000"/>
                </a:solidFill>
                <a:latin typeface="宋体" charset="-122"/>
                <a:ea typeface="幼圆"/>
                <a:cs typeface="幼圆"/>
              </a:rPr>
              <a:t>自然经济的解体，为</a:t>
            </a:r>
            <a:r>
              <a:rPr lang="zh-CN" altLang="en-US" sz="2400" b="1">
                <a:solidFill>
                  <a:srgbClr val="FF0000"/>
                </a:solidFill>
                <a:latin typeface="宋体" charset="-122"/>
                <a:ea typeface="幼圆"/>
                <a:cs typeface="幼圆"/>
              </a:rPr>
              <a:t>资本主义</a:t>
            </a:r>
            <a:r>
              <a:rPr lang="zh-CN" altLang="en-US" sz="2400" b="1">
                <a:solidFill>
                  <a:srgbClr val="000000"/>
                </a:solidFill>
                <a:latin typeface="宋体" charset="-122"/>
                <a:ea typeface="幼圆"/>
                <a:cs typeface="幼圆"/>
              </a:rPr>
              <a:t>发展提供了商品市场，大量农民和手工业者的破产又为资本主义发展提供了劳动力市场。</a:t>
            </a:r>
          </a:p>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rPr>
              <a:t>3.</a:t>
            </a:r>
            <a:r>
              <a:rPr lang="zh-CN" altLang="en-US" sz="2400" b="1">
                <a:solidFill>
                  <a:srgbClr val="000000"/>
                </a:solidFill>
                <a:latin typeface="宋体" charset="-122"/>
                <a:ea typeface="幼圆"/>
                <a:cs typeface="幼圆"/>
              </a:rPr>
              <a:t>近代经济结构变动的</a:t>
            </a:r>
            <a:r>
              <a:rPr lang="zh-CN" altLang="en-US" sz="2400" b="1">
                <a:solidFill>
                  <a:srgbClr val="FF0000"/>
                </a:solidFill>
                <a:latin typeface="宋体" charset="-122"/>
                <a:ea typeface="幼圆"/>
                <a:cs typeface="幼圆"/>
              </a:rPr>
              <a:t>实质</a:t>
            </a:r>
            <a:r>
              <a:rPr lang="zh-CN" altLang="en-US" sz="2400" b="1">
                <a:solidFill>
                  <a:srgbClr val="000000"/>
                </a:solidFill>
                <a:latin typeface="宋体" charset="-122"/>
                <a:ea typeface="幼圆"/>
                <a:cs typeface="幼圆"/>
              </a:rPr>
              <a:t>是中国卷入资本主义世界市场，成为西方世界市场的</a:t>
            </a:r>
            <a:r>
              <a:rPr lang="zh-CN" altLang="en-US" sz="2400" b="1">
                <a:solidFill>
                  <a:srgbClr val="FF0000"/>
                </a:solidFill>
                <a:latin typeface="宋体" charset="-122"/>
                <a:ea typeface="幼圆"/>
                <a:cs typeface="幼圆"/>
              </a:rPr>
              <a:t>经济附庸</a:t>
            </a:r>
            <a:r>
              <a:rPr lang="zh-CN" altLang="en-US" sz="2400" b="1">
                <a:solidFill>
                  <a:srgbClr val="000000"/>
                </a:solidFill>
                <a:latin typeface="宋体" charset="-122"/>
                <a:ea typeface="幼圆"/>
                <a:cs typeface="幼圆"/>
              </a:rPr>
              <a:t>。</a:t>
            </a:r>
            <a:endParaRPr lang="en-US" sz="2400" b="1">
              <a:solidFill>
                <a:srgbClr val="000000"/>
              </a:solidFill>
              <a:latin typeface="宋体" charset="-122"/>
              <a:ea typeface="幼圆"/>
              <a:cs typeface="幼圆"/>
            </a:endParaRPr>
          </a:p>
          <a:p>
            <a:pPr algn="just" eaLnBrk="0" hangingPunct="0">
              <a:buClr>
                <a:schemeClr val="accent1"/>
              </a:buClr>
              <a:buSzPct val="50000"/>
              <a:buFont typeface="Wingdings" pitchFamily="2" charset="2"/>
              <a:buNone/>
            </a:pPr>
            <a:r>
              <a:rPr lang="en-US" altLang="zh-CN" sz="2400" b="1">
                <a:solidFill>
                  <a:srgbClr val="000000"/>
                </a:solidFill>
                <a:latin typeface="宋体" charset="-122"/>
                <a:ea typeface="幼圆"/>
                <a:cs typeface="幼圆"/>
              </a:rPr>
              <a:t>4.</a:t>
            </a:r>
            <a:r>
              <a:rPr lang="zh-CN" altLang="en-US" sz="2400" b="1">
                <a:solidFill>
                  <a:srgbClr val="000000"/>
                </a:solidFill>
                <a:latin typeface="宋体" charset="-122"/>
                <a:ea typeface="幼圆"/>
                <a:cs typeface="幼圆"/>
              </a:rPr>
              <a:t>列强经济入侵的</a:t>
            </a:r>
            <a:r>
              <a:rPr lang="zh-CN" altLang="en-US" sz="2400" b="1">
                <a:solidFill>
                  <a:srgbClr val="FF0000"/>
                </a:solidFill>
                <a:latin typeface="宋体" charset="-122"/>
                <a:ea typeface="幼圆"/>
                <a:cs typeface="幼圆"/>
              </a:rPr>
              <a:t>双重影响</a:t>
            </a:r>
            <a:r>
              <a:rPr lang="zh-CN" altLang="en-US" sz="2400" b="1">
                <a:latin typeface="宋体" charset="-122"/>
                <a:ea typeface="幼圆"/>
                <a:cs typeface="幼圆"/>
              </a:rPr>
              <a:t>：</a:t>
            </a:r>
            <a:r>
              <a:rPr lang="zh-CN" altLang="en-US" sz="2400" b="1">
                <a:solidFill>
                  <a:srgbClr val="000000"/>
                </a:solidFill>
                <a:latin typeface="宋体" charset="-122"/>
                <a:ea typeface="幼圆"/>
                <a:cs typeface="幼圆"/>
              </a:rPr>
              <a:t>一方面，带来了新的生产方式和先进的管理经验，冲击了中国原有自然经济，为民族资本主义的产生发展</a:t>
            </a:r>
            <a:r>
              <a:rPr lang="zh-CN" altLang="en-US" sz="2400" b="1">
                <a:solidFill>
                  <a:srgbClr val="FF0000"/>
                </a:solidFill>
                <a:latin typeface="宋体" charset="-122"/>
                <a:ea typeface="幼圆"/>
                <a:cs typeface="幼圆"/>
              </a:rPr>
              <a:t>提供了条件</a:t>
            </a:r>
            <a:r>
              <a:rPr lang="zh-CN" altLang="en-US" sz="2400" b="1">
                <a:solidFill>
                  <a:srgbClr val="000000"/>
                </a:solidFill>
                <a:latin typeface="宋体" charset="-122"/>
                <a:ea typeface="幼圆"/>
                <a:cs typeface="幼圆"/>
              </a:rPr>
              <a:t>；另一方面，中国被卷入世界市场，逐步沦为资本主义的</a:t>
            </a:r>
            <a:r>
              <a:rPr lang="zh-CN" altLang="en-US" sz="2400" b="1">
                <a:solidFill>
                  <a:srgbClr val="FF0000"/>
                </a:solidFill>
                <a:latin typeface="宋体" charset="-122"/>
                <a:ea typeface="幼圆"/>
                <a:cs typeface="幼圆"/>
              </a:rPr>
              <a:t>经济附庸</a:t>
            </a:r>
            <a:r>
              <a:rPr lang="zh-CN" altLang="en-US" sz="2400" b="1">
                <a:solidFill>
                  <a:srgbClr val="000000"/>
                </a:solidFill>
                <a:latin typeface="宋体" charset="-122"/>
                <a:ea typeface="幼圆"/>
                <a:cs typeface="幼圆"/>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title"/>
          </p:nvPr>
        </p:nvSpPr>
        <p:spPr bwMode="auto">
          <a:xfrm>
            <a:off x="188913" y="317500"/>
            <a:ext cx="8955087" cy="233838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4000" smtClean="0"/>
              <a:t>二、洋务经济</a:t>
            </a:r>
            <a:br>
              <a:rPr lang="zh-CN" altLang="en-US" sz="4000" smtClean="0"/>
            </a:br>
            <a:r>
              <a:rPr lang="zh-CN" altLang="en-US" sz="4000" smtClean="0"/>
              <a:t>问题</a:t>
            </a:r>
            <a:r>
              <a:rPr lang="en-US" altLang="zh-CN" sz="4000" smtClean="0"/>
              <a:t>4</a:t>
            </a:r>
            <a:r>
              <a:rPr lang="zh-CN" altLang="en-US" sz="4000" smtClean="0"/>
              <a:t>、</a:t>
            </a:r>
            <a:r>
              <a:rPr lang="en-US" altLang="zh-CN" sz="4000" smtClean="0"/>
              <a:t/>
            </a:r>
            <a:br>
              <a:rPr lang="en-US" altLang="zh-CN" sz="4000" smtClean="0"/>
            </a:br>
            <a:r>
              <a:rPr lang="zh-CN" altLang="en-US" sz="4000" smtClean="0">
                <a:hlinkClick r:id="rId2" action="ppaction://hlinksldjump"/>
              </a:rPr>
              <a:t>洋务派的代表人物和主要活动有哪些？</a:t>
            </a:r>
            <a:br>
              <a:rPr lang="zh-CN" altLang="en-US" sz="4000" smtClean="0">
                <a:hlinkClick r:id="rId2" action="ppaction://hlinksldjump"/>
              </a:rPr>
            </a:br>
            <a:r>
              <a:rPr lang="zh-CN" altLang="en-US" sz="4000" smtClean="0"/>
              <a:t/>
            </a:r>
            <a:br>
              <a:rPr lang="zh-CN" altLang="en-US" sz="4000" smtClean="0"/>
            </a:br>
            <a:r>
              <a:rPr lang="zh-CN" altLang="en-US" sz="4000" smtClean="0"/>
              <a:t>问题</a:t>
            </a:r>
            <a:r>
              <a:rPr lang="en-US" altLang="zh-CN" sz="4000" smtClean="0"/>
              <a:t>5</a:t>
            </a:r>
            <a:r>
              <a:rPr lang="zh-CN" altLang="en-US" sz="4000" smtClean="0"/>
              <a:t>、</a:t>
            </a:r>
            <a:r>
              <a:rPr lang="zh-CN" altLang="en-US" sz="4000" smtClean="0">
                <a:hlinkClick r:id="rId3" action="ppaction://hlinksldjump"/>
              </a:rPr>
              <a:t>你如何评价洋务运动？</a:t>
            </a:r>
            <a:br>
              <a:rPr lang="zh-CN" altLang="en-US" sz="4000" smtClean="0">
                <a:hlinkClick r:id="rId3" action="ppaction://hlinksldjump"/>
              </a:rPr>
            </a:br>
            <a:r>
              <a:rPr lang="zh-CN" altLang="en-US" sz="4000" smtClean="0"/>
              <a:t/>
            </a:r>
            <a:br>
              <a:rPr lang="zh-CN" altLang="en-US" sz="4000" smtClean="0"/>
            </a:br>
            <a:r>
              <a:rPr lang="zh-CN" altLang="en-US" sz="4000" smtClean="0"/>
              <a:t>问题</a:t>
            </a:r>
            <a:r>
              <a:rPr lang="en-US" altLang="zh-CN" sz="4000" smtClean="0"/>
              <a:t>6</a:t>
            </a:r>
            <a:r>
              <a:rPr lang="zh-CN" altLang="en-US" sz="4000" smtClean="0"/>
              <a:t>、</a:t>
            </a:r>
            <a:r>
              <a:rPr lang="en-US" altLang="zh-CN" sz="4000" b="1" smtClean="0">
                <a:solidFill>
                  <a:srgbClr val="FF0000"/>
                </a:solidFill>
                <a:hlinkClick r:id="rId4" action="ppaction://hlinksldjump"/>
              </a:rPr>
              <a:t>	</a:t>
            </a:r>
            <a:r>
              <a:rPr lang="zh-CN" altLang="en-US" sz="4000" smtClean="0">
                <a:hlinkClick r:id="rId4" action="ppaction://hlinksldjump"/>
              </a:rPr>
              <a:t>洋务运动为什么会破产呢</a:t>
            </a:r>
            <a:r>
              <a:rPr lang="zh-CN" altLang="en-US" sz="4000" b="1" smtClean="0">
                <a:hlinkClick r:id="rId4" action="ppaction://hlinksldjump"/>
              </a:rPr>
              <a:t>？</a:t>
            </a:r>
            <a:endParaRPr lang="zh-CN" altLang="en-US" sz="40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75"/>
          <p:cNvSpPr>
            <a:spLocks noChangeArrowheads="1"/>
          </p:cNvSpPr>
          <p:nvPr/>
        </p:nvSpPr>
        <p:spPr bwMode="auto">
          <a:xfrm>
            <a:off x="30163" y="93663"/>
            <a:ext cx="4405312" cy="503237"/>
          </a:xfrm>
          <a:prstGeom prst="roundRect">
            <a:avLst>
              <a:gd name="adj" fmla="val 16667"/>
            </a:avLst>
          </a:prstGeom>
          <a:noFill/>
          <a:ln w="15875">
            <a:solidFill>
              <a:srgbClr val="000000"/>
            </a:solidFill>
            <a:round/>
            <a:headEnd/>
            <a:tailEnd/>
          </a:ln>
        </p:spPr>
        <p:txBody>
          <a:bodyPr wrap="none" anchor="ctr"/>
          <a:lstStyle/>
          <a:p>
            <a:pPr algn="ctr" eaLnBrk="0" hangingPunct="0">
              <a:lnSpc>
                <a:spcPct val="80000"/>
              </a:lnSpc>
              <a:buSzPct val="100000"/>
              <a:buFont typeface="Wingdings" pitchFamily="2" charset="2"/>
              <a:buNone/>
            </a:pPr>
            <a:r>
              <a:rPr lang="zh-CN" altLang="en-US" sz="2400" b="1">
                <a:solidFill>
                  <a:srgbClr val="000000"/>
                </a:solidFill>
                <a:latin typeface="宋体" charset="-122"/>
                <a:sym typeface="宋体" charset="-122"/>
              </a:rPr>
              <a:t>  中国近代化的起步</a:t>
            </a:r>
            <a:r>
              <a:rPr lang="en-US" altLang="zh-CN" sz="2400" b="1">
                <a:solidFill>
                  <a:srgbClr val="000000"/>
                </a:solidFill>
                <a:latin typeface="宋体" charset="-122"/>
                <a:sym typeface="宋体" charset="-122"/>
              </a:rPr>
              <a:t>——</a:t>
            </a:r>
            <a:r>
              <a:rPr lang="zh-CN" altLang="en-US" sz="2400" b="1">
                <a:solidFill>
                  <a:srgbClr val="000000"/>
                </a:solidFill>
                <a:latin typeface="宋体" charset="-122"/>
                <a:sym typeface="宋体" charset="-122"/>
              </a:rPr>
              <a:t>洋务运动   </a:t>
            </a:r>
          </a:p>
        </p:txBody>
      </p:sp>
      <p:grpSp>
        <p:nvGrpSpPr>
          <p:cNvPr id="17411" name="Group 78"/>
          <p:cNvGrpSpPr>
            <a:grpSpLocks/>
          </p:cNvGrpSpPr>
          <p:nvPr/>
        </p:nvGrpSpPr>
        <p:grpSpPr bwMode="auto">
          <a:xfrm>
            <a:off x="12700" y="719138"/>
            <a:ext cx="5541963" cy="5253037"/>
            <a:chOff x="0" y="0"/>
            <a:chExt cx="9858" cy="8271"/>
          </a:xfrm>
        </p:grpSpPr>
        <p:sp>
          <p:nvSpPr>
            <p:cNvPr id="71697" name="Rectangle 79"/>
            <p:cNvSpPr>
              <a:spLocks noChangeArrowheads="1"/>
            </p:cNvSpPr>
            <p:nvPr/>
          </p:nvSpPr>
          <p:spPr bwMode="auto">
            <a:xfrm>
              <a:off x="22" y="5218"/>
              <a:ext cx="9390" cy="3053"/>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endParaRPr lang="zh-CN" altLang="en-US" sz="2000" b="1">
                <a:solidFill>
                  <a:srgbClr val="000000"/>
                </a:solidFill>
                <a:latin typeface="宋体" charset="-122"/>
                <a:ea typeface="幼圆"/>
                <a:cs typeface="幼圆"/>
              </a:endParaRP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5</a:t>
              </a:r>
              <a:r>
                <a:rPr lang="zh-CN" altLang="en-US" sz="2000" b="1">
                  <a:solidFill>
                    <a:srgbClr val="000000"/>
                  </a:solidFill>
                  <a:latin typeface="宋体" charset="-122"/>
                  <a:ea typeface="幼圆"/>
                  <a:cs typeface="幼圆"/>
                </a:rPr>
                <a:t>）结果：甲午中日战争清政府战败宣告其</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破产</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6</a:t>
              </a:r>
              <a:r>
                <a:rPr lang="zh-CN" altLang="en-US" sz="2000" b="1">
                  <a:solidFill>
                    <a:srgbClr val="000000"/>
                  </a:solidFill>
                  <a:latin typeface="宋体" charset="-122"/>
                  <a:ea typeface="幼圆"/>
                  <a:cs typeface="幼圆"/>
                </a:rPr>
                <a:t>）影响：</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 在洋务派的倡导下，中国第一批</a:t>
              </a:r>
              <a:r>
                <a:rPr lang="en-US" altLang="zh-CN" sz="2000" b="1">
                  <a:solidFill>
                    <a:srgbClr val="000000"/>
                  </a:solidFill>
                  <a:latin typeface="宋体" charset="-122"/>
                  <a:ea typeface="幼圆"/>
                  <a:cs typeface="幼圆"/>
                </a:rPr>
                <a:t>_________</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开始出现，开始了中国大规模</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a:t>
              </a:r>
            </a:p>
          </p:txBody>
        </p:sp>
        <p:sp>
          <p:nvSpPr>
            <p:cNvPr id="71698" name="Rectangle 80"/>
            <p:cNvSpPr>
              <a:spLocks noChangeArrowheads="1"/>
            </p:cNvSpPr>
            <p:nvPr/>
          </p:nvSpPr>
          <p:spPr bwMode="auto">
            <a:xfrm>
              <a:off x="0" y="0"/>
              <a:ext cx="9858" cy="5905"/>
            </a:xfrm>
            <a:prstGeom prst="rect">
              <a:avLst/>
            </a:prstGeom>
            <a:noFill/>
            <a:ln w="9525">
              <a:noFill/>
              <a:miter lim="800000"/>
              <a:headEnd/>
              <a:tailEnd/>
            </a:ln>
          </p:spPr>
          <p:txBody>
            <a:bodyPr>
              <a:spAutoFit/>
            </a:bodyPr>
            <a:lstStyle/>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1</a:t>
              </a:r>
              <a:r>
                <a:rPr lang="zh-CN" altLang="en-US" sz="2000" b="1">
                  <a:solidFill>
                    <a:srgbClr val="000000"/>
                  </a:solidFill>
                  <a:latin typeface="宋体" charset="-122"/>
                  <a:ea typeface="幼圆"/>
                  <a:cs typeface="幼圆"/>
                </a:rPr>
                <a:t>）背景：第二次鸦片战争，清政府内忧外患窘境。</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2</a:t>
              </a:r>
              <a:r>
                <a:rPr lang="zh-CN" altLang="en-US" sz="2000" b="1">
                  <a:solidFill>
                    <a:srgbClr val="000000"/>
                  </a:solidFill>
                  <a:latin typeface="宋体" charset="-122"/>
                  <a:ea typeface="幼圆"/>
                  <a:cs typeface="幼圆"/>
                </a:rPr>
                <a:t>）目的：不改变封建制度前提下，利用</a:t>
              </a:r>
              <a:r>
                <a:rPr lang="zh-CN" altLang="en-US" sz="2000" b="1" u="sng">
                  <a:solidFill>
                    <a:srgbClr val="000000"/>
                  </a:solidFill>
                  <a:latin typeface="宋体" charset="-122"/>
                  <a:ea typeface="幼圆"/>
                  <a:cs typeface="幼圆"/>
                </a:rPr>
                <a:t>               </a:t>
              </a:r>
            </a:p>
            <a:p>
              <a:pPr algn="just" eaLnBrk="0" hangingPunct="0">
                <a:buClr>
                  <a:schemeClr val="accent1"/>
                </a:buClr>
                <a:buSzPct val="50000"/>
                <a:buFont typeface="Wingdings" pitchFamily="2" charset="2"/>
                <a:buNone/>
              </a:pP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，维护</a:t>
              </a:r>
              <a:r>
                <a:rPr lang="zh-CN" altLang="en-US" sz="2000" b="1">
                  <a:latin typeface="宋体" charset="-122"/>
                  <a:ea typeface="幼圆"/>
                  <a:cs typeface="幼圆"/>
                </a:rPr>
                <a:t>清朝统治</a:t>
              </a:r>
              <a:r>
                <a:rPr lang="zh-CN" altLang="en-US" sz="2000" b="1">
                  <a:solidFill>
                    <a:srgbClr val="000000"/>
                  </a:solidFill>
                  <a:latin typeface="宋体" charset="-122"/>
                  <a:ea typeface="幼圆"/>
                  <a:cs typeface="幼圆"/>
                </a:rPr>
                <a:t>。指导思想：“ </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3</a:t>
              </a:r>
              <a:r>
                <a:rPr lang="zh-CN" altLang="en-US" sz="2000" b="1">
                  <a:solidFill>
                    <a:srgbClr val="000000"/>
                  </a:solidFill>
                  <a:latin typeface="宋体" charset="-122"/>
                  <a:ea typeface="幼圆"/>
                  <a:cs typeface="幼圆"/>
                </a:rPr>
                <a:t>）洋务派代表：</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奕訢、曾国藩、李鸿章、左宗棠、张之洞等。</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a:t>
              </a:r>
              <a:r>
                <a:rPr lang="en-US" altLang="zh-CN" sz="2000" b="1">
                  <a:solidFill>
                    <a:srgbClr val="000000"/>
                  </a:solidFill>
                  <a:latin typeface="宋体" charset="-122"/>
                  <a:ea typeface="幼圆"/>
                  <a:cs typeface="幼圆"/>
                </a:rPr>
                <a:t>4</a:t>
              </a:r>
              <a:r>
                <a:rPr lang="zh-CN" altLang="en-US" sz="2000" b="1">
                  <a:solidFill>
                    <a:srgbClr val="000000"/>
                  </a:solidFill>
                  <a:latin typeface="宋体" charset="-122"/>
                  <a:ea typeface="幼圆"/>
                  <a:cs typeface="幼圆"/>
                </a:rPr>
                <a:t>）主要活动：</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 ①前期以“</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”为旗号，兴办</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 ②后期以“</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”为旗号，兴办</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 ③筹划海防，创办</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a:t>
              </a:r>
            </a:p>
            <a:p>
              <a:pPr algn="just" eaLnBrk="0" hangingPunct="0">
                <a:buClr>
                  <a:schemeClr val="accent1"/>
                </a:buClr>
                <a:buSzPct val="50000"/>
                <a:buFont typeface="Wingdings" pitchFamily="2" charset="2"/>
                <a:buNone/>
              </a:pPr>
              <a:r>
                <a:rPr lang="zh-CN" altLang="en-US" sz="2000" b="1">
                  <a:solidFill>
                    <a:srgbClr val="000000"/>
                  </a:solidFill>
                  <a:latin typeface="宋体" charset="-122"/>
                  <a:ea typeface="幼圆"/>
                  <a:cs typeface="幼圆"/>
                </a:rPr>
                <a:t> ④创办</a:t>
              </a:r>
              <a:r>
                <a:rPr lang="zh-CN" altLang="en-US" sz="2000" b="1" u="sng">
                  <a:solidFill>
                    <a:srgbClr val="000000"/>
                  </a:solidFill>
                  <a:latin typeface="宋体" charset="-122"/>
                  <a:ea typeface="幼圆"/>
                  <a:cs typeface="幼圆"/>
                </a:rPr>
                <a:t>         </a:t>
              </a:r>
              <a:r>
                <a:rPr lang="zh-CN" altLang="en-US" sz="2000" b="1">
                  <a:solidFill>
                    <a:srgbClr val="000000"/>
                  </a:solidFill>
                  <a:latin typeface="宋体" charset="-122"/>
                  <a:ea typeface="幼圆"/>
                  <a:cs typeface="幼圆"/>
                </a:rPr>
                <a:t>，派遣留学生。</a:t>
              </a:r>
            </a:p>
          </p:txBody>
        </p:sp>
      </p:grpSp>
      <p:sp>
        <p:nvSpPr>
          <p:cNvPr id="17414" name="Text Box 81"/>
          <p:cNvSpPr txBox="1">
            <a:spLocks noChangeArrowheads="1"/>
          </p:cNvSpPr>
          <p:nvPr/>
        </p:nvSpPr>
        <p:spPr bwMode="auto">
          <a:xfrm>
            <a:off x="417513" y="1989138"/>
            <a:ext cx="2465387"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中学为体，西学为用</a:t>
            </a:r>
            <a:r>
              <a:rPr lang="zh-CN" altLang="en-US" sz="2000" b="1" baseline="30000">
                <a:solidFill>
                  <a:srgbClr val="FF0000"/>
                </a:solidFill>
                <a:ea typeface="楷体" pitchFamily="49" charset="-122"/>
                <a:sym typeface="Times New Roman" pitchFamily="18" charset="0"/>
              </a:rPr>
              <a:t>①</a:t>
            </a:r>
          </a:p>
        </p:txBody>
      </p:sp>
      <p:sp>
        <p:nvSpPr>
          <p:cNvPr id="17415" name="Text Box 82"/>
          <p:cNvSpPr txBox="1">
            <a:spLocks noChangeArrowheads="1"/>
          </p:cNvSpPr>
          <p:nvPr/>
        </p:nvSpPr>
        <p:spPr bwMode="auto">
          <a:xfrm>
            <a:off x="3910013" y="3157538"/>
            <a:ext cx="10223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军事工业</a:t>
            </a:r>
          </a:p>
        </p:txBody>
      </p:sp>
      <p:sp>
        <p:nvSpPr>
          <p:cNvPr id="17416" name="Text Box 84"/>
          <p:cNvSpPr txBox="1">
            <a:spLocks noChangeArrowheads="1"/>
          </p:cNvSpPr>
          <p:nvPr/>
        </p:nvSpPr>
        <p:spPr bwMode="auto">
          <a:xfrm>
            <a:off x="5289550" y="4327525"/>
            <a:ext cx="3711575" cy="1643063"/>
          </a:xfrm>
          <a:prstGeom prst="rect">
            <a:avLst/>
          </a:prstGeom>
          <a:noFill/>
          <a:ln w="25400">
            <a:solidFill>
              <a:srgbClr val="3366FF"/>
            </a:solidFill>
            <a:miter lim="800000"/>
            <a:headEnd/>
            <a:tailEnd/>
          </a:ln>
        </p:spPr>
        <p:txBody>
          <a:bodyPr lIns="90170" tIns="46990" rIns="90170" bIns="46990">
            <a:spAutoFit/>
          </a:bodyPr>
          <a:lstStyle/>
          <a:p>
            <a:pPr algn="just" eaLnBrk="0" hangingPunct="0">
              <a:buClr>
                <a:schemeClr val="accent1"/>
              </a:buClr>
              <a:buSzPct val="50000"/>
              <a:buFont typeface="Wingdings" pitchFamily="2" charset="2"/>
              <a:buNone/>
            </a:pPr>
            <a:r>
              <a:rPr lang="zh-CN" altLang="en-US" sz="2000" b="1">
                <a:solidFill>
                  <a:srgbClr val="000000"/>
                </a:solidFill>
                <a:latin typeface="楷体_GB2312"/>
                <a:ea typeface="楷体" pitchFamily="49" charset="-122"/>
              </a:rPr>
              <a:t>（牢记）海防：筹建北洋、南洋、福建三支海军；新式学堂：京师同文馆，培养近代人才，派遣留学生（詹天佑代表之一）</a:t>
            </a:r>
            <a:r>
              <a:rPr lang="zh-CN" altLang="en-US" sz="2000" b="1">
                <a:solidFill>
                  <a:srgbClr val="000000"/>
                </a:solidFill>
                <a:latin typeface="楷体_GB2312"/>
                <a:ea typeface="楷体" pitchFamily="49" charset="-122"/>
                <a:hlinkClick r:id="rId2" action="ppaction://hlinksldjump"/>
              </a:rPr>
              <a:t>开中国近代教育的先河。</a:t>
            </a:r>
            <a:endParaRPr lang="zh-CN" altLang="en-US" sz="2000" b="1">
              <a:solidFill>
                <a:srgbClr val="000000"/>
              </a:solidFill>
              <a:latin typeface="楷体_GB2312"/>
              <a:ea typeface="楷体" pitchFamily="49" charset="-122"/>
            </a:endParaRPr>
          </a:p>
        </p:txBody>
      </p:sp>
      <p:sp>
        <p:nvSpPr>
          <p:cNvPr id="17417" name="Text Box 85"/>
          <p:cNvSpPr txBox="1">
            <a:spLocks noChangeArrowheads="1"/>
          </p:cNvSpPr>
          <p:nvPr/>
        </p:nvSpPr>
        <p:spPr bwMode="auto">
          <a:xfrm>
            <a:off x="-17463" y="6026150"/>
            <a:ext cx="9175751" cy="728663"/>
          </a:xfrm>
          <a:prstGeom prst="rect">
            <a:avLst/>
          </a:prstGeom>
          <a:noFill/>
          <a:ln w="25400">
            <a:solidFill>
              <a:srgbClr val="3366FF"/>
            </a:solidFill>
            <a:miter lim="800000"/>
            <a:headEnd/>
            <a:tailEnd/>
          </a:ln>
        </p:spPr>
        <p:txBody>
          <a:bodyPr lIns="90170" tIns="46990" rIns="90170" bIns="46990">
            <a:spAutoFit/>
          </a:bodyPr>
          <a:lstStyle/>
          <a:p>
            <a:pPr algn="just" eaLnBrk="0" hangingPunct="0">
              <a:buClr>
                <a:schemeClr val="accent1"/>
              </a:buClr>
              <a:buSzPct val="50000"/>
              <a:buFont typeface="Wingdings" pitchFamily="2" charset="2"/>
              <a:buNone/>
            </a:pPr>
            <a:r>
              <a:rPr lang="en-US" altLang="zh-CN" sz="2000" b="1">
                <a:solidFill>
                  <a:srgbClr val="000000"/>
                </a:solidFill>
                <a:latin typeface="楷体" pitchFamily="49" charset="-122"/>
                <a:ea typeface="楷体" pitchFamily="49" charset="-122"/>
              </a:rPr>
              <a:t>①</a:t>
            </a:r>
            <a:r>
              <a:rPr lang="zh-CN" altLang="en-US" sz="2000" b="1">
                <a:solidFill>
                  <a:srgbClr val="000000"/>
                </a:solidFill>
                <a:latin typeface="楷体" pitchFamily="49" charset="-122"/>
                <a:ea typeface="楷体" pitchFamily="49" charset="-122"/>
              </a:rPr>
              <a:t>（辨析）近代工业：指使用机器生产而不是手工劳动。民族工业：指中国人自己创办的企业。②（强调）洋务运动虽然失败了，但迈出了中国近代化的第一步</a:t>
            </a:r>
            <a:endParaRPr lang="zh-CN" altLang="en-US" sz="2000" b="1">
              <a:solidFill>
                <a:srgbClr val="000000"/>
              </a:solidFill>
              <a:latin typeface="楷体" pitchFamily="49" charset="-122"/>
              <a:ea typeface="楷体" pitchFamily="49" charset="-122"/>
              <a:sym typeface="Arial" charset="0"/>
            </a:endParaRPr>
          </a:p>
        </p:txBody>
      </p:sp>
      <p:sp>
        <p:nvSpPr>
          <p:cNvPr id="17418" name="Text Box 97"/>
          <p:cNvSpPr txBox="1">
            <a:spLocks noChangeArrowheads="1"/>
          </p:cNvSpPr>
          <p:nvPr/>
        </p:nvSpPr>
        <p:spPr bwMode="auto">
          <a:xfrm>
            <a:off x="5518150" y="80963"/>
            <a:ext cx="3489325" cy="1947862"/>
          </a:xfrm>
          <a:prstGeom prst="rect">
            <a:avLst/>
          </a:prstGeom>
          <a:noFill/>
          <a:ln w="25400">
            <a:solidFill>
              <a:srgbClr val="3366FF"/>
            </a:solidFill>
            <a:miter lim="800000"/>
            <a:headEnd/>
            <a:tailEnd/>
          </a:ln>
        </p:spPr>
        <p:txBody>
          <a:bodyPr lIns="90170" tIns="46990" rIns="90170" bIns="46990">
            <a:spAutoFit/>
          </a:bodyPr>
          <a:lstStyle/>
          <a:p>
            <a:pPr algn="just" eaLnBrk="0" hangingPunct="0">
              <a:buClr>
                <a:schemeClr val="accent1"/>
              </a:buClr>
              <a:buSzPct val="50000"/>
              <a:buFont typeface="Wingdings" pitchFamily="2" charset="2"/>
              <a:buNone/>
            </a:pPr>
            <a:r>
              <a:rPr lang="zh-CN" altLang="en-US" sz="2000" b="1">
                <a:solidFill>
                  <a:srgbClr val="000000"/>
                </a:solidFill>
                <a:latin typeface="楷体_GB2312"/>
                <a:ea typeface="楷体" pitchFamily="49" charset="-122"/>
              </a:rPr>
              <a:t>知识链接（必修三）含义是在坚持中国的君主专制制度和传统的伦理道德、纲常名教的基础上，引进学习西方的科学技术、生产工艺以求富国强兵。</a:t>
            </a:r>
          </a:p>
        </p:txBody>
      </p:sp>
      <p:sp>
        <p:nvSpPr>
          <p:cNvPr id="17419" name="Text Box 98"/>
          <p:cNvSpPr txBox="1">
            <a:spLocks noChangeArrowheads="1"/>
          </p:cNvSpPr>
          <p:nvPr/>
        </p:nvSpPr>
        <p:spPr bwMode="auto">
          <a:xfrm>
            <a:off x="2300288" y="3797300"/>
            <a:ext cx="10223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近代海军</a:t>
            </a:r>
          </a:p>
        </p:txBody>
      </p:sp>
      <p:sp>
        <p:nvSpPr>
          <p:cNvPr id="17420" name="Text Box 99"/>
          <p:cNvSpPr txBox="1">
            <a:spLocks noChangeArrowheads="1"/>
          </p:cNvSpPr>
          <p:nvPr/>
        </p:nvSpPr>
        <p:spPr bwMode="auto">
          <a:xfrm>
            <a:off x="4133850" y="5327650"/>
            <a:ext cx="10223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近代企业</a:t>
            </a:r>
          </a:p>
        </p:txBody>
      </p:sp>
      <p:sp>
        <p:nvSpPr>
          <p:cNvPr id="17421" name="Rectangle 104"/>
          <p:cNvSpPr>
            <a:spLocks noChangeArrowheads="1"/>
          </p:cNvSpPr>
          <p:nvPr/>
        </p:nvSpPr>
        <p:spPr bwMode="auto">
          <a:xfrm>
            <a:off x="296863" y="1676400"/>
            <a:ext cx="15303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latin typeface="Tahoma" pitchFamily="34" charset="0"/>
                <a:ea typeface="楷体" pitchFamily="49" charset="-122"/>
              </a:rPr>
              <a:t>西方先进科技</a:t>
            </a:r>
          </a:p>
        </p:txBody>
      </p:sp>
      <p:sp>
        <p:nvSpPr>
          <p:cNvPr id="17422" name="Rectangle 105"/>
          <p:cNvSpPr>
            <a:spLocks noChangeArrowheads="1"/>
          </p:cNvSpPr>
          <p:nvPr/>
        </p:nvSpPr>
        <p:spPr bwMode="auto">
          <a:xfrm>
            <a:off x="1546225" y="3194050"/>
            <a:ext cx="511175"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latin typeface="Tahoma" pitchFamily="34" charset="0"/>
                <a:ea typeface="楷体" pitchFamily="49" charset="-122"/>
              </a:rPr>
              <a:t>自强</a:t>
            </a:r>
          </a:p>
        </p:txBody>
      </p:sp>
      <p:sp>
        <p:nvSpPr>
          <p:cNvPr id="17423" name="Rectangle 106"/>
          <p:cNvSpPr>
            <a:spLocks noChangeArrowheads="1"/>
          </p:cNvSpPr>
          <p:nvPr/>
        </p:nvSpPr>
        <p:spPr bwMode="auto">
          <a:xfrm>
            <a:off x="1549400" y="3511550"/>
            <a:ext cx="511175"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latin typeface="Tahoma" pitchFamily="34" charset="0"/>
                <a:ea typeface="楷体" pitchFamily="49" charset="-122"/>
              </a:rPr>
              <a:t>求富</a:t>
            </a:r>
          </a:p>
        </p:txBody>
      </p:sp>
      <p:sp>
        <p:nvSpPr>
          <p:cNvPr id="17424" name="Text Box 107"/>
          <p:cNvSpPr txBox="1">
            <a:spLocks noChangeArrowheads="1"/>
          </p:cNvSpPr>
          <p:nvPr/>
        </p:nvSpPr>
        <p:spPr bwMode="auto">
          <a:xfrm>
            <a:off x="3930650" y="3519488"/>
            <a:ext cx="11874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民用工业</a:t>
            </a:r>
            <a:r>
              <a:rPr lang="zh-CN" altLang="en-US" sz="2000" b="1" baseline="30000">
                <a:solidFill>
                  <a:srgbClr val="FF0000"/>
                </a:solidFill>
                <a:ea typeface="楷体" pitchFamily="49" charset="-122"/>
                <a:sym typeface="Times New Roman" pitchFamily="18" charset="0"/>
              </a:rPr>
              <a:t>②</a:t>
            </a:r>
          </a:p>
        </p:txBody>
      </p:sp>
      <p:sp>
        <p:nvSpPr>
          <p:cNvPr id="17425" name="Text Box 108"/>
          <p:cNvSpPr txBox="1">
            <a:spLocks noChangeArrowheads="1"/>
          </p:cNvSpPr>
          <p:nvPr/>
        </p:nvSpPr>
        <p:spPr bwMode="auto">
          <a:xfrm>
            <a:off x="5289550" y="2054225"/>
            <a:ext cx="3727450" cy="2252663"/>
          </a:xfrm>
          <a:prstGeom prst="rect">
            <a:avLst/>
          </a:prstGeom>
          <a:noFill/>
          <a:ln w="25400">
            <a:solidFill>
              <a:srgbClr val="3366FF"/>
            </a:solidFill>
            <a:miter lim="800000"/>
            <a:headEnd/>
            <a:tailEnd/>
          </a:ln>
        </p:spPr>
        <p:txBody>
          <a:bodyPr lIns="90170" tIns="46990" rIns="90170" bIns="46990">
            <a:spAutoFit/>
          </a:bodyPr>
          <a:lstStyle/>
          <a:p>
            <a:pPr algn="just" eaLnBrk="0" hangingPunct="0">
              <a:buClr>
                <a:schemeClr val="accent1"/>
              </a:buClr>
              <a:buSzPct val="50000"/>
              <a:buFont typeface="Wingdings" pitchFamily="2" charset="2"/>
              <a:buNone/>
            </a:pPr>
            <a:r>
              <a:rPr lang="zh-CN" altLang="en-US" sz="2000" b="1">
                <a:solidFill>
                  <a:srgbClr val="000000"/>
                </a:solidFill>
                <a:latin typeface="楷体_GB2312"/>
                <a:ea typeface="楷体" pitchFamily="49" charset="-122"/>
              </a:rPr>
              <a:t>（辨别识记）军事企业：曾国藩的安庆内军械所；李鸿章的江南制造总局；左宗棠的福州船政局；崇厚的天津机器制造局；民用企业：李鸿章的轮船招商局开平煤矿；张之洞的汉阳铁厂和湖北织布局。</a:t>
            </a:r>
          </a:p>
        </p:txBody>
      </p:sp>
      <p:sp>
        <p:nvSpPr>
          <p:cNvPr id="17426" name="Text Box 109"/>
          <p:cNvSpPr txBox="1">
            <a:spLocks noChangeArrowheads="1"/>
          </p:cNvSpPr>
          <p:nvPr/>
        </p:nvSpPr>
        <p:spPr bwMode="auto">
          <a:xfrm>
            <a:off x="1047750" y="4116388"/>
            <a:ext cx="1187450"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新式学堂</a:t>
            </a:r>
            <a:r>
              <a:rPr lang="zh-CN" altLang="en-US" sz="2000" b="1" baseline="30000">
                <a:solidFill>
                  <a:srgbClr val="FF0000"/>
                </a:solidFill>
                <a:ea typeface="楷体" pitchFamily="49" charset="-122"/>
                <a:sym typeface="Times New Roman" pitchFamily="18" charset="0"/>
              </a:rPr>
              <a:t>③</a:t>
            </a:r>
          </a:p>
        </p:txBody>
      </p:sp>
      <p:sp>
        <p:nvSpPr>
          <p:cNvPr id="17427" name="Text Box 110"/>
          <p:cNvSpPr txBox="1">
            <a:spLocks noChangeArrowheads="1"/>
          </p:cNvSpPr>
          <p:nvPr/>
        </p:nvSpPr>
        <p:spPr bwMode="auto">
          <a:xfrm>
            <a:off x="3489325" y="5632450"/>
            <a:ext cx="1443038" cy="304800"/>
          </a:xfrm>
          <a:prstGeom prst="rect">
            <a:avLst/>
          </a:prstGeom>
          <a:solidFill>
            <a:srgbClr val="BBE0E3"/>
          </a:solidFill>
          <a:ln w="9525">
            <a:noFill/>
            <a:miter lim="800000"/>
            <a:headEnd/>
            <a:tailEnd/>
          </a:ln>
        </p:spPr>
        <p:txBody>
          <a:bodyPr wrap="none" lIns="0" tIns="0" rIns="0" bIns="0">
            <a:spAutoFit/>
          </a:bodyPr>
          <a:lstStyle/>
          <a:p>
            <a:pPr eaLnBrk="0" hangingPunct="0">
              <a:buFont typeface="Arial" charset="0"/>
              <a:buNone/>
            </a:pPr>
            <a:r>
              <a:rPr lang="zh-CN" altLang="en-US" sz="2000" b="1">
                <a:solidFill>
                  <a:srgbClr val="FF0000"/>
                </a:solidFill>
                <a:ea typeface="楷体" pitchFamily="49" charset="-122"/>
                <a:sym typeface="Times New Roman" pitchFamily="18" charset="0"/>
              </a:rPr>
              <a:t>近代化实践</a:t>
            </a:r>
            <a:r>
              <a:rPr lang="zh-CN" altLang="en-US" sz="2000" b="1" baseline="30000">
                <a:solidFill>
                  <a:srgbClr val="FF0000"/>
                </a:solidFill>
                <a:ea typeface="楷体" pitchFamily="49" charset="-122"/>
                <a:sym typeface="Times New Roman" pitchFamily="18" charset="0"/>
              </a:rPr>
              <a:t>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21"/>
                                        </p:tgtEl>
                                        <p:attrNameLst>
                                          <p:attrName>style.visibility</p:attrName>
                                        </p:attrNameLst>
                                      </p:cBhvr>
                                      <p:to>
                                        <p:strVal val="visible"/>
                                      </p:to>
                                    </p:set>
                                    <p:animEffect transition="in" filter="slide(fromBottom)">
                                      <p:cBhvr>
                                        <p:cTn id="12" dur="500"/>
                                        <p:tgtEl>
                                          <p:spTgt spid="17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1" nodeType="clickEffect">
                                  <p:stCondLst>
                                    <p:cond delay="0"/>
                                  </p:stCondLst>
                                  <p:iterate type="lt">
                                    <p:tmAbs val="0"/>
                                  </p:iterate>
                                  <p:childTnLst>
                                    <p:set>
                                      <p:cBhvr>
                                        <p:cTn id="16" dur="1" fill="hold">
                                          <p:stCondLst>
                                            <p:cond delay="0"/>
                                          </p:stCondLst>
                                        </p:cTn>
                                        <p:tgtEl>
                                          <p:spTgt spid="17414"/>
                                        </p:tgtEl>
                                        <p:attrNameLst>
                                          <p:attrName>style.visibility</p:attrName>
                                        </p:attrNameLst>
                                      </p:cBhvr>
                                      <p:to>
                                        <p:strVal val="visible"/>
                                      </p:to>
                                    </p:set>
                                    <p:animEffect transition="in" filter="slide(fromBottom)">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wedge">
                                      <p:cBhvr>
                                        <p:cTn id="22" dur="2000"/>
                                        <p:tgtEl>
                                          <p:spTgt spid="174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22"/>
                                        </p:tgtEl>
                                        <p:attrNameLst>
                                          <p:attrName>style.visibility</p:attrName>
                                        </p:attrNameLst>
                                      </p:cBhvr>
                                      <p:to>
                                        <p:strVal val="visible"/>
                                      </p:to>
                                    </p:set>
                                    <p:animEffect transition="in" filter="slide(fromBottom)">
                                      <p:cBhvr>
                                        <p:cTn id="27" dur="500"/>
                                        <p:tgtEl>
                                          <p:spTgt spid="174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1" nodeType="clickEffect">
                                  <p:stCondLst>
                                    <p:cond delay="0"/>
                                  </p:stCondLst>
                                  <p:iterate type="lt">
                                    <p:tmAbs val="0"/>
                                  </p:iterate>
                                  <p:childTnLst>
                                    <p:set>
                                      <p:cBhvr>
                                        <p:cTn id="31" dur="1" fill="hold">
                                          <p:stCondLst>
                                            <p:cond delay="0"/>
                                          </p:stCondLst>
                                        </p:cTn>
                                        <p:tgtEl>
                                          <p:spTgt spid="17415"/>
                                        </p:tgtEl>
                                        <p:attrNameLst>
                                          <p:attrName>style.visibility</p:attrName>
                                        </p:attrNameLst>
                                      </p:cBhvr>
                                      <p:to>
                                        <p:strVal val="visible"/>
                                      </p:to>
                                    </p:set>
                                    <p:animEffect transition="in" filter="slide(fromBottom)">
                                      <p:cBhvr>
                                        <p:cTn id="32" dur="500"/>
                                        <p:tgtEl>
                                          <p:spTgt spid="174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gtEl>
                                        <p:attrNameLst>
                                          <p:attrName>style.visibility</p:attrName>
                                        </p:attrNameLst>
                                      </p:cBhvr>
                                      <p:to>
                                        <p:strVal val="visible"/>
                                      </p:to>
                                    </p:set>
                                    <p:anim calcmode="discrete" valueType="clr">
                                      <p:cBhvr override="childStyle">
                                        <p:cTn id="37" dur="80"/>
                                        <p:tgtEl>
                                          <p:spTgt spid="1741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gtEl>
                                        <p:attrNameLst>
                                          <p:attrName>fillcolor</p:attrName>
                                        </p:attrNameLst>
                                      </p:cBhvr>
                                      <p:tavLst>
                                        <p:tav tm="0">
                                          <p:val>
                                            <p:clrVal>
                                              <a:schemeClr val="accent2"/>
                                            </p:clrVal>
                                          </p:val>
                                        </p:tav>
                                        <p:tav tm="50000">
                                          <p:val>
                                            <p:clrVal>
                                              <a:schemeClr val="hlink"/>
                                            </p:clrVal>
                                          </p:val>
                                        </p:tav>
                                      </p:tavLst>
                                    </p:anim>
                                    <p:set>
                                      <p:cBhvr>
                                        <p:cTn id="39" dur="80"/>
                                        <p:tgtEl>
                                          <p:spTgt spid="17415"/>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7423"/>
                                        </p:tgtEl>
                                        <p:attrNameLst>
                                          <p:attrName>style.visibility</p:attrName>
                                        </p:attrNameLst>
                                      </p:cBhvr>
                                      <p:to>
                                        <p:strVal val="visible"/>
                                      </p:to>
                                    </p:set>
                                    <p:animEffect transition="in" filter="slide(fromBottom)">
                                      <p:cBhvr>
                                        <p:cTn id="44" dur="500"/>
                                        <p:tgtEl>
                                          <p:spTgt spid="174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1" nodeType="clickEffect">
                                  <p:stCondLst>
                                    <p:cond delay="0"/>
                                  </p:stCondLst>
                                  <p:iterate type="lt">
                                    <p:tmAbs val="0"/>
                                  </p:iterate>
                                  <p:childTnLst>
                                    <p:set>
                                      <p:cBhvr>
                                        <p:cTn id="48" dur="1" fill="hold">
                                          <p:stCondLst>
                                            <p:cond delay="0"/>
                                          </p:stCondLst>
                                        </p:cTn>
                                        <p:tgtEl>
                                          <p:spTgt spid="17424"/>
                                        </p:tgtEl>
                                        <p:attrNameLst>
                                          <p:attrName>style.visibility</p:attrName>
                                        </p:attrNameLst>
                                      </p:cBhvr>
                                      <p:to>
                                        <p:strVal val="visible"/>
                                      </p:to>
                                    </p:set>
                                    <p:animEffect transition="in" filter="slide(fromBottom)">
                                      <p:cBhvr>
                                        <p:cTn id="49" dur="500"/>
                                        <p:tgtEl>
                                          <p:spTgt spid="1742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7425"/>
                                        </p:tgtEl>
                                        <p:attrNameLst>
                                          <p:attrName>style.visibility</p:attrName>
                                        </p:attrNameLst>
                                      </p:cBhvr>
                                      <p:to>
                                        <p:strVal val="visible"/>
                                      </p:to>
                                    </p:set>
                                    <p:animEffect transition="in" filter="wedge">
                                      <p:cBhvr>
                                        <p:cTn id="54" dur="2000"/>
                                        <p:tgtEl>
                                          <p:spTgt spid="174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2" presetClass="entr" presetSubtype="4" fill="hold" grpId="1" nodeType="clickEffect">
                                  <p:stCondLst>
                                    <p:cond delay="0"/>
                                  </p:stCondLst>
                                  <p:iterate type="lt">
                                    <p:tmAbs val="0"/>
                                  </p:iterate>
                                  <p:childTnLst>
                                    <p:set>
                                      <p:cBhvr>
                                        <p:cTn id="58" dur="1" fill="hold">
                                          <p:stCondLst>
                                            <p:cond delay="0"/>
                                          </p:stCondLst>
                                        </p:cTn>
                                        <p:tgtEl>
                                          <p:spTgt spid="17419"/>
                                        </p:tgtEl>
                                        <p:attrNameLst>
                                          <p:attrName>style.visibility</p:attrName>
                                        </p:attrNameLst>
                                      </p:cBhvr>
                                      <p:to>
                                        <p:strVal val="visible"/>
                                      </p:to>
                                    </p:set>
                                    <p:animEffect transition="in" filter="slide(fromBottom)">
                                      <p:cBhvr>
                                        <p:cTn id="59" dur="500"/>
                                        <p:tgtEl>
                                          <p:spTgt spid="1741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2" presetClass="entr" presetSubtype="4" fill="hold" grpId="1" nodeType="clickEffect">
                                  <p:stCondLst>
                                    <p:cond delay="0"/>
                                  </p:stCondLst>
                                  <p:iterate type="lt">
                                    <p:tmAbs val="0"/>
                                  </p:iterate>
                                  <p:childTnLst>
                                    <p:set>
                                      <p:cBhvr>
                                        <p:cTn id="63" dur="1" fill="hold">
                                          <p:stCondLst>
                                            <p:cond delay="0"/>
                                          </p:stCondLst>
                                        </p:cTn>
                                        <p:tgtEl>
                                          <p:spTgt spid="17426"/>
                                        </p:tgtEl>
                                        <p:attrNameLst>
                                          <p:attrName>style.visibility</p:attrName>
                                        </p:attrNameLst>
                                      </p:cBhvr>
                                      <p:to>
                                        <p:strVal val="visible"/>
                                      </p:to>
                                    </p:set>
                                    <p:animEffect transition="in" filter="slide(fromBottom)">
                                      <p:cBhvr>
                                        <p:cTn id="64" dur="500"/>
                                        <p:tgtEl>
                                          <p:spTgt spid="1742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17416"/>
                                        </p:tgtEl>
                                        <p:attrNameLst>
                                          <p:attrName>style.visibility</p:attrName>
                                        </p:attrNameLst>
                                      </p:cBhvr>
                                      <p:to>
                                        <p:strVal val="visible"/>
                                      </p:to>
                                    </p:set>
                                    <p:animEffect transition="in" filter="wedge">
                                      <p:cBhvr>
                                        <p:cTn id="69" dur="2000"/>
                                        <p:tgtEl>
                                          <p:spTgt spid="1741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grpId="1" nodeType="clickEffect">
                                  <p:stCondLst>
                                    <p:cond delay="0"/>
                                  </p:stCondLst>
                                  <p:iterate type="lt">
                                    <p:tmAbs val="0"/>
                                  </p:iterate>
                                  <p:childTnLst>
                                    <p:set>
                                      <p:cBhvr>
                                        <p:cTn id="73" dur="1" fill="hold">
                                          <p:stCondLst>
                                            <p:cond delay="0"/>
                                          </p:stCondLst>
                                        </p:cTn>
                                        <p:tgtEl>
                                          <p:spTgt spid="17420"/>
                                        </p:tgtEl>
                                        <p:attrNameLst>
                                          <p:attrName>style.visibility</p:attrName>
                                        </p:attrNameLst>
                                      </p:cBhvr>
                                      <p:to>
                                        <p:strVal val="visible"/>
                                      </p:to>
                                    </p:set>
                                    <p:animEffect transition="in" filter="slide(fromBottom)">
                                      <p:cBhvr>
                                        <p:cTn id="74" dur="500"/>
                                        <p:tgtEl>
                                          <p:spTgt spid="174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grpId="1" nodeType="clickEffect">
                                  <p:stCondLst>
                                    <p:cond delay="0"/>
                                  </p:stCondLst>
                                  <p:iterate type="lt">
                                    <p:tmAbs val="0"/>
                                  </p:iterate>
                                  <p:childTnLst>
                                    <p:set>
                                      <p:cBhvr>
                                        <p:cTn id="78" dur="1" fill="hold">
                                          <p:stCondLst>
                                            <p:cond delay="0"/>
                                          </p:stCondLst>
                                        </p:cTn>
                                        <p:tgtEl>
                                          <p:spTgt spid="17427"/>
                                        </p:tgtEl>
                                        <p:attrNameLst>
                                          <p:attrName>style.visibility</p:attrName>
                                        </p:attrNameLst>
                                      </p:cBhvr>
                                      <p:to>
                                        <p:strVal val="visible"/>
                                      </p:to>
                                    </p:set>
                                    <p:animEffect transition="in" filter="slide(fromBottom)">
                                      <p:cBhvr>
                                        <p:cTn id="79" dur="500"/>
                                        <p:tgtEl>
                                          <p:spTgt spid="1742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0" presetClass="entr" presetSubtype="0" fill="hold" grpId="0" nodeType="clickEffect">
                                  <p:stCondLst>
                                    <p:cond delay="0"/>
                                  </p:stCondLst>
                                  <p:childTnLst>
                                    <p:set>
                                      <p:cBhvr>
                                        <p:cTn id="83" dur="1" fill="hold">
                                          <p:stCondLst>
                                            <p:cond delay="0"/>
                                          </p:stCondLst>
                                        </p:cTn>
                                        <p:tgtEl>
                                          <p:spTgt spid="17417"/>
                                        </p:tgtEl>
                                        <p:attrNameLst>
                                          <p:attrName>style.visibility</p:attrName>
                                        </p:attrNameLst>
                                      </p:cBhvr>
                                      <p:to>
                                        <p:strVal val="visible"/>
                                      </p:to>
                                    </p:set>
                                    <p:animEffect transition="in" filter="wedge">
                                      <p:cBhvr>
                                        <p:cTn id="84"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1" bldLvl="0" animBg="1" autoUpdateAnimBg="0"/>
      <p:bldP spid="17415" grpId="0" bldLvl="0" animBg="1" autoUpdateAnimBg="0"/>
      <p:bldP spid="17415" grpId="1" bldLvl="0" animBg="1" autoUpdateAnimBg="0"/>
      <p:bldP spid="17416" grpId="0" bldLvl="0" animBg="1" autoUpdateAnimBg="0"/>
      <p:bldP spid="17417" grpId="0" bldLvl="0" animBg="1" autoUpdateAnimBg="0"/>
      <p:bldP spid="17418" grpId="0" bldLvl="0" animBg="1" autoUpdateAnimBg="0"/>
      <p:bldP spid="17419" grpId="1" bldLvl="0" animBg="1" autoUpdateAnimBg="0"/>
      <p:bldP spid="17420" grpId="1" bldLvl="0" animBg="1" autoUpdateAnimBg="0"/>
      <p:bldP spid="17421" grpId="0" bldLvl="0" animBg="1" autoUpdateAnimBg="0"/>
      <p:bldP spid="17422" grpId="0" bldLvl="0" animBg="1" autoUpdateAnimBg="0"/>
      <p:bldP spid="17423" grpId="0" bldLvl="0" animBg="1" autoUpdateAnimBg="0"/>
      <p:bldP spid="17424" grpId="1" bldLvl="0" animBg="1" autoUpdateAnimBg="0"/>
      <p:bldP spid="17425" grpId="0" bldLvl="0" animBg="1" autoUpdateAnimBg="0"/>
      <p:bldP spid="17426" grpId="1" bldLvl="0" animBg="1" autoUpdateAnimBg="0"/>
      <p:bldP spid="17427" grpId="1" bldLvl="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00113" y="2492375"/>
            <a:ext cx="8243887" cy="1457325"/>
          </a:xfrm>
          <a:prstGeom prst="rect">
            <a:avLst/>
          </a:prstGeom>
          <a:noFill/>
          <a:ln w="9525">
            <a:noFill/>
            <a:miter lim="800000"/>
            <a:headEnd/>
            <a:tailEnd/>
          </a:ln>
        </p:spPr>
        <p:txBody>
          <a:bodyPr anchor="ctr">
            <a:spAutoFit/>
          </a:bodyPr>
          <a:lstStyle/>
          <a:p>
            <a:pPr>
              <a:lnSpc>
                <a:spcPct val="80000"/>
              </a:lnSpc>
            </a:pPr>
            <a:r>
              <a:rPr lang="zh-CN" altLang="en-US" sz="2800" b="1">
                <a:latin typeface="黑体" pitchFamily="49" charset="-122"/>
                <a:ea typeface="黑体" pitchFamily="49" charset="-122"/>
              </a:rPr>
              <a:t>①客观上刺激了中国资本主义的发展；</a:t>
            </a:r>
          </a:p>
          <a:p>
            <a:pPr>
              <a:lnSpc>
                <a:spcPct val="80000"/>
              </a:lnSpc>
            </a:pPr>
            <a:r>
              <a:rPr lang="zh-CN" altLang="en-US" sz="2800" b="1">
                <a:latin typeface="黑体" pitchFamily="49" charset="-122"/>
                <a:ea typeface="黑体" pitchFamily="49" charset="-122"/>
              </a:rPr>
              <a:t>②对封建经济的瓦解起到一定作用；</a:t>
            </a:r>
          </a:p>
          <a:p>
            <a:pPr>
              <a:lnSpc>
                <a:spcPct val="80000"/>
              </a:lnSpc>
            </a:pPr>
            <a:r>
              <a:rPr lang="zh-CN" altLang="en-US" sz="2800" b="1">
                <a:latin typeface="黑体" pitchFamily="49" charset="-122"/>
                <a:ea typeface="黑体" pitchFamily="49" charset="-122"/>
              </a:rPr>
              <a:t>③对外国经济侵略有一定的抵制作用；</a:t>
            </a:r>
          </a:p>
          <a:p>
            <a:pPr>
              <a:lnSpc>
                <a:spcPct val="80000"/>
              </a:lnSpc>
            </a:pPr>
            <a:r>
              <a:rPr lang="zh-CN" altLang="en-US" sz="2800" b="1">
                <a:latin typeface="黑体" pitchFamily="49" charset="-122"/>
                <a:ea typeface="黑体" pitchFamily="49" charset="-122"/>
              </a:rPr>
              <a:t>④是中国近代化的开端，推动了中国近代化的进程</a:t>
            </a:r>
          </a:p>
        </p:txBody>
      </p:sp>
      <p:sp>
        <p:nvSpPr>
          <p:cNvPr id="50179" name="Rectangle 3"/>
          <p:cNvSpPr>
            <a:spLocks noChangeArrowheads="1"/>
          </p:cNvSpPr>
          <p:nvPr/>
        </p:nvSpPr>
        <p:spPr bwMode="auto">
          <a:xfrm>
            <a:off x="1908175" y="1484313"/>
            <a:ext cx="7235825" cy="476250"/>
          </a:xfrm>
          <a:prstGeom prst="rect">
            <a:avLst/>
          </a:prstGeom>
          <a:noFill/>
          <a:ln w="9525">
            <a:noFill/>
            <a:miter lim="800000"/>
            <a:headEnd/>
            <a:tailEnd/>
          </a:ln>
        </p:spPr>
        <p:txBody>
          <a:bodyPr>
            <a:spAutoFit/>
          </a:bodyPr>
          <a:lstStyle/>
          <a:p>
            <a:pPr>
              <a:lnSpc>
                <a:spcPct val="90000"/>
              </a:lnSpc>
            </a:pPr>
            <a:r>
              <a:rPr lang="zh-CN" altLang="en-US" sz="2800" b="1">
                <a:latin typeface="黑体" pitchFamily="49" charset="-122"/>
                <a:ea typeface="黑体" pitchFamily="49" charset="-122"/>
              </a:rPr>
              <a:t>地主阶级为维护封建统治的自救运动</a:t>
            </a:r>
          </a:p>
        </p:txBody>
      </p:sp>
      <p:sp>
        <p:nvSpPr>
          <p:cNvPr id="72707" name="Rectangle 4"/>
          <p:cNvSpPr>
            <a:spLocks noChangeArrowheads="1"/>
          </p:cNvSpPr>
          <p:nvPr/>
        </p:nvSpPr>
        <p:spPr bwMode="auto">
          <a:xfrm>
            <a:off x="250825" y="1412875"/>
            <a:ext cx="2698750" cy="3067050"/>
          </a:xfrm>
          <a:prstGeom prst="rect">
            <a:avLst/>
          </a:prstGeom>
          <a:noFill/>
          <a:ln w="9525">
            <a:noFill/>
            <a:miter lim="800000"/>
            <a:headEnd/>
            <a:tailEnd/>
          </a:ln>
        </p:spPr>
        <p:txBody>
          <a:bodyPr>
            <a:spAutoFit/>
          </a:bodyPr>
          <a:lstStyle/>
          <a:p>
            <a:pPr>
              <a:spcBef>
                <a:spcPct val="50000"/>
              </a:spcBef>
            </a:pPr>
            <a:r>
              <a:rPr lang="en-US" altLang="zh-CN" sz="3200" b="1">
                <a:latin typeface="黑体" pitchFamily="49" charset="-122"/>
                <a:ea typeface="黑体" pitchFamily="49" charset="-122"/>
              </a:rPr>
              <a:t>1</a:t>
            </a:r>
            <a:r>
              <a:rPr lang="zh-CN" altLang="en-US" sz="3200" b="1">
                <a:latin typeface="黑体" pitchFamily="49" charset="-122"/>
                <a:ea typeface="黑体" pitchFamily="49" charset="-122"/>
              </a:rPr>
              <a:t>、性质：</a:t>
            </a:r>
          </a:p>
          <a:p>
            <a:pPr>
              <a:spcBef>
                <a:spcPct val="10000"/>
              </a:spcBef>
            </a:pPr>
            <a:r>
              <a:rPr lang="en-US" altLang="zh-CN" sz="3200" b="1">
                <a:latin typeface="黑体" pitchFamily="49" charset="-122"/>
                <a:ea typeface="黑体" pitchFamily="49" charset="-122"/>
              </a:rPr>
              <a:t>2</a:t>
            </a:r>
            <a:r>
              <a:rPr lang="zh-CN" altLang="en-US" sz="3200" b="1">
                <a:latin typeface="黑体" pitchFamily="49" charset="-122"/>
                <a:ea typeface="黑体" pitchFamily="49" charset="-122"/>
              </a:rPr>
              <a:t>、积极性：</a:t>
            </a:r>
          </a:p>
          <a:p>
            <a:pPr>
              <a:spcBef>
                <a:spcPct val="50000"/>
              </a:spcBef>
            </a:pPr>
            <a:endParaRPr lang="zh-CN" altLang="en-US" sz="3200" b="1">
              <a:latin typeface="黑体" pitchFamily="49" charset="-122"/>
              <a:ea typeface="黑体" pitchFamily="49" charset="-122"/>
            </a:endParaRPr>
          </a:p>
          <a:p>
            <a:pPr>
              <a:spcBef>
                <a:spcPct val="50000"/>
              </a:spcBef>
            </a:pPr>
            <a:endParaRPr lang="zh-CN" altLang="en-US" sz="3200" b="1">
              <a:latin typeface="黑体" pitchFamily="49" charset="-122"/>
              <a:ea typeface="黑体" pitchFamily="49" charset="-122"/>
            </a:endParaRPr>
          </a:p>
          <a:p>
            <a:r>
              <a:rPr lang="en-US" altLang="zh-CN" sz="3200" b="1">
                <a:latin typeface="黑体" pitchFamily="49" charset="-122"/>
                <a:ea typeface="黑体" pitchFamily="49" charset="-122"/>
              </a:rPr>
              <a:t>3</a:t>
            </a:r>
            <a:r>
              <a:rPr lang="zh-CN" altLang="en-US" sz="3200" b="1">
                <a:latin typeface="黑体" pitchFamily="49" charset="-122"/>
                <a:ea typeface="黑体" pitchFamily="49" charset="-122"/>
              </a:rPr>
              <a:t>、局限性：</a:t>
            </a:r>
          </a:p>
        </p:txBody>
      </p:sp>
      <p:sp>
        <p:nvSpPr>
          <p:cNvPr id="50181" name="Rectangle 5"/>
          <p:cNvSpPr>
            <a:spLocks noChangeArrowheads="1"/>
          </p:cNvSpPr>
          <p:nvPr/>
        </p:nvSpPr>
        <p:spPr bwMode="auto">
          <a:xfrm>
            <a:off x="1149350" y="4545013"/>
            <a:ext cx="6804025" cy="1116012"/>
          </a:xfrm>
          <a:prstGeom prst="rect">
            <a:avLst/>
          </a:prstGeom>
          <a:noFill/>
          <a:ln w="9525">
            <a:noFill/>
            <a:miter lim="800000"/>
            <a:headEnd/>
            <a:tailEnd/>
          </a:ln>
        </p:spPr>
        <p:txBody>
          <a:bodyPr>
            <a:spAutoFit/>
          </a:bodyPr>
          <a:lstStyle/>
          <a:p>
            <a:pPr>
              <a:lnSpc>
                <a:spcPct val="80000"/>
              </a:lnSpc>
            </a:pPr>
            <a:r>
              <a:rPr lang="zh-CN" altLang="en-US" sz="2800" b="1">
                <a:latin typeface="黑体" pitchFamily="49" charset="-122"/>
                <a:ea typeface="黑体" pitchFamily="49" charset="-122"/>
              </a:rPr>
              <a:t>只是学习西方的科技，没有认识从中国制度上的落后性，最终破产，没有使中国走上</a:t>
            </a:r>
            <a:r>
              <a:rPr lang="zh-CN" altLang="en-US" sz="2800" b="1">
                <a:latin typeface="黑体" pitchFamily="49" charset="-122"/>
                <a:ea typeface="黑体" pitchFamily="49" charset="-122"/>
                <a:hlinkClick r:id="rId2" action="ppaction://hlinksldjump"/>
              </a:rPr>
              <a:t>富强之路</a:t>
            </a:r>
            <a:endParaRPr lang="zh-CN" altLang="en-US" sz="2800" b="1">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in)">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ox(in)">
                                      <p:cBhvr>
                                        <p:cTn id="12" dur="500"/>
                                        <p:tgtEl>
                                          <p:spTgt spid="50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box(in)">
                                      <p:cBhvr>
                                        <p:cTn id="1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P spid="50181" grpId="0"/>
    </p:bld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000120140530A99PPBG">
  <a:themeElements>
    <a:clrScheme name="1_A000120140530A99PPBG 1">
      <a:dk1>
        <a:srgbClr val="4D4D4D"/>
      </a:dk1>
      <a:lt1>
        <a:srgbClr val="FFFFFF"/>
      </a:lt1>
      <a:dk2>
        <a:srgbClr val="4D4D4D"/>
      </a:dk2>
      <a:lt2>
        <a:srgbClr val="FFFFFF"/>
      </a:lt2>
      <a:accent1>
        <a:srgbClr val="869D59"/>
      </a:accent1>
      <a:accent2>
        <a:srgbClr val="B4B75C"/>
      </a:accent2>
      <a:accent3>
        <a:srgbClr val="FFFFFF"/>
      </a:accent3>
      <a:accent4>
        <a:srgbClr val="404040"/>
      </a:accent4>
      <a:accent5>
        <a:srgbClr val="C3CCB5"/>
      </a:accent5>
      <a:accent6>
        <a:srgbClr val="A3A653"/>
      </a:accent6>
      <a:hlink>
        <a:srgbClr val="0070C0"/>
      </a:hlink>
      <a:folHlink>
        <a:srgbClr val="7F7F7F"/>
      </a:folHlink>
    </a:clrScheme>
    <a:fontScheme name="1_A000120140530A99PPBG">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A000120140530A99PPBG 1">
        <a:dk1>
          <a:srgbClr val="4D4D4D"/>
        </a:dk1>
        <a:lt1>
          <a:srgbClr val="FFFFFF"/>
        </a:lt1>
        <a:dk2>
          <a:srgbClr val="4D4D4D"/>
        </a:dk2>
        <a:lt2>
          <a:srgbClr val="FFFFFF"/>
        </a:lt2>
        <a:accent1>
          <a:srgbClr val="869D59"/>
        </a:accent1>
        <a:accent2>
          <a:srgbClr val="B4B75C"/>
        </a:accent2>
        <a:accent3>
          <a:srgbClr val="FFFFFF"/>
        </a:accent3>
        <a:accent4>
          <a:srgbClr val="404040"/>
        </a:accent4>
        <a:accent5>
          <a:srgbClr val="C3CCB5"/>
        </a:accent5>
        <a:accent6>
          <a:srgbClr val="A3A653"/>
        </a:accent6>
        <a:hlink>
          <a:srgbClr val="0070C0"/>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Pages>0</Pages>
  <Words>3329</Words>
  <Characters>0</Characters>
  <Application>Microsoft Office PowerPoint</Application>
  <DocSecurity>0</DocSecurity>
  <PresentationFormat>全屏显示(4:3)</PresentationFormat>
  <Lines>0</Lines>
  <Paragraphs>235</Paragraphs>
  <Slides>23</Slides>
  <Notes>0</Notes>
  <HiddenSlides>0</HiddenSlides>
  <MMClips>0</MMClips>
  <ScaleCrop>false</ScaleCrop>
  <HeadingPairs>
    <vt:vector size="6" baseType="variant">
      <vt:variant>
        <vt:lpstr>已用的字体</vt:lpstr>
      </vt:variant>
      <vt:variant>
        <vt:i4>14</vt:i4>
      </vt:variant>
      <vt:variant>
        <vt:lpstr>演示文稿设计模板</vt:lpstr>
      </vt:variant>
      <vt:variant>
        <vt:i4>5</vt:i4>
      </vt:variant>
      <vt:variant>
        <vt:lpstr>幻灯片标题</vt:lpstr>
      </vt:variant>
      <vt:variant>
        <vt:i4>23</vt:i4>
      </vt:variant>
    </vt:vector>
  </HeadingPairs>
  <TitlesOfParts>
    <vt:vector size="42" baseType="lpstr">
      <vt:lpstr>Arial</vt:lpstr>
      <vt:lpstr>宋体</vt:lpstr>
      <vt:lpstr>Wingdings</vt:lpstr>
      <vt:lpstr>幼圆</vt:lpstr>
      <vt:lpstr>Calibri</vt:lpstr>
      <vt:lpstr>Times New Roman</vt:lpstr>
      <vt:lpstr>黑体</vt:lpstr>
      <vt:lpstr>华文行楷</vt:lpstr>
      <vt:lpstr>微软雅黑</vt:lpstr>
      <vt:lpstr>华文隶书</vt:lpstr>
      <vt:lpstr>楷体</vt:lpstr>
      <vt:lpstr>楷体_GB2312</vt:lpstr>
      <vt:lpstr>Tahoma</vt:lpstr>
      <vt:lpstr>Courier New</vt:lpstr>
      <vt:lpstr>自定义设计方案</vt:lpstr>
      <vt:lpstr>1_自定义设计方案</vt:lpstr>
      <vt:lpstr>2_自定义设计方案</vt:lpstr>
      <vt:lpstr>3_自定义设计方案</vt:lpstr>
      <vt:lpstr>1_A000120140530A99PPBG</vt:lpstr>
      <vt:lpstr>幻灯片 1</vt:lpstr>
      <vt:lpstr>幻灯片 2</vt:lpstr>
      <vt:lpstr>幻灯片 3</vt:lpstr>
      <vt:lpstr>幻灯片 4</vt:lpstr>
      <vt:lpstr>幻灯片 5</vt:lpstr>
      <vt:lpstr>幻灯片 6</vt:lpstr>
      <vt:lpstr>二、洋务经济 问题4、 洋务派的代表人物和主要活动有哪些？  问题5、你如何评价洋务运动？  问题6、 洋务运动为什么会破产呢？</vt:lpstr>
      <vt:lpstr>幻灯片 8</vt:lpstr>
      <vt:lpstr>幻灯片 9</vt:lpstr>
      <vt:lpstr>问题6 洋务运动为什么会破产呢？</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孙福立</dc:creator>
  <cp:lastModifiedBy>微软用户</cp:lastModifiedBy>
  <cp:revision>142</cp:revision>
  <dcterms:created xsi:type="dcterms:W3CDTF">2015-11-12T11:58:50Z</dcterms:created>
  <dcterms:modified xsi:type="dcterms:W3CDTF">2017-10-10T07:23:04Z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2052-9.1.0.5087</vt:lpwstr>
  </property>
</Properties>
</file>