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2" r:id="rId4"/>
    <p:sldId id="261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9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2.duitang.com/uploads/item/201205/22/20120522201647_Q8LU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6004"/>
            <a:ext cx="9144001" cy="6894004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0" y="2276872"/>
            <a:ext cx="791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b="1" dirty="0" smtClean="0">
                <a:solidFill>
                  <a:srgbClr val="2629A4"/>
                </a:solidFill>
                <a:latin typeface="+mn-ea"/>
              </a:rPr>
              <a:t>“浅课深教，深课浅教”</a:t>
            </a:r>
            <a:r>
              <a:rPr lang="en-US" altLang="zh-CN" sz="4800" dirty="0" smtClean="0">
                <a:latin typeface="+mn-ea"/>
              </a:rPr>
              <a:t> </a:t>
            </a:r>
            <a:endParaRPr lang="zh-CN" altLang="zh-CN" sz="4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2.duitang.com/uploads/item/201205/22/20120522201647_Q8LU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6004"/>
            <a:ext cx="13933041" cy="6894004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467544" y="332656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“浅课深教”</a:t>
            </a:r>
            <a:endParaRPr lang="zh-CN" altLang="en-US" sz="6000" b="1" dirty="0">
              <a:solidFill>
                <a:srgbClr val="2629A4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07904" y="263691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4800" b="1" dirty="0">
              <a:solidFill>
                <a:srgbClr val="2629A4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7544" y="3140968"/>
            <a:ext cx="158248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solidFill>
                  <a:srgbClr val="2629A4"/>
                </a:solidFill>
                <a:latin typeface="+mn-ea"/>
              </a:rPr>
              <a:t>浅：</a:t>
            </a:r>
            <a:endParaRPr lang="en-US" altLang="zh-CN" sz="5400" b="1" dirty="0" smtClean="0">
              <a:solidFill>
                <a:srgbClr val="2629A4"/>
              </a:solidFill>
              <a:latin typeface="+mn-ea"/>
            </a:endParaRPr>
          </a:p>
          <a:p>
            <a:r>
              <a:rPr lang="en-US" altLang="zh-CN" sz="5400" b="1" dirty="0" smtClean="0">
                <a:solidFill>
                  <a:srgbClr val="2629A4"/>
                </a:solidFill>
                <a:latin typeface="+mn-ea"/>
              </a:rPr>
              <a:t>    </a:t>
            </a:r>
          </a:p>
        </p:txBody>
      </p:sp>
      <p:sp>
        <p:nvSpPr>
          <p:cNvPr id="10" name="矩形 9"/>
          <p:cNvSpPr/>
          <p:nvPr/>
        </p:nvSpPr>
        <p:spPr>
          <a:xfrm>
            <a:off x="1979712" y="3068960"/>
            <a:ext cx="64459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latin typeface="+mn-ea"/>
              </a:rPr>
              <a:t>学生注意力较难集中</a:t>
            </a:r>
            <a:endParaRPr lang="zh-CN" altLang="en-US" sz="5400" dirty="0"/>
          </a:p>
        </p:txBody>
      </p:sp>
      <p:sp>
        <p:nvSpPr>
          <p:cNvPr id="11" name="矩形 10"/>
          <p:cNvSpPr/>
          <p:nvPr/>
        </p:nvSpPr>
        <p:spPr>
          <a:xfrm>
            <a:off x="1979712" y="4509120"/>
            <a:ext cx="575029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latin typeface="+mn-ea"/>
              </a:rPr>
              <a:t>知识点不易落实，</a:t>
            </a:r>
            <a:endParaRPr lang="en-US" altLang="zh-CN" sz="5400" b="1" dirty="0" smtClean="0">
              <a:latin typeface="+mn-ea"/>
            </a:endParaRPr>
          </a:p>
          <a:p>
            <a:r>
              <a:rPr lang="zh-CN" altLang="en-US" sz="5400" b="1" dirty="0" smtClean="0">
                <a:latin typeface="+mn-ea"/>
              </a:rPr>
              <a:t>学习效果不佳</a:t>
            </a:r>
            <a:endParaRPr lang="en-US" altLang="zh-CN" sz="5400" b="1" dirty="0" smtClean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51720" y="1700808"/>
            <a:ext cx="29674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latin typeface="+mn-ea"/>
              </a:rPr>
              <a:t>学生决定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2.duitang.com/uploads/item/201205/22/20120522201647_Q8LU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6004"/>
            <a:ext cx="13933041" cy="6894004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467544" y="332656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“浅课深教”</a:t>
            </a:r>
            <a:endParaRPr lang="zh-CN" altLang="en-US" sz="6000" b="1" dirty="0">
              <a:solidFill>
                <a:srgbClr val="2629A4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2204864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5400" b="1" dirty="0" smtClean="0">
                <a:solidFill>
                  <a:srgbClr val="2629A4"/>
                </a:solidFill>
              </a:rPr>
              <a:t>深</a:t>
            </a:r>
            <a:r>
              <a:rPr lang="en-US" altLang="zh-CN" sz="5400" b="1" dirty="0" smtClean="0">
                <a:solidFill>
                  <a:srgbClr val="2629A4"/>
                </a:solidFill>
              </a:rPr>
              <a:t>              </a:t>
            </a:r>
            <a:r>
              <a:rPr lang="zh-CN" altLang="zh-CN" sz="5400" b="1" dirty="0" smtClean="0">
                <a:solidFill>
                  <a:srgbClr val="2629A4"/>
                </a:solidFill>
              </a:rPr>
              <a:t>繁难、艰深</a:t>
            </a:r>
            <a:r>
              <a:rPr lang="en-US" altLang="zh-CN" sz="5400" b="1" dirty="0" smtClean="0">
                <a:solidFill>
                  <a:srgbClr val="2629A4"/>
                </a:solidFill>
              </a:rPr>
              <a:t>                              </a:t>
            </a:r>
            <a:endParaRPr lang="zh-CN" altLang="en-US" sz="5400" b="1" dirty="0"/>
          </a:p>
        </p:txBody>
      </p:sp>
      <p:sp>
        <p:nvSpPr>
          <p:cNvPr id="5" name="矩形 4"/>
          <p:cNvSpPr/>
          <p:nvPr/>
        </p:nvSpPr>
        <p:spPr>
          <a:xfrm>
            <a:off x="3563888" y="1988840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4800" b="1" dirty="0">
              <a:solidFill>
                <a:srgbClr val="2629A4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63688" y="1772816"/>
            <a:ext cx="864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</a:rPr>
              <a:t>≠</a:t>
            </a:r>
            <a:endParaRPr lang="zh-CN" altLang="en-US" sz="96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3528" y="429309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5400" b="1" dirty="0" smtClean="0">
                <a:solidFill>
                  <a:srgbClr val="2629A4"/>
                </a:solidFill>
              </a:rPr>
              <a:t>深</a:t>
            </a:r>
            <a:r>
              <a:rPr lang="en-US" altLang="zh-CN" sz="5400" b="1" dirty="0" smtClean="0">
                <a:solidFill>
                  <a:srgbClr val="2629A4"/>
                </a:solidFill>
              </a:rPr>
              <a:t>:</a:t>
            </a:r>
            <a:endParaRPr lang="zh-CN" altLang="en-US" sz="5400" b="1" dirty="0"/>
          </a:p>
        </p:txBody>
      </p:sp>
      <p:sp>
        <p:nvSpPr>
          <p:cNvPr id="8" name="矩形 7"/>
          <p:cNvSpPr/>
          <p:nvPr/>
        </p:nvSpPr>
        <p:spPr>
          <a:xfrm>
            <a:off x="1547664" y="3933056"/>
            <a:ext cx="9351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zh-CN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灵活</a:t>
            </a:r>
            <a:r>
              <a:rPr lang="zh-CN" altLang="zh-CN" sz="4800" b="1" dirty="0" smtClean="0">
                <a:solidFill>
                  <a:srgbClr val="2629A4"/>
                </a:solidFill>
              </a:rPr>
              <a:t>运用教学策略方法</a:t>
            </a:r>
            <a:endParaRPr lang="en-US" altLang="zh-CN" sz="4800" b="1" dirty="0" smtClean="0">
              <a:solidFill>
                <a:srgbClr val="2629A4"/>
              </a:solidFill>
            </a:endParaRPr>
          </a:p>
          <a:p>
            <a:r>
              <a:rPr lang="zh-CN" altLang="en-US" sz="4800" b="1" dirty="0" smtClean="0">
                <a:solidFill>
                  <a:srgbClr val="2629A4"/>
                </a:solidFill>
              </a:rPr>
              <a:t>     （课堂</a:t>
            </a:r>
            <a:r>
              <a:rPr lang="zh-CN" altLang="en-US" sz="4800" b="1" dirty="0" smtClean="0">
                <a:solidFill>
                  <a:srgbClr val="2629A4"/>
                </a:solidFill>
              </a:rPr>
              <a:t>、优化作业管理）</a:t>
            </a:r>
            <a:endParaRPr lang="en-US" altLang="zh-CN" sz="4800" b="1" dirty="0" smtClean="0">
              <a:solidFill>
                <a:srgbClr val="2629A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2.duitang.com/uploads/item/201205/22/20120522201647_Q8LU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933041" cy="6894004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539552" y="476672"/>
            <a:ext cx="48205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“深课浅教”</a:t>
            </a:r>
            <a:endParaRPr lang="zh-CN" altLang="en-US" sz="6000" b="1" dirty="0">
              <a:solidFill>
                <a:srgbClr val="2629A4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9552" y="2132856"/>
            <a:ext cx="78534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5400" b="1" dirty="0" smtClean="0">
                <a:solidFill>
                  <a:srgbClr val="2629A4"/>
                </a:solidFill>
                <a:latin typeface="+mn-ea"/>
              </a:rPr>
              <a:t>浅</a:t>
            </a:r>
            <a:r>
              <a:rPr lang="en-US" altLang="zh-CN" sz="5400" b="1" dirty="0" smtClean="0">
                <a:solidFill>
                  <a:srgbClr val="2629A4"/>
                </a:solidFill>
                <a:latin typeface="+mn-ea"/>
              </a:rPr>
              <a:t>      </a:t>
            </a:r>
            <a:r>
              <a:rPr lang="zh-CN" altLang="en-US" sz="5400" b="1" dirty="0" smtClean="0">
                <a:solidFill>
                  <a:srgbClr val="2629A4"/>
                </a:solidFill>
              </a:rPr>
              <a:t>浅薄</a:t>
            </a:r>
            <a:r>
              <a:rPr lang="zh-CN" altLang="zh-CN" sz="5400" b="1" dirty="0" smtClean="0">
                <a:solidFill>
                  <a:srgbClr val="2629A4"/>
                </a:solidFill>
              </a:rPr>
              <a:t>、</a:t>
            </a:r>
            <a:r>
              <a:rPr lang="zh-CN" altLang="en-US" sz="5400" b="1" dirty="0" smtClean="0">
                <a:solidFill>
                  <a:srgbClr val="2629A4"/>
                </a:solidFill>
              </a:rPr>
              <a:t>粗糙</a:t>
            </a:r>
            <a:r>
              <a:rPr lang="en-US" altLang="zh-CN" sz="5400" b="1" dirty="0" smtClean="0">
                <a:solidFill>
                  <a:srgbClr val="2629A4"/>
                </a:solidFill>
                <a:latin typeface="+mn-ea"/>
              </a:rPr>
              <a:t>    </a:t>
            </a:r>
            <a:endParaRPr lang="zh-CN" altLang="en-US" sz="5400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1720" y="1772816"/>
            <a:ext cx="7986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</a:rPr>
              <a:t>≠</a:t>
            </a:r>
            <a:endParaRPr lang="zh-CN" altLang="en-US" sz="96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1520" y="3645024"/>
            <a:ext cx="880241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solidFill>
                  <a:srgbClr val="2629A4"/>
                </a:solidFill>
              </a:rPr>
              <a:t>           降低起点</a:t>
            </a:r>
            <a:r>
              <a:rPr lang="en-US" altLang="zh-CN" sz="5400" b="1" dirty="0" smtClean="0">
                <a:solidFill>
                  <a:srgbClr val="2629A4"/>
                </a:solidFill>
              </a:rPr>
              <a:t> </a:t>
            </a:r>
            <a:r>
              <a:rPr lang="zh-CN" altLang="en-US" sz="5400" b="1" dirty="0" smtClean="0">
                <a:solidFill>
                  <a:srgbClr val="2629A4"/>
                </a:solidFill>
              </a:rPr>
              <a:t>，逐步提高</a:t>
            </a:r>
            <a:r>
              <a:rPr lang="en-US" altLang="zh-CN" sz="5400" b="1" dirty="0" smtClean="0">
                <a:solidFill>
                  <a:srgbClr val="2629A4"/>
                </a:solidFill>
              </a:rPr>
              <a:t>   </a:t>
            </a:r>
          </a:p>
          <a:p>
            <a:r>
              <a:rPr lang="en-US" altLang="zh-CN" sz="5400" b="1" dirty="0" smtClean="0">
                <a:solidFill>
                  <a:srgbClr val="2629A4"/>
                </a:solidFill>
                <a:latin typeface="+mn-ea"/>
              </a:rPr>
              <a:t> </a:t>
            </a:r>
            <a:r>
              <a:rPr lang="zh-CN" altLang="zh-CN" sz="5400" b="1" dirty="0" smtClean="0">
                <a:solidFill>
                  <a:srgbClr val="2629A4"/>
                </a:solidFill>
                <a:latin typeface="+mn-ea"/>
              </a:rPr>
              <a:t>浅</a:t>
            </a:r>
            <a:r>
              <a:rPr lang="zh-CN" altLang="en-US" sz="5400" b="1" dirty="0" smtClean="0">
                <a:solidFill>
                  <a:srgbClr val="2629A4"/>
                </a:solidFill>
                <a:latin typeface="+mn-ea"/>
              </a:rPr>
              <a:t>：</a:t>
            </a:r>
            <a:r>
              <a:rPr lang="zh-CN" altLang="zh-CN" sz="5400" b="1" dirty="0" smtClean="0">
                <a:solidFill>
                  <a:srgbClr val="2629A4"/>
                </a:solidFill>
              </a:rPr>
              <a:t>分解难点</a:t>
            </a:r>
            <a:r>
              <a:rPr lang="zh-CN" altLang="en-US" sz="5400" b="1" dirty="0" smtClean="0">
                <a:solidFill>
                  <a:srgbClr val="2629A4"/>
                </a:solidFill>
              </a:rPr>
              <a:t>，简约要点</a:t>
            </a:r>
            <a:endParaRPr lang="en-US" altLang="zh-CN" sz="5400" b="1" dirty="0" smtClean="0">
              <a:solidFill>
                <a:srgbClr val="2629A4"/>
              </a:solidFill>
            </a:endParaRPr>
          </a:p>
          <a:p>
            <a:r>
              <a:rPr lang="en-US" altLang="zh-CN" sz="5400" b="1" dirty="0" smtClean="0">
                <a:solidFill>
                  <a:srgbClr val="2629A4"/>
                </a:solidFill>
              </a:rPr>
              <a:t>           </a:t>
            </a:r>
            <a:r>
              <a:rPr lang="zh-CN" altLang="zh-CN" sz="5400" b="1" dirty="0" smtClean="0">
                <a:solidFill>
                  <a:srgbClr val="2629A4"/>
                </a:solidFill>
              </a:rPr>
              <a:t>对</a:t>
            </a:r>
            <a:r>
              <a:rPr lang="zh-CN" altLang="en-US" sz="5400" b="1" dirty="0" smtClean="0">
                <a:solidFill>
                  <a:srgbClr val="2629A4"/>
                </a:solidFill>
              </a:rPr>
              <a:t>教学</a:t>
            </a:r>
            <a:r>
              <a:rPr lang="zh-CN" altLang="zh-CN" sz="5400" b="1" dirty="0" smtClean="0">
                <a:solidFill>
                  <a:srgbClr val="2629A4"/>
                </a:solidFill>
              </a:rPr>
              <a:t>知识迅速归类</a:t>
            </a:r>
            <a:endParaRPr lang="zh-CN" altLang="en-US" sz="5400" b="1" dirty="0">
              <a:solidFill>
                <a:srgbClr val="2629A4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2.duitang.com/uploads/item/201205/22/20120522201647_Q8LU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6004"/>
            <a:ext cx="13933041" cy="6894004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899592" y="1988840"/>
            <a:ext cx="5843266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latin typeface="+mn-ea"/>
              </a:rPr>
              <a:t>复杂的事情简单处理，</a:t>
            </a:r>
            <a:endParaRPr lang="en-US" altLang="zh-CN" sz="4400" b="1" dirty="0" smtClean="0">
              <a:latin typeface="+mn-ea"/>
            </a:endParaRPr>
          </a:p>
          <a:p>
            <a:endParaRPr lang="en-US" altLang="zh-CN" sz="4400" b="1" dirty="0" smtClean="0">
              <a:latin typeface="+mn-ea"/>
            </a:endParaRPr>
          </a:p>
          <a:p>
            <a:r>
              <a:rPr lang="zh-CN" altLang="en-US" sz="4400" b="1" dirty="0" smtClean="0">
                <a:latin typeface="+mn-ea"/>
              </a:rPr>
              <a:t>简单的事情认真处理，</a:t>
            </a:r>
            <a:endParaRPr lang="en-US" altLang="zh-CN" sz="4400" b="1" dirty="0" smtClean="0">
              <a:latin typeface="+mn-ea"/>
            </a:endParaRPr>
          </a:p>
          <a:p>
            <a:endParaRPr lang="en-US" altLang="zh-CN" sz="4400" b="1" dirty="0" smtClean="0">
              <a:latin typeface="+mn-ea"/>
            </a:endParaRPr>
          </a:p>
          <a:p>
            <a:r>
              <a:rPr lang="zh-CN" altLang="en-US" sz="4400" b="1" dirty="0" smtClean="0">
                <a:latin typeface="+mn-ea"/>
              </a:rPr>
              <a:t>认真的事情反复处理。</a:t>
            </a:r>
            <a:endParaRPr lang="zh-CN" altLang="en-US" sz="4400" b="1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3528" y="332656"/>
            <a:ext cx="79111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en-US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平凡中造就不平凡</a:t>
            </a:r>
            <a:r>
              <a:rPr lang="zh-CN" altLang="zh-CN" sz="6000" b="1" dirty="0" smtClean="0">
                <a:solidFill>
                  <a:srgbClr val="2629A4"/>
                </a:solidFill>
                <a:latin typeface="楷体" pitchFamily="49" charset="-122"/>
                <a:ea typeface="楷体" pitchFamily="49" charset="-122"/>
              </a:rPr>
              <a:t>”</a:t>
            </a:r>
            <a:endParaRPr lang="zh-CN" altLang="en-US" sz="6000" b="1" dirty="0">
              <a:solidFill>
                <a:srgbClr val="2629A4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170</Words>
  <Application>Microsoft Office PowerPoint</Application>
  <PresentationFormat>全屏显示(4:3)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47</cp:revision>
  <dcterms:modified xsi:type="dcterms:W3CDTF">2017-06-15T12:15:37Z</dcterms:modified>
</cp:coreProperties>
</file>