
<file path=[Content_Types].xml><?xml version="1.0" encoding="utf-8"?>
<Types xmlns="http://schemas.openxmlformats.org/package/2006/content-types">
  <Default Extension="jpeg" ContentType="image/jpeg"/>
  <Default Extension="vml" ContentType="application/vnd.openxmlformats-officedocument.vmlDrawing"/>
  <Default Extension="docx" ContentType="application/vnd.openxmlformats-officedocument.wordprocessingml.document"/>
  <Default Extension="doc" ContentType="application/msword"/>
  <Default Extension="emf" ContentType="image/x-emf"/>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3"/>
  </p:notesMasterIdLst>
  <p:sldIdLst>
    <p:sldId id="361" r:id="rId3"/>
    <p:sldId id="356" r:id="rId4"/>
    <p:sldId id="357" r:id="rId5"/>
    <p:sldId id="358" r:id="rId6"/>
    <p:sldId id="359" r:id="rId7"/>
    <p:sldId id="360" r:id="rId8"/>
    <p:sldId id="317" r:id="rId9"/>
    <p:sldId id="318" r:id="rId10"/>
    <p:sldId id="319" r:id="rId11"/>
    <p:sldId id="320" r:id="rId12"/>
    <p:sldId id="321" r:id="rId13"/>
    <p:sldId id="322" r:id="rId14"/>
    <p:sldId id="323" r:id="rId15"/>
    <p:sldId id="324" r:id="rId16"/>
    <p:sldId id="327" r:id="rId17"/>
    <p:sldId id="328" r:id="rId18"/>
    <p:sldId id="329" r:id="rId19"/>
    <p:sldId id="330" r:id="rId20"/>
    <p:sldId id="331" r:id="rId21"/>
    <p:sldId id="332" r:id="rId22"/>
    <p:sldId id="333" r:id="rId23"/>
    <p:sldId id="337" r:id="rId24"/>
    <p:sldId id="338" r:id="rId25"/>
    <p:sldId id="339" r:id="rId26"/>
    <p:sldId id="340" r:id="rId27"/>
    <p:sldId id="341" r:id="rId28"/>
    <p:sldId id="342" r:id="rId29"/>
    <p:sldId id="343" r:id="rId30"/>
    <p:sldId id="344" r:id="rId31"/>
    <p:sldId id="391" r:id="rId32"/>
  </p:sldIdLst>
  <p:sldSz cx="9144000" cy="5143500" type="screen16x9"/>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enovo" initials="l" lastIdx="3"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29292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varScale="1">
        <p:scale>
          <a:sx n="119" d="100"/>
          <a:sy n="119" d="100"/>
        </p:scale>
        <p:origin x="-162" y="-102"/>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7" Type="http://schemas.openxmlformats.org/officeDocument/2006/relationships/commentAuthors" Target="commentAuthors.xml"/><Relationship Id="rId36" Type="http://schemas.openxmlformats.org/officeDocument/2006/relationships/tableStyles" Target="tableStyles.xml"/><Relationship Id="rId35" Type="http://schemas.openxmlformats.org/officeDocument/2006/relationships/viewProps" Target="viewProps.xml"/><Relationship Id="rId34" Type="http://schemas.openxmlformats.org/officeDocument/2006/relationships/presProps" Target="presProps.xml"/><Relationship Id="rId33" Type="http://schemas.openxmlformats.org/officeDocument/2006/relationships/notesMaster" Target="notesMasters/notesMaster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6.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17.e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18.e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19.e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20.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9.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D4F3EC7-1BB6-4CF2-B36F-939A13859B11}"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FEE86AF-4706-4B34-B38B-D6F7E5460E8A}"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597819"/>
            <a:ext cx="7772400" cy="1102519"/>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EF8BF83D-58BB-41B6-8BAA-5220802C9CC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2B08AAC-5081-4CE3-AAAC-0790B11D7B31}"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EF8BF83D-58BB-41B6-8BAA-5220802C9CC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2B08AAC-5081-4CE3-AAAC-0790B11D7B31}"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154781"/>
            <a:ext cx="2057400" cy="329088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154781"/>
            <a:ext cx="6019800" cy="329088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EF8BF83D-58BB-41B6-8BAA-5220802C9CC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2B08AAC-5081-4CE3-AAAC-0790B11D7B31}"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EF8BF83D-58BB-41B6-8BAA-5220802C9CC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2B08AAC-5081-4CE3-AAAC-0790B11D7B31}"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5176"/>
            <a:ext cx="7772400" cy="1021556"/>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EF8BF83D-58BB-41B6-8BAA-5220802C9CC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2B08AAC-5081-4CE3-AAAC-0790B11D7B31}"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EF8BF83D-58BB-41B6-8BAA-5220802C9CC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2B08AAC-5081-4CE3-AAAC-0790B11D7B31}"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9"/>
            <a:ext cx="8229600" cy="85725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EF8BF83D-58BB-41B6-8BAA-5220802C9CC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E2B08AAC-5081-4CE3-AAAC-0790B11D7B31}"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EF8BF83D-58BB-41B6-8BAA-5220802C9CC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E2B08AAC-5081-4CE3-AAAC-0790B11D7B31}"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EF8BF83D-58BB-41B6-8BAA-5220802C9CC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E2B08AAC-5081-4CE3-AAAC-0790B11D7B31}"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1" y="204787"/>
            <a:ext cx="3008313" cy="871538"/>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EF8BF83D-58BB-41B6-8BAA-5220802C9CC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2B08AAC-5081-4CE3-AAAC-0790B11D7B31}"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0450"/>
            <a:ext cx="5486400" cy="425054"/>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EF8BF83D-58BB-41B6-8BAA-5220802C9CC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2B08AAC-5081-4CE3-AAAC-0790B11D7B31}"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EF8BF83D-58BB-41B6-8BAA-5220802C9CC5}" type="datetimeFigureOut">
              <a:rPr lang="zh-CN" altLang="en-US" smtClean="0"/>
            </a:fld>
            <a:endParaRPr lang="zh-CN" altLang="en-US"/>
          </a:p>
        </p:txBody>
      </p:sp>
      <p:sp>
        <p:nvSpPr>
          <p:cNvPr id="5" name="页脚占位符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E2B08AAC-5081-4CE3-AAAC-0790B11D7B31}"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4" Type="http://schemas.openxmlformats.org/officeDocument/2006/relationships/vmlDrawing" Target="../drawings/vmlDrawing4.vml"/><Relationship Id="rId3" Type="http://schemas.openxmlformats.org/officeDocument/2006/relationships/slideLayout" Target="../slideLayouts/slideLayout2.xml"/><Relationship Id="rId2" Type="http://schemas.openxmlformats.org/officeDocument/2006/relationships/image" Target="../media/image4.emf"/><Relationship Id="rId1" Type="http://schemas.openxmlformats.org/officeDocument/2006/relationships/package" Target="../embeddings/Document4.docx"/></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png"/></Relationships>
</file>

<file path=ppt/slides/_rels/slide13.xml.rels><?xml version="1.0" encoding="UTF-8" standalone="yes"?>
<Relationships xmlns="http://schemas.openxmlformats.org/package/2006/relationships"><Relationship Id="rId4" Type="http://schemas.openxmlformats.org/officeDocument/2006/relationships/vmlDrawing" Target="../drawings/vmlDrawing5.vml"/><Relationship Id="rId3" Type="http://schemas.openxmlformats.org/officeDocument/2006/relationships/slideLayout" Target="../slideLayouts/slideLayout2.xml"/><Relationship Id="rId2" Type="http://schemas.openxmlformats.org/officeDocument/2006/relationships/image" Target="../media/image6.emf"/><Relationship Id="rId1" Type="http://schemas.openxmlformats.org/officeDocument/2006/relationships/package" Target="../embeddings/Document5.docx"/></Relationships>
</file>

<file path=ppt/slides/_rels/slide14.xml.rels><?xml version="1.0" encoding="UTF-8" standalone="yes"?>
<Relationships xmlns="http://schemas.openxmlformats.org/package/2006/relationships"><Relationship Id="rId4" Type="http://schemas.openxmlformats.org/officeDocument/2006/relationships/vmlDrawing" Target="../drawings/vmlDrawing6.vml"/><Relationship Id="rId3" Type="http://schemas.openxmlformats.org/officeDocument/2006/relationships/slideLayout" Target="../slideLayouts/slideLayout2.xml"/><Relationship Id="rId2" Type="http://schemas.openxmlformats.org/officeDocument/2006/relationships/image" Target="../media/image7.emf"/><Relationship Id="rId1" Type="http://schemas.openxmlformats.org/officeDocument/2006/relationships/package" Target="../embeddings/Document6.docx"/></Relationships>
</file>

<file path=ppt/slides/_rels/slide15.xml.rels><?xml version="1.0" encoding="UTF-8" standalone="yes"?>
<Relationships xmlns="http://schemas.openxmlformats.org/package/2006/relationships"><Relationship Id="rId5" Type="http://schemas.openxmlformats.org/officeDocument/2006/relationships/vmlDrawing" Target="../drawings/vmlDrawing7.vml"/><Relationship Id="rId4" Type="http://schemas.openxmlformats.org/officeDocument/2006/relationships/slideLayout" Target="../slideLayouts/slideLayout2.xml"/><Relationship Id="rId3" Type="http://schemas.openxmlformats.org/officeDocument/2006/relationships/image" Target="../media/image8.png"/><Relationship Id="rId2" Type="http://schemas.openxmlformats.org/officeDocument/2006/relationships/image" Target="../media/image1.emf"/><Relationship Id="rId1" Type="http://schemas.openxmlformats.org/officeDocument/2006/relationships/package" Target="../embeddings/Document7.docx"/></Relationships>
</file>

<file path=ppt/slides/_rels/slide16.xml.rels><?xml version="1.0" encoding="UTF-8" standalone="yes"?>
<Relationships xmlns="http://schemas.openxmlformats.org/package/2006/relationships"><Relationship Id="rId4" Type="http://schemas.openxmlformats.org/officeDocument/2006/relationships/vmlDrawing" Target="../drawings/vmlDrawing8.vml"/><Relationship Id="rId3" Type="http://schemas.openxmlformats.org/officeDocument/2006/relationships/slideLayout" Target="../slideLayouts/slideLayout2.xml"/><Relationship Id="rId2" Type="http://schemas.openxmlformats.org/officeDocument/2006/relationships/image" Target="../media/image1.emf"/><Relationship Id="rId1" Type="http://schemas.openxmlformats.org/officeDocument/2006/relationships/package" Target="../embeddings/Document8.docx"/></Relationships>
</file>

<file path=ppt/slides/_rels/slide17.xml.rels><?xml version="1.0" encoding="UTF-8" standalone="yes"?>
<Relationships xmlns="http://schemas.openxmlformats.org/package/2006/relationships"><Relationship Id="rId4" Type="http://schemas.openxmlformats.org/officeDocument/2006/relationships/vmlDrawing" Target="../drawings/vmlDrawing9.vml"/><Relationship Id="rId3" Type="http://schemas.openxmlformats.org/officeDocument/2006/relationships/slideLayout" Target="../slideLayouts/slideLayout2.xml"/><Relationship Id="rId2" Type="http://schemas.openxmlformats.org/officeDocument/2006/relationships/image" Target="../media/image9.emf"/><Relationship Id="rId1" Type="http://schemas.openxmlformats.org/officeDocument/2006/relationships/package" Target="../embeddings/Document9.docx"/></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0.png"/></Relationships>
</file>

<file path=ppt/slides/_rels/slide19.xml.rels><?xml version="1.0" encoding="UTF-8" standalone="yes"?>
<Relationships xmlns="http://schemas.openxmlformats.org/package/2006/relationships"><Relationship Id="rId4" Type="http://schemas.openxmlformats.org/officeDocument/2006/relationships/vmlDrawing" Target="../drawings/vmlDrawing10.vml"/><Relationship Id="rId3" Type="http://schemas.openxmlformats.org/officeDocument/2006/relationships/slideLayout" Target="../slideLayouts/slideLayout2.xml"/><Relationship Id="rId2" Type="http://schemas.openxmlformats.org/officeDocument/2006/relationships/image" Target="../media/image1.emf"/><Relationship Id="rId1" Type="http://schemas.openxmlformats.org/officeDocument/2006/relationships/package" Target="../embeddings/Document10.docx"/></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4" Type="http://schemas.openxmlformats.org/officeDocument/2006/relationships/vmlDrawing" Target="../drawings/vmlDrawing11.vml"/><Relationship Id="rId3" Type="http://schemas.openxmlformats.org/officeDocument/2006/relationships/slideLayout" Target="../slideLayouts/slideLayout2.xml"/><Relationship Id="rId2" Type="http://schemas.openxmlformats.org/officeDocument/2006/relationships/image" Target="../media/image1.emf"/><Relationship Id="rId1" Type="http://schemas.openxmlformats.org/officeDocument/2006/relationships/package" Target="../embeddings/Document11.docx"/></Relationships>
</file>

<file path=ppt/slides/_rels/slide21.xml.rels><?xml version="1.0" encoding="UTF-8" standalone="yes"?>
<Relationships xmlns="http://schemas.openxmlformats.org/package/2006/relationships"><Relationship Id="rId4" Type="http://schemas.openxmlformats.org/officeDocument/2006/relationships/vmlDrawing" Target="../drawings/vmlDrawing12.vml"/><Relationship Id="rId3" Type="http://schemas.openxmlformats.org/officeDocument/2006/relationships/slideLayout" Target="../slideLayouts/slideLayout2.xml"/><Relationship Id="rId2" Type="http://schemas.openxmlformats.org/officeDocument/2006/relationships/image" Target="../media/image1.emf"/><Relationship Id="rId1" Type="http://schemas.openxmlformats.org/officeDocument/2006/relationships/package" Target="../embeddings/Document12.docx"/></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1.png"/></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2.png"/></Relationships>
</file>

<file path=ppt/slides/_rels/slide24.xml.rels><?xml version="1.0" encoding="UTF-8" standalone="yes"?>
<Relationships xmlns="http://schemas.openxmlformats.org/package/2006/relationships"><Relationship Id="rId6" Type="http://schemas.openxmlformats.org/officeDocument/2006/relationships/vmlDrawing" Target="../drawings/vmlDrawing13.vml"/><Relationship Id="rId5" Type="http://schemas.openxmlformats.org/officeDocument/2006/relationships/slideLayout" Target="../slideLayouts/slideLayout2.xml"/><Relationship Id="rId4" Type="http://schemas.openxmlformats.org/officeDocument/2006/relationships/image" Target="../media/image15.png"/><Relationship Id="rId3" Type="http://schemas.openxmlformats.org/officeDocument/2006/relationships/image" Target="../media/image14.emf"/><Relationship Id="rId2" Type="http://schemas.openxmlformats.org/officeDocument/2006/relationships/package" Target="../embeddings/Document13.docx"/><Relationship Id="rId1" Type="http://schemas.openxmlformats.org/officeDocument/2006/relationships/image" Target="../media/image13.png"/></Relationships>
</file>

<file path=ppt/slides/_rels/slide25.xml.rels><?xml version="1.0" encoding="UTF-8" standalone="yes"?>
<Relationships xmlns="http://schemas.openxmlformats.org/package/2006/relationships"><Relationship Id="rId4" Type="http://schemas.openxmlformats.org/officeDocument/2006/relationships/vmlDrawing" Target="../drawings/vmlDrawing14.vml"/><Relationship Id="rId3" Type="http://schemas.openxmlformats.org/officeDocument/2006/relationships/slideLayout" Target="../slideLayouts/slideLayout2.xml"/><Relationship Id="rId2" Type="http://schemas.openxmlformats.org/officeDocument/2006/relationships/image" Target="../media/image16.emf"/><Relationship Id="rId1" Type="http://schemas.openxmlformats.org/officeDocument/2006/relationships/oleObject" Target="../embeddings/Document14.doc"/></Relationships>
</file>

<file path=ppt/slides/_rels/slide26.xml.rels><?xml version="1.0" encoding="UTF-8" standalone="yes"?>
<Relationships xmlns="http://schemas.openxmlformats.org/package/2006/relationships"><Relationship Id="rId4" Type="http://schemas.openxmlformats.org/officeDocument/2006/relationships/vmlDrawing" Target="../drawings/vmlDrawing15.vml"/><Relationship Id="rId3" Type="http://schemas.openxmlformats.org/officeDocument/2006/relationships/slideLayout" Target="../slideLayouts/slideLayout2.xml"/><Relationship Id="rId2" Type="http://schemas.openxmlformats.org/officeDocument/2006/relationships/image" Target="../media/image17.emf"/><Relationship Id="rId1" Type="http://schemas.openxmlformats.org/officeDocument/2006/relationships/package" Target="../embeddings/Document15.docx"/></Relationships>
</file>

<file path=ppt/slides/_rels/slide27.xml.rels><?xml version="1.0" encoding="UTF-8" standalone="yes"?>
<Relationships xmlns="http://schemas.openxmlformats.org/package/2006/relationships"><Relationship Id="rId4" Type="http://schemas.openxmlformats.org/officeDocument/2006/relationships/vmlDrawing" Target="../drawings/vmlDrawing16.vml"/><Relationship Id="rId3" Type="http://schemas.openxmlformats.org/officeDocument/2006/relationships/slideLayout" Target="../slideLayouts/slideLayout2.xml"/><Relationship Id="rId2" Type="http://schemas.openxmlformats.org/officeDocument/2006/relationships/image" Target="../media/image18.emf"/><Relationship Id="rId1" Type="http://schemas.openxmlformats.org/officeDocument/2006/relationships/package" Target="../embeddings/Document16.docx"/></Relationships>
</file>

<file path=ppt/slides/_rels/slide28.xml.rels><?xml version="1.0" encoding="UTF-8" standalone="yes"?>
<Relationships xmlns="http://schemas.openxmlformats.org/package/2006/relationships"><Relationship Id="rId4" Type="http://schemas.openxmlformats.org/officeDocument/2006/relationships/vmlDrawing" Target="../drawings/vmlDrawing17.vml"/><Relationship Id="rId3" Type="http://schemas.openxmlformats.org/officeDocument/2006/relationships/slideLayout" Target="../slideLayouts/slideLayout2.xml"/><Relationship Id="rId2" Type="http://schemas.openxmlformats.org/officeDocument/2006/relationships/image" Target="../media/image19.emf"/><Relationship Id="rId1" Type="http://schemas.openxmlformats.org/officeDocument/2006/relationships/package" Target="../embeddings/Document17.docx"/></Relationships>
</file>

<file path=ppt/slides/_rels/slide29.xml.rels><?xml version="1.0" encoding="UTF-8" standalone="yes"?>
<Relationships xmlns="http://schemas.openxmlformats.org/package/2006/relationships"><Relationship Id="rId4" Type="http://schemas.openxmlformats.org/officeDocument/2006/relationships/vmlDrawing" Target="../drawings/vmlDrawing18.vml"/><Relationship Id="rId3" Type="http://schemas.openxmlformats.org/officeDocument/2006/relationships/slideLayout" Target="../slideLayouts/slideLayout2.xml"/><Relationship Id="rId2" Type="http://schemas.openxmlformats.org/officeDocument/2006/relationships/image" Target="../media/image20.emf"/><Relationship Id="rId1" Type="http://schemas.openxmlformats.org/officeDocument/2006/relationships/package" Target="../embeddings/Document18.docx"/></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2.xml"/><Relationship Id="rId2" Type="http://schemas.openxmlformats.org/officeDocument/2006/relationships/image" Target="../media/image1.emf"/><Relationship Id="rId1" Type="http://schemas.openxmlformats.org/officeDocument/2006/relationships/package" Target="../embeddings/Document1.docx"/></Relationships>
</file>

<file path=ppt/slides/_rels/slide8.xml.rels><?xml version="1.0" encoding="UTF-8" standalone="yes"?>
<Relationships xmlns="http://schemas.openxmlformats.org/package/2006/relationships"><Relationship Id="rId4" Type="http://schemas.openxmlformats.org/officeDocument/2006/relationships/vmlDrawing" Target="../drawings/vmlDrawing2.vml"/><Relationship Id="rId3" Type="http://schemas.openxmlformats.org/officeDocument/2006/relationships/slideLayout" Target="../slideLayouts/slideLayout2.xml"/><Relationship Id="rId2" Type="http://schemas.openxmlformats.org/officeDocument/2006/relationships/image" Target="../media/image2.emf"/><Relationship Id="rId1" Type="http://schemas.openxmlformats.org/officeDocument/2006/relationships/package" Target="../embeddings/Document2.docx"/></Relationships>
</file>

<file path=ppt/slides/_rels/slide9.xml.rels><?xml version="1.0" encoding="UTF-8" standalone="yes"?>
<Relationships xmlns="http://schemas.openxmlformats.org/package/2006/relationships"><Relationship Id="rId4" Type="http://schemas.openxmlformats.org/officeDocument/2006/relationships/vmlDrawing" Target="../drawings/vmlDrawing3.vml"/><Relationship Id="rId3" Type="http://schemas.openxmlformats.org/officeDocument/2006/relationships/slideLayout" Target="../slideLayouts/slideLayout2.xml"/><Relationship Id="rId2" Type="http://schemas.openxmlformats.org/officeDocument/2006/relationships/image" Target="../media/image3.emf"/><Relationship Id="rId1" Type="http://schemas.openxmlformats.org/officeDocument/2006/relationships/package" Target="../embeddings/Document3.docx"/></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ctrTitle"/>
          </p:nvPr>
        </p:nvSpPr>
        <p:spPr/>
        <p:txBody>
          <a:bodyPr/>
          <a:p>
            <a:r>
              <a:rPr lang="zh-CN" altLang="zh-CN"/>
              <a:t>统计与统计应用专题冲刺</a:t>
            </a:r>
            <a:endParaRPr lang="zh-CN" altLang="zh-CN"/>
          </a:p>
        </p:txBody>
      </p:sp>
      <p:sp>
        <p:nvSpPr>
          <p:cNvPr id="3" name="副标题 2"/>
          <p:cNvSpPr>
            <a:spLocks noGrp="1"/>
          </p:cNvSpPr>
          <p:nvPr>
            <p:ph type="subTitle" idx="1"/>
          </p:nvPr>
        </p:nvSpPr>
        <p:spPr/>
        <p:txBody>
          <a:bodyPr/>
          <a:p>
            <a:endParaRPr lang="zh-CN" altLang="en-US" b="1">
              <a:solidFill>
                <a:schemeClr val="tx1"/>
              </a:solidFill>
              <a:latin typeface="+mj-ea"/>
              <a:ea typeface="+mj-ea"/>
              <a:cs typeface="+mj-ea"/>
            </a:endParaRPr>
          </a:p>
          <a:p>
            <a:r>
              <a:rPr lang="zh-CN" altLang="en-US" b="1">
                <a:solidFill>
                  <a:schemeClr val="tx1"/>
                </a:solidFill>
                <a:latin typeface="+mj-ea"/>
                <a:ea typeface="+mj-ea"/>
                <a:cs typeface="+mj-ea"/>
              </a:rPr>
              <a:t>黄石五中      张伟</a:t>
            </a:r>
            <a:endParaRPr lang="zh-CN" altLang="en-US" b="1">
              <a:solidFill>
                <a:schemeClr val="tx1"/>
              </a:solidFill>
              <a:latin typeface="+mj-ea"/>
              <a:ea typeface="+mj-ea"/>
              <a:cs typeface="+mj-ea"/>
            </a:endParaRPr>
          </a:p>
        </p:txBody>
      </p:sp>
    </p:spTree>
    <p:custDataLst>
      <p:tags r:id="rId1"/>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410" name="对象 1"/>
          <p:cNvGraphicFramePr/>
          <p:nvPr/>
        </p:nvGraphicFramePr>
        <p:xfrm>
          <a:off x="1354931" y="3625454"/>
          <a:ext cx="6254354" cy="1160859"/>
        </p:xfrm>
        <a:graphic>
          <a:graphicData uri="http://schemas.openxmlformats.org/presentationml/2006/ole">
            <mc:AlternateContent xmlns:mc="http://schemas.openxmlformats.org/markup-compatibility/2006">
              <mc:Choice xmlns:v="urn:schemas-microsoft-com:vml" Requires="v">
                <p:oleObj spid="_x0000_s67587" name="" r:id="rId1" imgW="8592820" imgH="1595755" progId="Word.Document.12">
                  <p:embed/>
                </p:oleObj>
              </mc:Choice>
              <mc:Fallback>
                <p:oleObj name="" r:id="rId1" imgW="8592820" imgH="1595755" progId="Word.Document.12">
                  <p:embed/>
                  <p:pic>
                    <p:nvPicPr>
                      <p:cNvPr id="0" name="图片 67586"/>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54931" y="3625454"/>
                        <a:ext cx="6254354" cy="11608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pic>
                </p:oleObj>
              </mc:Fallback>
            </mc:AlternateContent>
          </a:graphicData>
        </a:graphic>
      </p:graphicFrame>
      <p:sp>
        <p:nvSpPr>
          <p:cNvPr id="17411" name="矩形 2"/>
          <p:cNvSpPr>
            <a:spLocks noChangeArrowheads="1"/>
          </p:cNvSpPr>
          <p:nvPr/>
        </p:nvSpPr>
        <p:spPr bwMode="auto">
          <a:xfrm>
            <a:off x="1223963" y="203597"/>
            <a:ext cx="6571060" cy="1198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0" marR="0" lvl="0" indent="0" algn="just" defTabSz="914400" rtl="0" eaLnBrk="1" fontAlgn="base" latinLnBrk="0" hangingPunct="1">
              <a:lnSpc>
                <a:spcPct val="150000"/>
              </a:lnSpc>
              <a:spcBef>
                <a:spcPct val="0"/>
              </a:spcBef>
              <a:spcAft>
                <a:spcPts val="0"/>
              </a:spcAft>
              <a:buClrTx/>
              <a:buSzTx/>
              <a:buFontTx/>
              <a:buNone/>
              <a:tabLst>
                <a:tab pos="2700655" algn="l"/>
              </a:tabLst>
              <a:defRPr/>
            </a:pPr>
            <a:r>
              <a:rPr kumimoji="0" lang="en-US" altLang="zh-CN" sz="1600" b="0" i="0" u="none" strike="noStrike" kern="10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(2)</a:t>
            </a:r>
            <a:r>
              <a:rPr kumimoji="0" lang="zh-CN" altLang="zh-CN" sz="1600" b="0" i="0" u="none" strike="noStrike" kern="10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独立性检验</a:t>
            </a:r>
            <a:endParaRPr kumimoji="0" lang="zh-CN" altLang="zh-CN" sz="1600" b="0" i="0" u="none" strike="noStrike" kern="10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endParaRPr>
          </a:p>
          <a:p>
            <a:pPr marL="0" marR="0" lvl="0" indent="0" algn="just" defTabSz="914400" rtl="0" eaLnBrk="1" fontAlgn="base" latinLnBrk="0" hangingPunct="1">
              <a:lnSpc>
                <a:spcPct val="150000"/>
              </a:lnSpc>
              <a:spcBef>
                <a:spcPct val="0"/>
              </a:spcBef>
              <a:spcAft>
                <a:spcPts val="0"/>
              </a:spcAft>
              <a:buClrTx/>
              <a:buSzTx/>
              <a:buFontTx/>
              <a:buNone/>
              <a:tabLst>
                <a:tab pos="2700655" algn="l"/>
              </a:tabLst>
              <a:defRPr/>
            </a:pPr>
            <a:r>
              <a:rPr kumimoji="0" lang="zh-CN" altLang="zh-CN" sz="1600" b="0" i="0" u="none" strike="noStrike" kern="10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对于取值分别是</a:t>
            </a:r>
            <a:r>
              <a:rPr kumimoji="0" lang="en-US" altLang="zh-CN" sz="1600" b="0" i="0" u="none" strike="noStrike" kern="10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a:t>
            </a:r>
            <a:r>
              <a:rPr kumimoji="0" lang="en-US" altLang="zh-CN" sz="1600" b="0" i="1" u="none" strike="noStrike" kern="10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x</a:t>
            </a:r>
            <a:r>
              <a:rPr kumimoji="0" lang="en-US" altLang="zh-CN" sz="1600" b="0" i="0" u="none" strike="noStrike" kern="100" cap="none" spc="0" normalizeH="0" baseline="-2500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1</a:t>
            </a:r>
            <a:r>
              <a:rPr kumimoji="0" lang="zh-CN" altLang="zh-CN" sz="1600" b="0" i="0" u="none" strike="noStrike" kern="10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a:t>
            </a:r>
            <a:r>
              <a:rPr kumimoji="0" lang="en-US" altLang="zh-CN" sz="1600" b="0" i="1" u="none" strike="noStrike" kern="10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x</a:t>
            </a:r>
            <a:r>
              <a:rPr kumimoji="0" lang="en-US" altLang="zh-CN" sz="1600" b="0" i="0" u="none" strike="noStrike" kern="100" cap="none" spc="0" normalizeH="0" baseline="-2500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2</a:t>
            </a:r>
            <a:r>
              <a:rPr kumimoji="0" lang="en-US" altLang="zh-CN" sz="1600" b="0" i="0" u="none" strike="noStrike" kern="10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a:t>
            </a:r>
            <a:r>
              <a:rPr kumimoji="0" lang="zh-CN" altLang="zh-CN" sz="1600" b="0" i="0" u="none" strike="noStrike" kern="10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和</a:t>
            </a:r>
            <a:r>
              <a:rPr kumimoji="0" lang="en-US" altLang="zh-CN" sz="1600" b="0" i="0" u="none" strike="noStrike" kern="10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a:t>
            </a:r>
            <a:r>
              <a:rPr kumimoji="0" lang="en-US" altLang="zh-CN" sz="1600" b="0" i="1" u="none" strike="noStrike" kern="10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y</a:t>
            </a:r>
            <a:r>
              <a:rPr kumimoji="0" lang="en-US" altLang="zh-CN" sz="1600" b="0" i="0" u="none" strike="noStrike" kern="100" cap="none" spc="0" normalizeH="0" baseline="-2500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1</a:t>
            </a:r>
            <a:r>
              <a:rPr kumimoji="0" lang="zh-CN" altLang="zh-CN" sz="1600" b="0" i="0" u="none" strike="noStrike" kern="10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a:t>
            </a:r>
            <a:r>
              <a:rPr kumimoji="0" lang="en-US" altLang="zh-CN" sz="1600" b="0" i="1" u="none" strike="noStrike" kern="10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y</a:t>
            </a:r>
            <a:r>
              <a:rPr kumimoji="0" lang="en-US" altLang="zh-CN" sz="1600" b="0" i="0" u="none" strike="noStrike" kern="100" cap="none" spc="0" normalizeH="0" baseline="-2500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2</a:t>
            </a:r>
            <a:r>
              <a:rPr kumimoji="0" lang="en-US" altLang="zh-CN" sz="1600" b="0" i="0" u="none" strike="noStrike" kern="10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a:t>
            </a:r>
            <a:r>
              <a:rPr kumimoji="0" lang="zh-CN" altLang="zh-CN" sz="1600" b="0" i="0" u="none" strike="noStrike" kern="10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的分类变量</a:t>
            </a:r>
            <a:r>
              <a:rPr kumimoji="0" lang="en-US" altLang="zh-CN" sz="1600" b="0" i="1" u="none" strike="noStrike" kern="10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X</a:t>
            </a:r>
            <a:r>
              <a:rPr kumimoji="0" lang="zh-CN" altLang="zh-CN" sz="1600" b="0" i="0" u="none" strike="noStrike" kern="10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和</a:t>
            </a:r>
            <a:r>
              <a:rPr kumimoji="0" lang="en-US" altLang="zh-CN" sz="1600" b="0" i="1" u="none" strike="noStrike" kern="10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Y</a:t>
            </a:r>
            <a:r>
              <a:rPr kumimoji="0" lang="zh-CN" altLang="zh-CN" sz="1600" b="0" i="0" u="none" strike="noStrike" kern="10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，其样本频数列联表是：</a:t>
            </a:r>
            <a:endParaRPr kumimoji="0" lang="zh-CN" altLang="zh-CN" sz="1600" b="0" i="0" u="none" strike="noStrike" kern="10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endParaRPr>
          </a:p>
        </p:txBody>
      </p:sp>
      <p:graphicFrame>
        <p:nvGraphicFramePr>
          <p:cNvPr id="3" name="表格 2"/>
          <p:cNvGraphicFramePr>
            <a:graphicFrameLocks noGrp="1"/>
          </p:cNvGraphicFramePr>
          <p:nvPr/>
        </p:nvGraphicFramePr>
        <p:xfrm>
          <a:off x="1331119" y="1607344"/>
          <a:ext cx="6463665" cy="1866900"/>
        </p:xfrm>
        <a:graphic>
          <a:graphicData uri="http://schemas.openxmlformats.org/drawingml/2006/table">
            <a:tbl>
              <a:tblPr/>
              <a:tblGrid>
                <a:gridCol w="1621790"/>
                <a:gridCol w="1598930"/>
                <a:gridCol w="1621155"/>
                <a:gridCol w="1621790"/>
              </a:tblGrid>
              <a:tr h="411480">
                <a:tc>
                  <a:txBody>
                    <a:bodyPr/>
                    <a:lstStyle/>
                    <a:p>
                      <a:pPr algn="ctr">
                        <a:lnSpc>
                          <a:spcPct val="150000"/>
                        </a:lnSpc>
                        <a:spcAft>
                          <a:spcPts val="0"/>
                        </a:spcAft>
                        <a:tabLst>
                          <a:tab pos="2700655" algn="l"/>
                        </a:tabLst>
                      </a:pPr>
                      <a:r>
                        <a:rPr lang="en-US" sz="1800" i="1" kern="100">
                          <a:effectLst/>
                          <a:latin typeface="Times New Roman" panose="02020603050405020304"/>
                          <a:cs typeface="Courier New" panose="02070309020205020404"/>
                        </a:rPr>
                        <a:t> </a:t>
                      </a:r>
                      <a:endParaRPr lang="zh-CN" sz="1800" kern="100">
                        <a:effectLst/>
                        <a:latin typeface="宋体" panose="02010600030101010101" pitchFamily="2" charset="-122"/>
                        <a:cs typeface="Courier New" panose="02070309020205020404"/>
                      </a:endParaRPr>
                    </a:p>
                  </a:txBody>
                  <a:tcPr marL="38576" marR="38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2700655" algn="l"/>
                        </a:tabLst>
                      </a:pPr>
                      <a:r>
                        <a:rPr lang="en-US" sz="1800" i="1" kern="100">
                          <a:effectLst/>
                          <a:latin typeface="Times New Roman" panose="02020603050405020304"/>
                          <a:cs typeface="Courier New" panose="02070309020205020404"/>
                        </a:rPr>
                        <a:t>y</a:t>
                      </a:r>
                      <a:r>
                        <a:rPr lang="en-US" sz="1800" kern="100" baseline="-25000">
                          <a:effectLst/>
                          <a:latin typeface="Times New Roman" panose="02020603050405020304"/>
                          <a:cs typeface="Courier New" panose="02070309020205020404"/>
                        </a:rPr>
                        <a:t>1</a:t>
                      </a:r>
                      <a:endParaRPr lang="zh-CN" sz="1800" kern="100">
                        <a:effectLst/>
                        <a:latin typeface="宋体" panose="02010600030101010101" pitchFamily="2" charset="-122"/>
                        <a:cs typeface="Courier New" panose="02070309020205020404"/>
                      </a:endParaRPr>
                    </a:p>
                  </a:txBody>
                  <a:tcPr marL="38576" marR="38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2700655" algn="l"/>
                        </a:tabLst>
                      </a:pPr>
                      <a:r>
                        <a:rPr lang="en-US" sz="1800" i="1" kern="100">
                          <a:effectLst/>
                          <a:latin typeface="Times New Roman" panose="02020603050405020304"/>
                          <a:cs typeface="Courier New" panose="02070309020205020404"/>
                        </a:rPr>
                        <a:t>y</a:t>
                      </a:r>
                      <a:r>
                        <a:rPr lang="en-US" sz="1800" kern="100" baseline="-25000">
                          <a:effectLst/>
                          <a:latin typeface="Times New Roman" panose="02020603050405020304"/>
                          <a:cs typeface="Courier New" panose="02070309020205020404"/>
                        </a:rPr>
                        <a:t>2</a:t>
                      </a:r>
                      <a:endParaRPr lang="zh-CN" sz="1800" kern="100">
                        <a:effectLst/>
                        <a:latin typeface="宋体" panose="02010600030101010101" pitchFamily="2" charset="-122"/>
                        <a:cs typeface="Courier New" panose="02070309020205020404"/>
                      </a:endParaRPr>
                    </a:p>
                  </a:txBody>
                  <a:tcPr marL="38576" marR="38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2700655" algn="l"/>
                        </a:tabLst>
                      </a:pPr>
                      <a:r>
                        <a:rPr lang="zh-CN" sz="1800" kern="100">
                          <a:effectLst/>
                          <a:latin typeface="Times New Roman" panose="02020603050405020304"/>
                          <a:cs typeface="Times New Roman" panose="02020603050405020304"/>
                        </a:rPr>
                        <a:t>总计</a:t>
                      </a:r>
                      <a:endParaRPr lang="zh-CN" sz="1800" kern="100">
                        <a:effectLst/>
                        <a:latin typeface="宋体" panose="02010600030101010101" pitchFamily="2" charset="-122"/>
                        <a:cs typeface="Courier New" panose="02070309020205020404"/>
                      </a:endParaRPr>
                    </a:p>
                  </a:txBody>
                  <a:tcPr marL="38576" marR="38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5140">
                <a:tc>
                  <a:txBody>
                    <a:bodyPr/>
                    <a:lstStyle/>
                    <a:p>
                      <a:pPr algn="ctr">
                        <a:lnSpc>
                          <a:spcPct val="150000"/>
                        </a:lnSpc>
                        <a:spcAft>
                          <a:spcPts val="0"/>
                        </a:spcAft>
                        <a:tabLst>
                          <a:tab pos="2700655" algn="l"/>
                        </a:tabLst>
                      </a:pPr>
                      <a:r>
                        <a:rPr lang="en-US" sz="1800" i="1" kern="100">
                          <a:effectLst/>
                          <a:latin typeface="Times New Roman" panose="02020603050405020304"/>
                          <a:cs typeface="Courier New" panose="02070309020205020404"/>
                        </a:rPr>
                        <a:t>x</a:t>
                      </a:r>
                      <a:r>
                        <a:rPr lang="en-US" sz="1800" kern="100" baseline="-25000">
                          <a:effectLst/>
                          <a:latin typeface="Times New Roman" panose="02020603050405020304"/>
                          <a:cs typeface="Courier New" panose="02070309020205020404"/>
                        </a:rPr>
                        <a:t>1</a:t>
                      </a:r>
                      <a:endParaRPr lang="zh-CN" sz="1800" kern="100">
                        <a:effectLst/>
                        <a:latin typeface="宋体" panose="02010600030101010101" pitchFamily="2" charset="-122"/>
                        <a:cs typeface="Courier New" panose="02070309020205020404"/>
                      </a:endParaRPr>
                    </a:p>
                  </a:txBody>
                  <a:tcPr marL="38576" marR="38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2700655" algn="l"/>
                        </a:tabLst>
                      </a:pPr>
                      <a:r>
                        <a:rPr lang="en-US" sz="1800" i="1" kern="100">
                          <a:effectLst/>
                          <a:latin typeface="Times New Roman" panose="02020603050405020304"/>
                          <a:cs typeface="Courier New" panose="02070309020205020404"/>
                        </a:rPr>
                        <a:t>a</a:t>
                      </a:r>
                      <a:endParaRPr lang="zh-CN" sz="1800" kern="100">
                        <a:effectLst/>
                        <a:latin typeface="宋体" panose="02010600030101010101" pitchFamily="2" charset="-122"/>
                        <a:cs typeface="Courier New" panose="02070309020205020404"/>
                      </a:endParaRPr>
                    </a:p>
                  </a:txBody>
                  <a:tcPr marL="38576" marR="38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2700655" algn="l"/>
                        </a:tabLst>
                      </a:pPr>
                      <a:r>
                        <a:rPr lang="en-US" sz="1800" i="1" kern="100">
                          <a:effectLst/>
                          <a:latin typeface="Times New Roman" panose="02020603050405020304"/>
                          <a:cs typeface="Courier New" panose="02070309020205020404"/>
                        </a:rPr>
                        <a:t>b</a:t>
                      </a:r>
                      <a:endParaRPr lang="zh-CN" sz="1800" kern="100">
                        <a:effectLst/>
                        <a:latin typeface="宋体" panose="02010600030101010101" pitchFamily="2" charset="-122"/>
                        <a:cs typeface="Courier New" panose="02070309020205020404"/>
                      </a:endParaRPr>
                    </a:p>
                  </a:txBody>
                  <a:tcPr marL="38576" marR="38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2700655" algn="l"/>
                        </a:tabLst>
                      </a:pPr>
                      <a:r>
                        <a:rPr lang="en-US" sz="1800" i="1" kern="100">
                          <a:effectLst/>
                          <a:latin typeface="Times New Roman" panose="02020603050405020304"/>
                          <a:cs typeface="Courier New" panose="02070309020205020404"/>
                        </a:rPr>
                        <a:t>a</a:t>
                      </a:r>
                      <a:r>
                        <a:rPr lang="zh-CN" sz="1800" kern="100">
                          <a:effectLst/>
                          <a:latin typeface="Times New Roman" panose="02020603050405020304"/>
                          <a:cs typeface="Times New Roman" panose="02020603050405020304"/>
                        </a:rPr>
                        <a:t>＋</a:t>
                      </a:r>
                      <a:r>
                        <a:rPr lang="en-US" sz="1800" i="1" kern="100">
                          <a:effectLst/>
                          <a:latin typeface="Times New Roman" panose="02020603050405020304"/>
                          <a:cs typeface="Courier New" panose="02070309020205020404"/>
                        </a:rPr>
                        <a:t>b</a:t>
                      </a:r>
                      <a:endParaRPr lang="zh-CN" sz="1800" kern="100">
                        <a:effectLst/>
                        <a:latin typeface="宋体" panose="02010600030101010101" pitchFamily="2" charset="-122"/>
                        <a:cs typeface="Courier New" panose="02070309020205020404"/>
                      </a:endParaRPr>
                    </a:p>
                  </a:txBody>
                  <a:tcPr marL="38576" marR="38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5140">
                <a:tc>
                  <a:txBody>
                    <a:bodyPr/>
                    <a:lstStyle/>
                    <a:p>
                      <a:pPr algn="ctr">
                        <a:lnSpc>
                          <a:spcPct val="150000"/>
                        </a:lnSpc>
                        <a:spcAft>
                          <a:spcPts val="0"/>
                        </a:spcAft>
                        <a:tabLst>
                          <a:tab pos="2700655" algn="l"/>
                        </a:tabLst>
                      </a:pPr>
                      <a:r>
                        <a:rPr lang="en-US" sz="1800" i="1" kern="100">
                          <a:effectLst/>
                          <a:latin typeface="Times New Roman" panose="02020603050405020304"/>
                          <a:cs typeface="Courier New" panose="02070309020205020404"/>
                        </a:rPr>
                        <a:t>x</a:t>
                      </a:r>
                      <a:r>
                        <a:rPr lang="en-US" sz="1800" kern="100" baseline="-25000">
                          <a:effectLst/>
                          <a:latin typeface="Times New Roman" panose="02020603050405020304"/>
                          <a:cs typeface="Courier New" panose="02070309020205020404"/>
                        </a:rPr>
                        <a:t>2</a:t>
                      </a:r>
                      <a:endParaRPr lang="zh-CN" sz="1800" kern="100">
                        <a:effectLst/>
                        <a:latin typeface="宋体" panose="02010600030101010101" pitchFamily="2" charset="-122"/>
                        <a:cs typeface="Courier New" panose="02070309020205020404"/>
                      </a:endParaRPr>
                    </a:p>
                  </a:txBody>
                  <a:tcPr marL="38576" marR="38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2700655" algn="l"/>
                        </a:tabLst>
                      </a:pPr>
                      <a:r>
                        <a:rPr lang="en-US" sz="1800" i="1" kern="100">
                          <a:effectLst/>
                          <a:latin typeface="Times New Roman" panose="02020603050405020304"/>
                          <a:cs typeface="Courier New" panose="02070309020205020404"/>
                        </a:rPr>
                        <a:t>c</a:t>
                      </a:r>
                      <a:endParaRPr lang="zh-CN" sz="1800" kern="100">
                        <a:effectLst/>
                        <a:latin typeface="宋体" panose="02010600030101010101" pitchFamily="2" charset="-122"/>
                        <a:cs typeface="Courier New" panose="02070309020205020404"/>
                      </a:endParaRPr>
                    </a:p>
                  </a:txBody>
                  <a:tcPr marL="38576" marR="38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2700655" algn="l"/>
                        </a:tabLst>
                      </a:pPr>
                      <a:r>
                        <a:rPr lang="en-US" sz="1800" i="1" kern="100">
                          <a:effectLst/>
                          <a:latin typeface="Times New Roman" panose="02020603050405020304"/>
                          <a:cs typeface="Courier New" panose="02070309020205020404"/>
                        </a:rPr>
                        <a:t>d</a:t>
                      </a:r>
                      <a:endParaRPr lang="zh-CN" sz="1800" kern="100">
                        <a:effectLst/>
                        <a:latin typeface="宋体" panose="02010600030101010101" pitchFamily="2" charset="-122"/>
                        <a:cs typeface="Courier New" panose="02070309020205020404"/>
                      </a:endParaRPr>
                    </a:p>
                  </a:txBody>
                  <a:tcPr marL="38576" marR="38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2700655" algn="l"/>
                        </a:tabLst>
                      </a:pPr>
                      <a:r>
                        <a:rPr lang="en-US" sz="1800" i="1" kern="100">
                          <a:effectLst/>
                          <a:latin typeface="Times New Roman" panose="02020603050405020304"/>
                          <a:cs typeface="Courier New" panose="02070309020205020404"/>
                        </a:rPr>
                        <a:t>c</a:t>
                      </a:r>
                      <a:r>
                        <a:rPr lang="zh-CN" sz="1800" kern="100">
                          <a:effectLst/>
                          <a:latin typeface="Times New Roman" panose="02020603050405020304"/>
                          <a:cs typeface="Times New Roman" panose="02020603050405020304"/>
                        </a:rPr>
                        <a:t>＋</a:t>
                      </a:r>
                      <a:r>
                        <a:rPr lang="en-US" sz="1800" i="1" kern="100">
                          <a:effectLst/>
                          <a:latin typeface="Times New Roman" panose="02020603050405020304"/>
                          <a:cs typeface="Courier New" panose="02070309020205020404"/>
                        </a:rPr>
                        <a:t>d</a:t>
                      </a:r>
                      <a:endParaRPr lang="zh-CN" sz="1800" kern="100">
                        <a:effectLst/>
                        <a:latin typeface="宋体" panose="02010600030101010101" pitchFamily="2" charset="-122"/>
                        <a:cs typeface="Courier New" panose="02070309020205020404"/>
                      </a:endParaRPr>
                    </a:p>
                  </a:txBody>
                  <a:tcPr marL="38576" marR="38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5140">
                <a:tc>
                  <a:txBody>
                    <a:bodyPr/>
                    <a:lstStyle/>
                    <a:p>
                      <a:pPr algn="ctr">
                        <a:lnSpc>
                          <a:spcPct val="150000"/>
                        </a:lnSpc>
                        <a:spcAft>
                          <a:spcPts val="0"/>
                        </a:spcAft>
                        <a:tabLst>
                          <a:tab pos="2700655" algn="l"/>
                        </a:tabLst>
                      </a:pPr>
                      <a:r>
                        <a:rPr lang="zh-CN" sz="1800" kern="100">
                          <a:effectLst/>
                          <a:latin typeface="Times New Roman" panose="02020603050405020304"/>
                          <a:cs typeface="Times New Roman" panose="02020603050405020304"/>
                        </a:rPr>
                        <a:t>总计</a:t>
                      </a:r>
                      <a:endParaRPr lang="zh-CN" sz="1800" kern="100">
                        <a:effectLst/>
                        <a:latin typeface="宋体" panose="02010600030101010101" pitchFamily="2" charset="-122"/>
                        <a:cs typeface="Courier New" panose="02070309020205020404"/>
                      </a:endParaRPr>
                    </a:p>
                  </a:txBody>
                  <a:tcPr marL="38576" marR="38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2700655" algn="l"/>
                        </a:tabLst>
                      </a:pPr>
                      <a:r>
                        <a:rPr lang="en-US" sz="1800" i="1" kern="100">
                          <a:effectLst/>
                          <a:latin typeface="Times New Roman" panose="02020603050405020304"/>
                          <a:cs typeface="Courier New" panose="02070309020205020404"/>
                        </a:rPr>
                        <a:t>a</a:t>
                      </a:r>
                      <a:r>
                        <a:rPr lang="zh-CN" sz="1800" kern="100">
                          <a:effectLst/>
                          <a:latin typeface="Times New Roman" panose="02020603050405020304"/>
                          <a:cs typeface="Times New Roman" panose="02020603050405020304"/>
                        </a:rPr>
                        <a:t>＋</a:t>
                      </a:r>
                      <a:r>
                        <a:rPr lang="en-US" sz="1800" i="1" kern="100">
                          <a:effectLst/>
                          <a:latin typeface="Times New Roman" panose="02020603050405020304"/>
                          <a:cs typeface="Courier New" panose="02070309020205020404"/>
                        </a:rPr>
                        <a:t>c</a:t>
                      </a:r>
                      <a:endParaRPr lang="zh-CN" sz="1800" kern="100">
                        <a:effectLst/>
                        <a:latin typeface="宋体" panose="02010600030101010101" pitchFamily="2" charset="-122"/>
                        <a:cs typeface="Courier New" panose="02070309020205020404"/>
                      </a:endParaRPr>
                    </a:p>
                  </a:txBody>
                  <a:tcPr marL="38576" marR="38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2700655" algn="l"/>
                        </a:tabLst>
                      </a:pPr>
                      <a:r>
                        <a:rPr lang="en-US" sz="1800" i="1" kern="100" dirty="0">
                          <a:effectLst/>
                          <a:latin typeface="Times New Roman" panose="02020603050405020304"/>
                          <a:cs typeface="Courier New" panose="02070309020205020404"/>
                        </a:rPr>
                        <a:t>b</a:t>
                      </a:r>
                      <a:r>
                        <a:rPr lang="zh-CN" sz="1800" kern="100" dirty="0">
                          <a:effectLst/>
                          <a:latin typeface="Times New Roman" panose="02020603050405020304"/>
                          <a:cs typeface="Times New Roman" panose="02020603050405020304"/>
                        </a:rPr>
                        <a:t>＋</a:t>
                      </a:r>
                      <a:r>
                        <a:rPr lang="en-US" sz="1800" i="1" kern="100" dirty="0">
                          <a:effectLst/>
                          <a:latin typeface="Times New Roman" panose="02020603050405020304"/>
                          <a:cs typeface="Courier New" panose="02070309020205020404"/>
                        </a:rPr>
                        <a:t>d</a:t>
                      </a:r>
                      <a:endParaRPr lang="zh-CN" sz="1800" kern="100" dirty="0">
                        <a:effectLst/>
                        <a:latin typeface="宋体" panose="02010600030101010101" pitchFamily="2" charset="-122"/>
                        <a:cs typeface="Courier New" panose="02070309020205020404"/>
                      </a:endParaRPr>
                    </a:p>
                  </a:txBody>
                  <a:tcPr marL="38576" marR="38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2700655" algn="l"/>
                        </a:tabLst>
                      </a:pPr>
                      <a:r>
                        <a:rPr lang="en-US" sz="1800" i="1" kern="100" dirty="0">
                          <a:effectLst/>
                          <a:latin typeface="Times New Roman" panose="02020603050405020304"/>
                          <a:cs typeface="Courier New" panose="02070309020205020404"/>
                        </a:rPr>
                        <a:t>n</a:t>
                      </a:r>
                      <a:endParaRPr lang="zh-CN" sz="1800" kern="100" dirty="0">
                        <a:effectLst/>
                        <a:latin typeface="宋体" panose="02010600030101010101" pitchFamily="2" charset="-122"/>
                        <a:cs typeface="Courier New" panose="02070309020205020404"/>
                      </a:endParaRPr>
                    </a:p>
                  </a:txBody>
                  <a:tcPr marL="38576" marR="38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矩形 2"/>
          <p:cNvSpPr/>
          <p:nvPr/>
        </p:nvSpPr>
        <p:spPr>
          <a:xfrm>
            <a:off x="1277541" y="71420"/>
            <a:ext cx="6571059" cy="1568450"/>
          </a:xfrm>
          <a:prstGeom prst="rect">
            <a:avLst/>
          </a:prstGeom>
          <a:noFill/>
          <a:ln w="9525">
            <a:noFill/>
          </a:ln>
        </p:spPr>
        <p:txBody>
          <a:bodyPr>
            <a:spAutoFit/>
          </a:bodyPr>
          <a:lstStyle/>
          <a:p>
            <a:pPr marL="269875" indent="-457200" algn="just" defTabSz="0">
              <a:lnSpc>
                <a:spcPct val="150000"/>
              </a:lnSpc>
              <a:tabLst>
                <a:tab pos="2700655" algn="l"/>
              </a:tabLst>
            </a:pPr>
            <a:r>
              <a:rPr lang="zh-CN" altLang="zh-CN" sz="1600" dirty="0">
                <a:latin typeface="Times New Roman" panose="02020603050405020304" pitchFamily="18" charset="0"/>
                <a:ea typeface="微软雅黑" panose="020B0503020204020204" pitchFamily="34" charset="-122"/>
                <a:cs typeface="Times New Roman" panose="02020603050405020304" pitchFamily="18" charset="0"/>
              </a:rPr>
              <a:t>热点一　抽样方法</a:t>
            </a:r>
            <a:endParaRPr lang="zh-CN" altLang="zh-CN" sz="1600" dirty="0">
              <a:latin typeface="Times New Roman" panose="02020603050405020304" pitchFamily="18" charset="0"/>
              <a:ea typeface="微软雅黑" panose="020B0503020204020204" pitchFamily="34" charset="-122"/>
              <a:cs typeface="Times New Roman" panose="02020603050405020304" pitchFamily="18" charset="0"/>
            </a:endParaRPr>
          </a:p>
          <a:p>
            <a:pPr marL="269875" indent="-457200" algn="just" defTabSz="0">
              <a:lnSpc>
                <a:spcPct val="150000"/>
              </a:lnSpc>
              <a:tabLst>
                <a:tab pos="2700655" algn="l"/>
              </a:tabLst>
            </a:pPr>
            <a:r>
              <a:rPr lang="zh-CN" altLang="zh-CN" sz="1600" dirty="0">
                <a:latin typeface="Times New Roman" panose="02020603050405020304" pitchFamily="18" charset="0"/>
                <a:ea typeface="微软雅黑" panose="020B0503020204020204" pitchFamily="34" charset="-122"/>
                <a:cs typeface="Times New Roman" panose="02020603050405020304" pitchFamily="18" charset="0"/>
              </a:rPr>
              <a:t>【例</a:t>
            </a:r>
            <a:r>
              <a:rPr lang="en-US" altLang="zh-CN" sz="1600" dirty="0">
                <a:latin typeface="Times New Roman" panose="02020603050405020304" pitchFamily="18" charset="0"/>
                <a:ea typeface="微软雅黑" panose="020B0503020204020204" pitchFamily="34" charset="-122"/>
                <a:cs typeface="Times New Roman" panose="02020603050405020304" pitchFamily="18" charset="0"/>
              </a:rPr>
              <a:t>1</a:t>
            </a:r>
            <a:r>
              <a:rPr lang="zh-CN" altLang="zh-CN" sz="1600" dirty="0">
                <a:latin typeface="Times New Roman" panose="02020603050405020304" pitchFamily="18" charset="0"/>
                <a:ea typeface="微软雅黑" panose="020B0503020204020204" pitchFamily="34" charset="-122"/>
                <a:cs typeface="Times New Roman" panose="02020603050405020304" pitchFamily="18" charset="0"/>
              </a:rPr>
              <a:t>】　</a:t>
            </a:r>
            <a:r>
              <a:rPr lang="en-US" altLang="zh-CN" sz="1600" dirty="0">
                <a:latin typeface="Times New Roman" panose="02020603050405020304" pitchFamily="18" charset="0"/>
                <a:ea typeface="微软雅黑" panose="020B0503020204020204" pitchFamily="34" charset="-122"/>
                <a:cs typeface="Times New Roman" panose="02020603050405020304" pitchFamily="18" charset="0"/>
              </a:rPr>
              <a:t>(1)(2015·</a:t>
            </a:r>
            <a:r>
              <a:rPr lang="zh-CN" altLang="zh-CN" sz="1600" dirty="0">
                <a:latin typeface="Times New Roman" panose="02020603050405020304" pitchFamily="18" charset="0"/>
                <a:ea typeface="微软雅黑" panose="020B0503020204020204" pitchFamily="34" charset="-122"/>
                <a:cs typeface="Times New Roman" panose="02020603050405020304" pitchFamily="18" charset="0"/>
              </a:rPr>
              <a:t>北京卷</a:t>
            </a:r>
            <a:r>
              <a:rPr lang="en-US" altLang="zh-CN" sz="1600" dirty="0">
                <a:latin typeface="Times New Roman" panose="02020603050405020304" pitchFamily="18" charset="0"/>
                <a:ea typeface="微软雅黑" panose="020B0503020204020204" pitchFamily="34" charset="-122"/>
                <a:cs typeface="Times New Roman" panose="02020603050405020304" pitchFamily="18" charset="0"/>
              </a:rPr>
              <a:t>)</a:t>
            </a:r>
            <a:r>
              <a:rPr lang="zh-CN" altLang="zh-CN" sz="1600" dirty="0">
                <a:latin typeface="Times New Roman" panose="02020603050405020304" pitchFamily="18" charset="0"/>
                <a:ea typeface="微软雅黑" panose="020B0503020204020204" pitchFamily="34" charset="-122"/>
                <a:cs typeface="Times New Roman" panose="02020603050405020304" pitchFamily="18" charset="0"/>
              </a:rPr>
              <a:t>某校老年、中年和青年教师的人数见下表，采用分层抽样的方法调查教师的身体状况，在抽取的样本中，青年教师有</a:t>
            </a:r>
            <a:r>
              <a:rPr lang="en-US" altLang="zh-CN" sz="1600" dirty="0">
                <a:latin typeface="Times New Roman" panose="02020603050405020304" pitchFamily="18" charset="0"/>
                <a:ea typeface="微软雅黑" panose="020B0503020204020204" pitchFamily="34" charset="-122"/>
                <a:cs typeface="Times New Roman" panose="02020603050405020304" pitchFamily="18" charset="0"/>
              </a:rPr>
              <a:t>320</a:t>
            </a:r>
            <a:r>
              <a:rPr lang="zh-CN" altLang="zh-CN" sz="1600" dirty="0">
                <a:latin typeface="Times New Roman" panose="02020603050405020304" pitchFamily="18" charset="0"/>
                <a:ea typeface="微软雅黑" panose="020B0503020204020204" pitchFamily="34" charset="-122"/>
                <a:cs typeface="Times New Roman" panose="02020603050405020304" pitchFamily="18" charset="0"/>
              </a:rPr>
              <a:t>人，则该样本中的老年教师人数为</a:t>
            </a:r>
            <a:r>
              <a:rPr lang="en-US" altLang="zh-CN" sz="1600" dirty="0">
                <a:latin typeface="Times New Roman" panose="02020603050405020304" pitchFamily="18" charset="0"/>
                <a:ea typeface="微软雅黑" panose="020B0503020204020204" pitchFamily="34" charset="-122"/>
                <a:cs typeface="Times New Roman" panose="02020603050405020304" pitchFamily="18" charset="0"/>
              </a:rPr>
              <a:t>(</a:t>
            </a:r>
            <a:r>
              <a:rPr lang="zh-CN" altLang="zh-CN" sz="1600" dirty="0">
                <a:latin typeface="Times New Roman" panose="02020603050405020304" pitchFamily="18" charset="0"/>
                <a:ea typeface="微软雅黑" panose="020B0503020204020204" pitchFamily="34" charset="-122"/>
                <a:cs typeface="Times New Roman" panose="02020603050405020304" pitchFamily="18" charset="0"/>
              </a:rPr>
              <a:t>　　</a:t>
            </a:r>
            <a:r>
              <a:rPr lang="en-US" altLang="zh-CN" sz="1600" dirty="0">
                <a:latin typeface="Times New Roman" panose="02020603050405020304" pitchFamily="18" charset="0"/>
                <a:ea typeface="微软雅黑" panose="020B0503020204020204" pitchFamily="34" charset="-122"/>
                <a:cs typeface="Times New Roman" panose="02020603050405020304" pitchFamily="18" charset="0"/>
              </a:rPr>
              <a:t>)</a:t>
            </a:r>
            <a:endParaRPr lang="zh-CN" altLang="zh-CN" sz="1600" dirty="0">
              <a:latin typeface="Times New Roman" panose="02020603050405020304" pitchFamily="18" charset="0"/>
              <a:ea typeface="微软雅黑" panose="020B0503020204020204" pitchFamily="34" charset="-122"/>
              <a:cs typeface="Times New Roman" panose="02020603050405020304" pitchFamily="18" charset="0"/>
            </a:endParaRPr>
          </a:p>
        </p:txBody>
      </p:sp>
      <p:graphicFrame>
        <p:nvGraphicFramePr>
          <p:cNvPr id="3" name="表格 2"/>
          <p:cNvGraphicFramePr>
            <a:graphicFrameLocks noGrp="1"/>
          </p:cNvGraphicFramePr>
          <p:nvPr/>
        </p:nvGraphicFramePr>
        <p:xfrm>
          <a:off x="1656161" y="1786408"/>
          <a:ext cx="5916235" cy="2140268"/>
        </p:xfrm>
        <a:graphic>
          <a:graphicData uri="http://schemas.openxmlformats.org/drawingml/2006/table">
            <a:tbl>
              <a:tblPr/>
              <a:tblGrid>
                <a:gridCol w="3445945"/>
                <a:gridCol w="2470290"/>
              </a:tblGrid>
              <a:tr h="415917">
                <a:tc>
                  <a:txBody>
                    <a:bodyPr/>
                    <a:lstStyle/>
                    <a:p>
                      <a:pPr algn="ctr">
                        <a:lnSpc>
                          <a:spcPct val="150000"/>
                        </a:lnSpc>
                        <a:spcAft>
                          <a:spcPts val="0"/>
                        </a:spcAft>
                        <a:tabLst>
                          <a:tab pos="2700655" algn="l"/>
                        </a:tabLst>
                      </a:pPr>
                      <a:r>
                        <a:rPr lang="zh-CN" sz="1600" kern="100" dirty="0">
                          <a:effectLst/>
                          <a:latin typeface="微软雅黑" panose="020B0503020204020204" pitchFamily="34" charset="-122"/>
                          <a:ea typeface="微软雅黑" panose="020B0503020204020204" pitchFamily="34" charset="-122"/>
                          <a:cs typeface="Times New Roman" panose="02020603050405020304"/>
                        </a:rPr>
                        <a:t>类别</a:t>
                      </a:r>
                      <a:endParaRPr lang="zh-CN" sz="1600" kern="100" dirty="0">
                        <a:effectLst/>
                        <a:latin typeface="微软雅黑" panose="020B0503020204020204" pitchFamily="34" charset="-122"/>
                        <a:ea typeface="微软雅黑" panose="020B0503020204020204" pitchFamily="34" charset="-122"/>
                        <a:cs typeface="Times New Roman" panose="02020603050405020304"/>
                      </a:endParaRPr>
                    </a:p>
                  </a:txBody>
                  <a:tcPr marL="32643" marR="326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2700655" algn="l"/>
                        </a:tabLst>
                      </a:pPr>
                      <a:r>
                        <a:rPr lang="zh-CN" sz="1600" kern="100">
                          <a:effectLst/>
                          <a:latin typeface="微软雅黑" panose="020B0503020204020204" pitchFamily="34" charset="-122"/>
                          <a:ea typeface="微软雅黑" panose="020B0503020204020204" pitchFamily="34" charset="-122"/>
                          <a:cs typeface="Times New Roman" panose="02020603050405020304"/>
                        </a:rPr>
                        <a:t>人数</a:t>
                      </a:r>
                      <a:endParaRPr lang="zh-CN" sz="1600" kern="100">
                        <a:effectLst/>
                        <a:latin typeface="微软雅黑" panose="020B0503020204020204" pitchFamily="34" charset="-122"/>
                        <a:ea typeface="微软雅黑" panose="020B0503020204020204" pitchFamily="34" charset="-122"/>
                        <a:cs typeface="Times New Roman" panose="02020603050405020304"/>
                      </a:endParaRPr>
                    </a:p>
                  </a:txBody>
                  <a:tcPr marL="32643" marR="326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1235">
                <a:tc>
                  <a:txBody>
                    <a:bodyPr/>
                    <a:lstStyle/>
                    <a:p>
                      <a:pPr algn="ctr">
                        <a:lnSpc>
                          <a:spcPct val="150000"/>
                        </a:lnSpc>
                        <a:spcAft>
                          <a:spcPts val="0"/>
                        </a:spcAft>
                        <a:tabLst>
                          <a:tab pos="2700655" algn="l"/>
                        </a:tabLst>
                      </a:pPr>
                      <a:r>
                        <a:rPr lang="zh-CN" sz="1600" kern="100" dirty="0">
                          <a:effectLst/>
                          <a:latin typeface="微软雅黑" panose="020B0503020204020204" pitchFamily="34" charset="-122"/>
                          <a:ea typeface="微软雅黑" panose="020B0503020204020204" pitchFamily="34" charset="-122"/>
                          <a:cs typeface="Times New Roman" panose="02020603050405020304"/>
                        </a:rPr>
                        <a:t>老年教师</a:t>
                      </a:r>
                      <a:endParaRPr lang="zh-CN" sz="1600" kern="100" dirty="0">
                        <a:effectLst/>
                        <a:latin typeface="微软雅黑" panose="020B0503020204020204" pitchFamily="34" charset="-122"/>
                        <a:ea typeface="微软雅黑" panose="020B0503020204020204" pitchFamily="34" charset="-122"/>
                        <a:cs typeface="Times New Roman" panose="02020603050405020304"/>
                      </a:endParaRPr>
                    </a:p>
                  </a:txBody>
                  <a:tcPr marL="32643" marR="326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2700655" algn="l"/>
                        </a:tabLst>
                      </a:pPr>
                      <a:r>
                        <a:rPr lang="en-US" sz="1600" kern="100">
                          <a:effectLst/>
                          <a:latin typeface="微软雅黑" panose="020B0503020204020204" pitchFamily="34" charset="-122"/>
                          <a:ea typeface="微软雅黑" panose="020B0503020204020204" pitchFamily="34" charset="-122"/>
                          <a:cs typeface="Courier New" panose="02070309020205020404"/>
                        </a:rPr>
                        <a:t>900</a:t>
                      </a:r>
                      <a:endParaRPr lang="en-US" sz="1600" kern="100">
                        <a:effectLst/>
                        <a:latin typeface="微软雅黑" panose="020B0503020204020204" pitchFamily="34" charset="-122"/>
                        <a:ea typeface="微软雅黑" panose="020B0503020204020204" pitchFamily="34" charset="-122"/>
                        <a:cs typeface="Courier New" panose="02070309020205020404"/>
                      </a:endParaRPr>
                    </a:p>
                  </a:txBody>
                  <a:tcPr marL="32643" marR="326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1235">
                <a:tc>
                  <a:txBody>
                    <a:bodyPr/>
                    <a:lstStyle/>
                    <a:p>
                      <a:pPr algn="ctr">
                        <a:lnSpc>
                          <a:spcPct val="150000"/>
                        </a:lnSpc>
                        <a:spcAft>
                          <a:spcPts val="0"/>
                        </a:spcAft>
                        <a:tabLst>
                          <a:tab pos="2700655" algn="l"/>
                        </a:tabLst>
                      </a:pPr>
                      <a:r>
                        <a:rPr lang="zh-CN" sz="1600" kern="100" dirty="0">
                          <a:effectLst/>
                          <a:latin typeface="微软雅黑" panose="020B0503020204020204" pitchFamily="34" charset="-122"/>
                          <a:ea typeface="微软雅黑" panose="020B0503020204020204" pitchFamily="34" charset="-122"/>
                          <a:cs typeface="Times New Roman" panose="02020603050405020304"/>
                        </a:rPr>
                        <a:t>中年教师</a:t>
                      </a:r>
                      <a:endParaRPr lang="zh-CN" sz="1600" kern="100" dirty="0">
                        <a:effectLst/>
                        <a:latin typeface="微软雅黑" panose="020B0503020204020204" pitchFamily="34" charset="-122"/>
                        <a:ea typeface="微软雅黑" panose="020B0503020204020204" pitchFamily="34" charset="-122"/>
                        <a:cs typeface="Times New Roman" panose="02020603050405020304"/>
                      </a:endParaRPr>
                    </a:p>
                  </a:txBody>
                  <a:tcPr marL="32643" marR="326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2700655" algn="l"/>
                        </a:tabLst>
                      </a:pPr>
                      <a:r>
                        <a:rPr lang="en-US" sz="1600" kern="100">
                          <a:effectLst/>
                          <a:latin typeface="微软雅黑" panose="020B0503020204020204" pitchFamily="34" charset="-122"/>
                          <a:ea typeface="微软雅黑" panose="020B0503020204020204" pitchFamily="34" charset="-122"/>
                          <a:cs typeface="Courier New" panose="02070309020205020404"/>
                        </a:rPr>
                        <a:t>1 800</a:t>
                      </a:r>
                      <a:endParaRPr lang="en-US" sz="1600" kern="100">
                        <a:effectLst/>
                        <a:latin typeface="微软雅黑" panose="020B0503020204020204" pitchFamily="34" charset="-122"/>
                        <a:ea typeface="微软雅黑" panose="020B0503020204020204" pitchFamily="34" charset="-122"/>
                        <a:cs typeface="Courier New" panose="02070309020205020404"/>
                      </a:endParaRPr>
                    </a:p>
                  </a:txBody>
                  <a:tcPr marL="32643" marR="326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0646">
                <a:tc>
                  <a:txBody>
                    <a:bodyPr/>
                    <a:lstStyle/>
                    <a:p>
                      <a:pPr algn="ctr">
                        <a:lnSpc>
                          <a:spcPct val="150000"/>
                        </a:lnSpc>
                        <a:spcAft>
                          <a:spcPts val="0"/>
                        </a:spcAft>
                        <a:tabLst>
                          <a:tab pos="2700655" algn="l"/>
                        </a:tabLst>
                      </a:pPr>
                      <a:r>
                        <a:rPr lang="zh-CN" sz="1600" kern="100">
                          <a:effectLst/>
                          <a:latin typeface="微软雅黑" panose="020B0503020204020204" pitchFamily="34" charset="-122"/>
                          <a:ea typeface="微软雅黑" panose="020B0503020204020204" pitchFamily="34" charset="-122"/>
                          <a:cs typeface="Times New Roman" panose="02020603050405020304"/>
                        </a:rPr>
                        <a:t>青年教师</a:t>
                      </a:r>
                      <a:endParaRPr lang="zh-CN" sz="1600" kern="100">
                        <a:effectLst/>
                        <a:latin typeface="微软雅黑" panose="020B0503020204020204" pitchFamily="34" charset="-122"/>
                        <a:ea typeface="微软雅黑" panose="020B0503020204020204" pitchFamily="34" charset="-122"/>
                        <a:cs typeface="Times New Roman" panose="02020603050405020304"/>
                      </a:endParaRPr>
                    </a:p>
                  </a:txBody>
                  <a:tcPr marL="32643" marR="326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2700655" algn="l"/>
                        </a:tabLst>
                      </a:pPr>
                      <a:r>
                        <a:rPr lang="en-US" sz="1600" kern="100">
                          <a:effectLst/>
                          <a:latin typeface="微软雅黑" panose="020B0503020204020204" pitchFamily="34" charset="-122"/>
                          <a:ea typeface="微软雅黑" panose="020B0503020204020204" pitchFamily="34" charset="-122"/>
                          <a:cs typeface="Courier New" panose="02070309020205020404"/>
                        </a:rPr>
                        <a:t>1 600</a:t>
                      </a:r>
                      <a:endParaRPr lang="en-US" sz="1600" kern="100">
                        <a:effectLst/>
                        <a:latin typeface="微软雅黑" panose="020B0503020204020204" pitchFamily="34" charset="-122"/>
                        <a:ea typeface="微软雅黑" panose="020B0503020204020204" pitchFamily="34" charset="-122"/>
                        <a:cs typeface="Courier New" panose="02070309020205020404"/>
                      </a:endParaRPr>
                    </a:p>
                  </a:txBody>
                  <a:tcPr marL="32643" marR="326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1235">
                <a:tc>
                  <a:txBody>
                    <a:bodyPr/>
                    <a:lstStyle/>
                    <a:p>
                      <a:pPr algn="ctr">
                        <a:lnSpc>
                          <a:spcPct val="150000"/>
                        </a:lnSpc>
                        <a:spcAft>
                          <a:spcPts val="0"/>
                        </a:spcAft>
                        <a:tabLst>
                          <a:tab pos="2700655" algn="l"/>
                        </a:tabLst>
                      </a:pPr>
                      <a:r>
                        <a:rPr lang="zh-CN" sz="1600" kern="100">
                          <a:effectLst/>
                          <a:latin typeface="微软雅黑" panose="020B0503020204020204" pitchFamily="34" charset="-122"/>
                          <a:ea typeface="微软雅黑" panose="020B0503020204020204" pitchFamily="34" charset="-122"/>
                          <a:cs typeface="Times New Roman" panose="02020603050405020304"/>
                        </a:rPr>
                        <a:t>总计</a:t>
                      </a:r>
                      <a:endParaRPr lang="zh-CN" sz="1600" kern="100">
                        <a:effectLst/>
                        <a:latin typeface="微软雅黑" panose="020B0503020204020204" pitchFamily="34" charset="-122"/>
                        <a:ea typeface="微软雅黑" panose="020B0503020204020204" pitchFamily="34" charset="-122"/>
                        <a:cs typeface="Times New Roman" panose="02020603050405020304"/>
                      </a:endParaRPr>
                    </a:p>
                  </a:txBody>
                  <a:tcPr marL="32643" marR="326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2700655" algn="l"/>
                        </a:tabLst>
                      </a:pPr>
                      <a:r>
                        <a:rPr lang="en-US" sz="1600" kern="100" dirty="0">
                          <a:effectLst/>
                          <a:latin typeface="微软雅黑" panose="020B0503020204020204" pitchFamily="34" charset="-122"/>
                          <a:ea typeface="微软雅黑" panose="020B0503020204020204" pitchFamily="34" charset="-122"/>
                          <a:cs typeface="Courier New" panose="02070309020205020404"/>
                        </a:rPr>
                        <a:t>4 300</a:t>
                      </a:r>
                      <a:endParaRPr lang="en-US" sz="1600" kern="100" dirty="0">
                        <a:effectLst/>
                        <a:latin typeface="微软雅黑" panose="020B0503020204020204" pitchFamily="34" charset="-122"/>
                        <a:ea typeface="微软雅黑" panose="020B0503020204020204" pitchFamily="34" charset="-122"/>
                        <a:cs typeface="Courier New" panose="02070309020205020404"/>
                      </a:endParaRPr>
                    </a:p>
                  </a:txBody>
                  <a:tcPr marL="32643" marR="326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矩形 4"/>
          <p:cNvSpPr/>
          <p:nvPr/>
        </p:nvSpPr>
        <p:spPr>
          <a:xfrm>
            <a:off x="1428728" y="4055632"/>
            <a:ext cx="4572000" cy="873572"/>
          </a:xfrm>
          <a:prstGeom prst="rect">
            <a:avLst/>
          </a:prstGeom>
        </p:spPr>
        <p:txBody>
          <a:bodyPr>
            <a:spAutoFit/>
          </a:bodyPr>
          <a:lstStyle/>
          <a:p>
            <a:pPr algn="just" defTabSz="0">
              <a:lnSpc>
                <a:spcPct val="150000"/>
              </a:lnSpc>
              <a:tabLst>
                <a:tab pos="2700655" algn="l"/>
              </a:tabLst>
            </a:pPr>
            <a:r>
              <a:rPr lang="en-US" altLang="zh-CN" dirty="0" smtClean="0">
                <a:latin typeface="Times New Roman" panose="02020603050405020304" pitchFamily="18" charset="0"/>
                <a:ea typeface="微软雅黑" panose="020B0503020204020204" pitchFamily="34" charset="-122"/>
                <a:cs typeface="Times New Roman" panose="02020603050405020304" pitchFamily="18" charset="0"/>
              </a:rPr>
              <a:t>A.90 	B.100  </a:t>
            </a:r>
            <a:endParaRPr lang="zh-CN" altLang="zh-CN" dirty="0" smtClean="0">
              <a:latin typeface="Times New Roman" panose="02020603050405020304" pitchFamily="18" charset="0"/>
              <a:ea typeface="微软雅黑" panose="020B0503020204020204" pitchFamily="34" charset="-122"/>
              <a:cs typeface="Times New Roman" panose="02020603050405020304" pitchFamily="18" charset="0"/>
            </a:endParaRPr>
          </a:p>
          <a:p>
            <a:pPr algn="just" defTabSz="0">
              <a:lnSpc>
                <a:spcPct val="150000"/>
              </a:lnSpc>
              <a:tabLst>
                <a:tab pos="2700655" algn="l"/>
              </a:tabLst>
            </a:pPr>
            <a:r>
              <a:rPr lang="en-US" altLang="zh-CN" dirty="0" smtClean="0">
                <a:latin typeface="Times New Roman" panose="02020603050405020304" pitchFamily="18" charset="0"/>
                <a:ea typeface="微软雅黑" panose="020B0503020204020204" pitchFamily="34" charset="-122"/>
                <a:cs typeface="Times New Roman" panose="02020603050405020304" pitchFamily="18" charset="0"/>
              </a:rPr>
              <a:t>C.180 	D.300</a:t>
            </a:r>
            <a:endParaRPr lang="zh-CN" altLang="zh-CN" dirty="0">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6" name="矩形 5"/>
          <p:cNvSpPr/>
          <p:nvPr/>
        </p:nvSpPr>
        <p:spPr>
          <a:xfrm>
            <a:off x="5500694" y="1153427"/>
            <a:ext cx="322524" cy="418191"/>
          </a:xfrm>
          <a:prstGeom prst="rect">
            <a:avLst/>
          </a:prstGeom>
          <a:noFill/>
          <a:ln w="9525">
            <a:noFill/>
          </a:ln>
        </p:spPr>
        <p:txBody>
          <a:bodyPr wrap="none">
            <a:spAutoFit/>
          </a:bodyPr>
          <a:lstStyle/>
          <a:p>
            <a:pPr algn="just" defTabSz="0">
              <a:lnSpc>
                <a:spcPct val="150000"/>
              </a:lnSpc>
              <a:tabLst>
                <a:tab pos="2700655" algn="l"/>
              </a:tabLst>
            </a:pPr>
            <a:r>
              <a:rPr lang="en-US" altLang="zh-CN" sz="1600" dirty="0" smtClean="0">
                <a:solidFill>
                  <a:srgbClr val="FF0000"/>
                </a:solidFill>
                <a:latin typeface="微软雅黑" panose="020B0503020204020204" pitchFamily="34" charset="-122"/>
                <a:ea typeface="微软雅黑" panose="020B0503020204020204" pitchFamily="34" charset="-122"/>
                <a:cs typeface="Courier New" panose="02070309020205020404" pitchFamily="49" charset="0"/>
              </a:rPr>
              <a:t>C</a:t>
            </a:r>
            <a:endParaRPr lang="en-US" altLang="zh-CN" sz="1600" dirty="0">
              <a:solidFill>
                <a:srgbClr val="FF0000"/>
              </a:solidFill>
              <a:latin typeface="微软雅黑" panose="020B0503020204020204" pitchFamily="34" charset="-122"/>
              <a:ea typeface="微软雅黑" panose="020B0503020204020204" pitchFamily="34" charset="-122"/>
              <a:cs typeface="Courier New" panose="02070309020205020404"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矩形 2"/>
          <p:cNvSpPr/>
          <p:nvPr/>
        </p:nvSpPr>
        <p:spPr>
          <a:xfrm>
            <a:off x="1223963" y="569781"/>
            <a:ext cx="6571060" cy="787523"/>
          </a:xfrm>
          <a:prstGeom prst="rect">
            <a:avLst/>
          </a:prstGeom>
          <a:noFill/>
          <a:ln w="9525">
            <a:noFill/>
          </a:ln>
        </p:spPr>
        <p:txBody>
          <a:bodyPr>
            <a:spAutoFit/>
          </a:bodyPr>
          <a:lstStyle/>
          <a:p>
            <a:pPr algn="just" defTabSz="0">
              <a:lnSpc>
                <a:spcPct val="150000"/>
              </a:lnSpc>
              <a:tabLst>
                <a:tab pos="2700655" algn="l"/>
              </a:tabLst>
            </a:pPr>
            <a:r>
              <a:rPr lang="en-US" altLang="zh-CN" sz="1600" dirty="0" smtClean="0">
                <a:latin typeface="Times New Roman" panose="02020603050405020304" pitchFamily="18" charset="0"/>
                <a:ea typeface="微软雅黑" panose="020B0503020204020204" pitchFamily="34" charset="-122"/>
                <a:cs typeface="Times New Roman" panose="02020603050405020304" pitchFamily="18" charset="0"/>
              </a:rPr>
              <a:t>(</a:t>
            </a:r>
            <a:r>
              <a:rPr lang="en-US" altLang="zh-CN" sz="1600" dirty="0">
                <a:latin typeface="Times New Roman" panose="02020603050405020304" pitchFamily="18" charset="0"/>
                <a:ea typeface="微软雅黑" panose="020B0503020204020204" pitchFamily="34" charset="-122"/>
                <a:cs typeface="Times New Roman" panose="02020603050405020304" pitchFamily="18" charset="0"/>
              </a:rPr>
              <a:t>2)(2017·</a:t>
            </a:r>
            <a:r>
              <a:rPr lang="zh-CN" altLang="zh-CN" sz="1600" dirty="0">
                <a:latin typeface="Times New Roman" panose="02020603050405020304" pitchFamily="18" charset="0"/>
                <a:ea typeface="微软雅黑" panose="020B0503020204020204" pitchFamily="34" charset="-122"/>
                <a:cs typeface="Times New Roman" panose="02020603050405020304" pitchFamily="18" charset="0"/>
              </a:rPr>
              <a:t>长沙雅礼中学质检</a:t>
            </a:r>
            <a:r>
              <a:rPr lang="en-US" altLang="zh-CN" sz="1600" dirty="0">
                <a:latin typeface="Times New Roman" panose="02020603050405020304" pitchFamily="18" charset="0"/>
                <a:ea typeface="微软雅黑" panose="020B0503020204020204" pitchFamily="34" charset="-122"/>
                <a:cs typeface="Times New Roman" panose="02020603050405020304" pitchFamily="18" charset="0"/>
              </a:rPr>
              <a:t>)</a:t>
            </a:r>
            <a:r>
              <a:rPr lang="zh-CN" altLang="zh-CN" sz="1600" dirty="0">
                <a:latin typeface="Times New Roman" panose="02020603050405020304" pitchFamily="18" charset="0"/>
                <a:ea typeface="微软雅黑" panose="020B0503020204020204" pitchFamily="34" charset="-122"/>
                <a:cs typeface="Times New Roman" panose="02020603050405020304" pitchFamily="18" charset="0"/>
              </a:rPr>
              <a:t>在一次马拉松比赛中，</a:t>
            </a:r>
            <a:r>
              <a:rPr lang="en-US" altLang="zh-CN" sz="1600" dirty="0">
                <a:latin typeface="Times New Roman" panose="02020603050405020304" pitchFamily="18" charset="0"/>
                <a:ea typeface="微软雅黑" panose="020B0503020204020204" pitchFamily="34" charset="-122"/>
                <a:cs typeface="Times New Roman" panose="02020603050405020304" pitchFamily="18" charset="0"/>
              </a:rPr>
              <a:t>35</a:t>
            </a:r>
            <a:r>
              <a:rPr lang="zh-CN" altLang="zh-CN" sz="1600" dirty="0">
                <a:latin typeface="Times New Roman" panose="02020603050405020304" pitchFamily="18" charset="0"/>
                <a:ea typeface="微软雅黑" panose="020B0503020204020204" pitchFamily="34" charset="-122"/>
                <a:cs typeface="Times New Roman" panose="02020603050405020304" pitchFamily="18" charset="0"/>
              </a:rPr>
              <a:t>名运动员的成绩</a:t>
            </a:r>
            <a:r>
              <a:rPr lang="en-US" altLang="zh-CN" sz="1600" dirty="0">
                <a:latin typeface="Times New Roman" panose="02020603050405020304" pitchFamily="18" charset="0"/>
                <a:ea typeface="微软雅黑" panose="020B0503020204020204" pitchFamily="34" charset="-122"/>
                <a:cs typeface="Times New Roman" panose="02020603050405020304" pitchFamily="18" charset="0"/>
              </a:rPr>
              <a:t>(</a:t>
            </a:r>
            <a:r>
              <a:rPr lang="zh-CN" altLang="zh-CN" sz="1600" dirty="0">
                <a:latin typeface="Times New Roman" panose="02020603050405020304" pitchFamily="18" charset="0"/>
                <a:ea typeface="微软雅黑" panose="020B0503020204020204" pitchFamily="34" charset="-122"/>
                <a:cs typeface="Times New Roman" panose="02020603050405020304" pitchFamily="18" charset="0"/>
              </a:rPr>
              <a:t>单位：分钟</a:t>
            </a:r>
            <a:r>
              <a:rPr lang="en-US" altLang="zh-CN" sz="1600" dirty="0">
                <a:latin typeface="Times New Roman" panose="02020603050405020304" pitchFamily="18" charset="0"/>
                <a:ea typeface="微软雅黑" panose="020B0503020204020204" pitchFamily="34" charset="-122"/>
                <a:cs typeface="Times New Roman" panose="02020603050405020304" pitchFamily="18" charset="0"/>
              </a:rPr>
              <a:t>)</a:t>
            </a:r>
            <a:r>
              <a:rPr lang="zh-CN" altLang="zh-CN" sz="1600" dirty="0">
                <a:latin typeface="Times New Roman" panose="02020603050405020304" pitchFamily="18" charset="0"/>
                <a:ea typeface="微软雅黑" panose="020B0503020204020204" pitchFamily="34" charset="-122"/>
                <a:cs typeface="Times New Roman" panose="02020603050405020304" pitchFamily="18" charset="0"/>
              </a:rPr>
              <a:t>的茎叶图如图所示</a:t>
            </a:r>
            <a:endParaRPr lang="zh-CN" altLang="zh-CN" sz="1600" dirty="0">
              <a:latin typeface="Times New Roman" panose="02020603050405020304" pitchFamily="18" charset="0"/>
              <a:ea typeface="微软雅黑" panose="020B0503020204020204" pitchFamily="34" charset="-122"/>
              <a:cs typeface="Times New Roman" panose="02020603050405020304" pitchFamily="18" charset="0"/>
            </a:endParaRPr>
          </a:p>
        </p:txBody>
      </p:sp>
      <p:pic>
        <p:nvPicPr>
          <p:cNvPr id="19460" name="图片 1"/>
          <p:cNvPicPr>
            <a:picLocks noChangeAspect="1"/>
          </p:cNvPicPr>
          <p:nvPr/>
        </p:nvPicPr>
        <p:blipFill>
          <a:blip r:embed="rId1"/>
          <a:stretch>
            <a:fillRect/>
          </a:stretch>
        </p:blipFill>
        <p:spPr>
          <a:xfrm>
            <a:off x="2697956" y="1924050"/>
            <a:ext cx="3623072" cy="1529954"/>
          </a:xfrm>
          <a:prstGeom prst="rect">
            <a:avLst/>
          </a:prstGeom>
          <a:noFill/>
          <a:ln w="9525">
            <a:noFill/>
          </a:ln>
        </p:spPr>
      </p:pic>
      <p:sp>
        <p:nvSpPr>
          <p:cNvPr id="3" name="矩形 2"/>
          <p:cNvSpPr/>
          <p:nvPr/>
        </p:nvSpPr>
        <p:spPr>
          <a:xfrm>
            <a:off x="1264444" y="3473053"/>
            <a:ext cx="6615113" cy="787395"/>
          </a:xfrm>
          <a:prstGeom prst="rect">
            <a:avLst/>
          </a:prstGeom>
        </p:spPr>
        <p:txBody>
          <a:bodyPr>
            <a:spAutoFit/>
          </a:bodyPr>
          <a:lstStyle/>
          <a:p>
            <a:pPr marL="0" marR="0" lvl="0" indent="0" algn="just" defTabSz="914400" rtl="0" eaLnBrk="1" fontAlgn="base" latinLnBrk="0" hangingPunct="1">
              <a:lnSpc>
                <a:spcPct val="150000"/>
              </a:lnSpc>
              <a:spcBef>
                <a:spcPct val="0"/>
              </a:spcBef>
              <a:spcAft>
                <a:spcPts val="0"/>
              </a:spcAft>
              <a:buClrTx/>
              <a:buSzTx/>
              <a:buFontTx/>
              <a:buNone/>
              <a:tabLst>
                <a:tab pos="2700655" algn="l"/>
              </a:tabLst>
              <a:defRPr/>
            </a:pPr>
            <a:r>
              <a:rPr kumimoji="0" lang="zh-CN" altLang="zh-CN" sz="1600" b="0" i="0" u="none" strike="noStrike" kern="10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若将运动员按成绩由好到差编为</a:t>
            </a:r>
            <a:r>
              <a:rPr kumimoji="0" lang="en-US" altLang="zh-CN" sz="1600" b="0" i="0" u="none" strike="noStrike" kern="10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1</a:t>
            </a:r>
            <a:r>
              <a:rPr kumimoji="0" lang="zh-CN" altLang="zh-CN" sz="1600" b="0" i="0" u="none" strike="noStrike" kern="10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a:t>
            </a:r>
            <a:r>
              <a:rPr kumimoji="0" lang="en-US" altLang="zh-CN" sz="1600" b="0" i="0" u="none" strike="noStrike" kern="10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35</a:t>
            </a:r>
            <a:r>
              <a:rPr kumimoji="0" lang="zh-CN" altLang="zh-CN" sz="1600" b="0" i="0" u="none" strike="noStrike" kern="10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号，再用系统抽样方法从中抽取</a:t>
            </a:r>
            <a:r>
              <a:rPr kumimoji="0" lang="en-US" altLang="zh-CN" sz="1600" b="0" i="0" u="none" strike="noStrike" kern="10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7</a:t>
            </a:r>
            <a:r>
              <a:rPr kumimoji="0" lang="zh-CN" altLang="zh-CN" sz="1600" b="0" i="0" u="none" strike="noStrike" kern="10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人，则其中成绩在区间</a:t>
            </a:r>
            <a:r>
              <a:rPr kumimoji="0" lang="en-US" altLang="zh-CN" sz="1600" b="0" i="0" u="none" strike="noStrike" kern="10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[139</a:t>
            </a:r>
            <a:r>
              <a:rPr kumimoji="0" lang="zh-CN" altLang="zh-CN" sz="1600" b="0" i="0" u="none" strike="noStrike" kern="10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a:t>
            </a:r>
            <a:r>
              <a:rPr kumimoji="0" lang="en-US" altLang="zh-CN" sz="1600" b="0" i="0" u="none" strike="noStrike" kern="10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151]</a:t>
            </a:r>
            <a:r>
              <a:rPr kumimoji="0" lang="zh-CN" altLang="zh-CN" sz="1600" b="0" i="0" u="none" strike="noStrike" kern="10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上的运动员人数是</a:t>
            </a:r>
            <a:r>
              <a:rPr kumimoji="0" lang="en-US" altLang="zh-CN" sz="1600" b="0" i="0" u="none" strike="noStrike" kern="10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________. </a:t>
            </a:r>
            <a:endParaRPr kumimoji="0" lang="en-US" altLang="zh-CN" sz="1600" b="0" i="0" u="none" strike="noStrike" kern="10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6" name="矩形 5"/>
          <p:cNvSpPr/>
          <p:nvPr/>
        </p:nvSpPr>
        <p:spPr>
          <a:xfrm>
            <a:off x="6143636" y="3857634"/>
            <a:ext cx="304892" cy="418191"/>
          </a:xfrm>
          <a:prstGeom prst="rect">
            <a:avLst/>
          </a:prstGeom>
          <a:noFill/>
          <a:ln w="9525">
            <a:noFill/>
          </a:ln>
        </p:spPr>
        <p:txBody>
          <a:bodyPr wrap="none">
            <a:spAutoFit/>
          </a:bodyPr>
          <a:lstStyle/>
          <a:p>
            <a:pPr algn="just" defTabSz="0">
              <a:lnSpc>
                <a:spcPct val="150000"/>
              </a:lnSpc>
              <a:tabLst>
                <a:tab pos="2700655" algn="l"/>
              </a:tabLst>
            </a:pPr>
            <a:r>
              <a:rPr lang="en-US" altLang="zh-CN" sz="1600" dirty="0" smtClean="0">
                <a:solidFill>
                  <a:srgbClr val="FF0000"/>
                </a:solidFill>
                <a:latin typeface="微软雅黑" panose="020B0503020204020204" pitchFamily="34" charset="-122"/>
                <a:ea typeface="微软雅黑" panose="020B0503020204020204" pitchFamily="34" charset="-122"/>
                <a:cs typeface="Courier New" panose="02070309020205020404" pitchFamily="49" charset="0"/>
              </a:rPr>
              <a:t>4</a:t>
            </a:r>
            <a:endParaRPr lang="en-US" altLang="zh-CN" sz="1600" dirty="0">
              <a:solidFill>
                <a:srgbClr val="FF0000"/>
              </a:solidFill>
              <a:latin typeface="微软雅黑" panose="020B0503020204020204" pitchFamily="34" charset="-122"/>
              <a:ea typeface="微软雅黑" panose="020B0503020204020204" pitchFamily="34" charset="-122"/>
              <a:cs typeface="Courier New" panose="02070309020205020404"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482" name="对象 1"/>
          <p:cNvGraphicFramePr/>
          <p:nvPr/>
        </p:nvGraphicFramePr>
        <p:xfrm>
          <a:off x="1571604" y="889405"/>
          <a:ext cx="6254354" cy="2825353"/>
        </p:xfrm>
        <a:graphic>
          <a:graphicData uri="http://schemas.openxmlformats.org/presentationml/2006/ole">
            <mc:AlternateContent xmlns:mc="http://schemas.openxmlformats.org/markup-compatibility/2006">
              <mc:Choice xmlns:v="urn:schemas-microsoft-com:vml" Requires="v">
                <p:oleObj spid="_x0000_s68611" name="" r:id="rId1" imgW="8592820" imgH="3878580" progId="Word.Document.12">
                  <p:embed/>
                </p:oleObj>
              </mc:Choice>
              <mc:Fallback>
                <p:oleObj name="" r:id="rId1" imgW="8592820" imgH="3878580" progId="Word.Document.12">
                  <p:embed/>
                  <p:pic>
                    <p:nvPicPr>
                      <p:cNvPr id="0" name="图片 68610"/>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71604" y="889405"/>
                        <a:ext cx="6254354" cy="28253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506" name="对象 1"/>
          <p:cNvGraphicFramePr/>
          <p:nvPr/>
        </p:nvGraphicFramePr>
        <p:xfrm>
          <a:off x="1359972" y="1142990"/>
          <a:ext cx="6426738" cy="2405469"/>
        </p:xfrm>
        <a:graphic>
          <a:graphicData uri="http://schemas.openxmlformats.org/presentationml/2006/ole">
            <mc:AlternateContent xmlns:mc="http://schemas.openxmlformats.org/markup-compatibility/2006">
              <mc:Choice xmlns:v="urn:schemas-microsoft-com:vml" Requires="v">
                <p:oleObj spid="_x0000_s69635" name="" r:id="rId1" imgW="8610600" imgH="3000375" progId="Word.Document.12">
                  <p:embed/>
                </p:oleObj>
              </mc:Choice>
              <mc:Fallback>
                <p:oleObj name="" r:id="rId1" imgW="8610600" imgH="3000375" progId="Word.Document.12">
                  <p:embed/>
                  <p:pic>
                    <p:nvPicPr>
                      <p:cNvPr id="0" name="图片 69634"/>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59972" y="1142990"/>
                        <a:ext cx="6426738" cy="24054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578" name="对象 1"/>
          <p:cNvGraphicFramePr/>
          <p:nvPr/>
        </p:nvGraphicFramePr>
        <p:xfrm>
          <a:off x="1369219" y="1924050"/>
          <a:ext cx="6335316" cy="1135856"/>
        </p:xfrm>
        <a:graphic>
          <a:graphicData uri="http://schemas.openxmlformats.org/presentationml/2006/ole">
            <mc:AlternateContent xmlns:mc="http://schemas.openxmlformats.org/markup-compatibility/2006">
              <mc:Choice xmlns:v="urn:schemas-microsoft-com:vml" Requires="v">
                <p:oleObj spid="_x0000_s71683" name="" r:id="rId1" imgW="8592820" imgH="1532890" progId="Word.Document.12">
                  <p:embed/>
                </p:oleObj>
              </mc:Choice>
              <mc:Fallback>
                <p:oleObj name="" r:id="rId1" imgW="8592820" imgH="1532890" progId="Word.Document.12">
                  <p:embed/>
                  <p:pic>
                    <p:nvPicPr>
                      <p:cNvPr id="0" name="图片 71682"/>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69219" y="1924050"/>
                        <a:ext cx="6335316" cy="11358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pic>
                </p:oleObj>
              </mc:Fallback>
            </mc:AlternateContent>
          </a:graphicData>
        </a:graphic>
      </p:graphicFrame>
      <p:sp>
        <p:nvSpPr>
          <p:cNvPr id="24579" name="矩形 2"/>
          <p:cNvSpPr/>
          <p:nvPr/>
        </p:nvSpPr>
        <p:spPr>
          <a:xfrm>
            <a:off x="1241822" y="411956"/>
            <a:ext cx="6571059" cy="1568450"/>
          </a:xfrm>
          <a:prstGeom prst="rect">
            <a:avLst/>
          </a:prstGeom>
          <a:noFill/>
          <a:ln w="9525">
            <a:noFill/>
          </a:ln>
        </p:spPr>
        <p:txBody>
          <a:bodyPr>
            <a:spAutoFit/>
          </a:bodyPr>
          <a:lstStyle/>
          <a:p>
            <a:pPr marL="269875" indent="-457200" algn="just" defTabSz="0">
              <a:lnSpc>
                <a:spcPct val="150000"/>
              </a:lnSpc>
              <a:tabLst>
                <a:tab pos="2700655" algn="l"/>
              </a:tabLst>
            </a:pPr>
            <a:r>
              <a:rPr lang="zh-CN" altLang="zh-CN" sz="1600" dirty="0">
                <a:latin typeface="微软雅黑" panose="020B0503020204020204" pitchFamily="34" charset="-122"/>
                <a:ea typeface="微软雅黑" panose="020B0503020204020204" pitchFamily="34" charset="-122"/>
              </a:rPr>
              <a:t>热点二　用样本估计总体</a:t>
            </a:r>
            <a:endParaRPr lang="zh-CN" altLang="zh-CN" sz="1600" dirty="0">
              <a:latin typeface="微软雅黑" panose="020B0503020204020204" pitchFamily="34" charset="-122"/>
              <a:ea typeface="微软雅黑" panose="020B0503020204020204" pitchFamily="34" charset="-122"/>
              <a:cs typeface="Courier New" panose="02070309020205020404" pitchFamily="49" charset="0"/>
            </a:endParaRPr>
          </a:p>
          <a:p>
            <a:pPr marL="269875" indent="-457200" algn="just" defTabSz="0">
              <a:lnSpc>
                <a:spcPct val="150000"/>
              </a:lnSpc>
              <a:tabLst>
                <a:tab pos="2700655" algn="l"/>
              </a:tabLst>
            </a:pPr>
            <a:r>
              <a:rPr lang="zh-CN" altLang="zh-CN" sz="1600" dirty="0">
                <a:latin typeface="微软雅黑" panose="020B0503020204020204" pitchFamily="34" charset="-122"/>
                <a:ea typeface="微软雅黑" panose="020B0503020204020204" pitchFamily="34" charset="-122"/>
                <a:cs typeface="Times New Roman" panose="02020603050405020304" pitchFamily="18" charset="0"/>
              </a:rPr>
              <a:t>命题角度</a:t>
            </a:r>
            <a:r>
              <a:rPr lang="en-US" altLang="zh-CN" sz="1600" dirty="0">
                <a:latin typeface="微软雅黑" panose="020B0503020204020204" pitchFamily="34" charset="-122"/>
                <a:ea typeface="微软雅黑" panose="020B0503020204020204" pitchFamily="34" charset="-122"/>
                <a:cs typeface="Courier New" panose="02070309020205020404" pitchFamily="49" charset="0"/>
              </a:rPr>
              <a:t>1</a:t>
            </a:r>
            <a:r>
              <a:rPr lang="zh-CN" altLang="zh-CN" sz="1600" dirty="0">
                <a:latin typeface="微软雅黑" panose="020B0503020204020204" pitchFamily="34" charset="-122"/>
                <a:ea typeface="微软雅黑" panose="020B0503020204020204" pitchFamily="34" charset="-122"/>
                <a:cs typeface="Times New Roman" panose="02020603050405020304" pitchFamily="18" charset="0"/>
              </a:rPr>
              <a:t>　数字特征与茎叶图的应用</a:t>
            </a:r>
            <a:endParaRPr lang="zh-CN" altLang="zh-CN" sz="1600" dirty="0">
              <a:latin typeface="微软雅黑" panose="020B0503020204020204" pitchFamily="34" charset="-122"/>
              <a:ea typeface="微软雅黑" panose="020B0503020204020204" pitchFamily="34" charset="-122"/>
              <a:cs typeface="Courier New" panose="02070309020205020404" pitchFamily="49" charset="0"/>
            </a:endParaRPr>
          </a:p>
          <a:p>
            <a:pPr marL="269875" indent="-457200" algn="just" defTabSz="0">
              <a:lnSpc>
                <a:spcPct val="150000"/>
              </a:lnSpc>
              <a:tabLst>
                <a:tab pos="2700655" algn="l"/>
              </a:tabLst>
            </a:pPr>
            <a:r>
              <a:rPr lang="zh-CN" altLang="zh-CN" sz="1600" dirty="0">
                <a:latin typeface="微软雅黑" panose="020B0503020204020204" pitchFamily="34" charset="-122"/>
                <a:ea typeface="微软雅黑" panose="020B0503020204020204" pitchFamily="34" charset="-122"/>
              </a:rPr>
              <a:t>【例</a:t>
            </a:r>
            <a:r>
              <a:rPr lang="en-US" altLang="zh-CN" sz="1600" dirty="0">
                <a:latin typeface="微软雅黑" panose="020B0503020204020204" pitchFamily="34" charset="-122"/>
                <a:ea typeface="微软雅黑" panose="020B0503020204020204" pitchFamily="34" charset="-122"/>
              </a:rPr>
              <a:t>2</a:t>
            </a:r>
            <a:r>
              <a:rPr lang="zh-CN" altLang="zh-CN" sz="1600" dirty="0">
                <a:latin typeface="微软雅黑" panose="020B0503020204020204" pitchFamily="34" charset="-122"/>
                <a:ea typeface="微软雅黑" panose="020B0503020204020204" pitchFamily="34" charset="-122"/>
              </a:rPr>
              <a:t>－</a:t>
            </a:r>
            <a:r>
              <a:rPr lang="en-US" altLang="zh-CN" sz="1600" dirty="0">
                <a:latin typeface="微软雅黑" panose="020B0503020204020204" pitchFamily="34" charset="-122"/>
                <a:ea typeface="微软雅黑" panose="020B0503020204020204" pitchFamily="34" charset="-122"/>
              </a:rPr>
              <a:t>1</a:t>
            </a:r>
            <a:r>
              <a:rPr lang="zh-CN" altLang="zh-CN" sz="1600" dirty="0">
                <a:latin typeface="微软雅黑" panose="020B0503020204020204" pitchFamily="34" charset="-122"/>
                <a:ea typeface="微软雅黑" panose="020B0503020204020204" pitchFamily="34" charset="-122"/>
              </a:rPr>
              <a:t>】</a:t>
            </a:r>
            <a:r>
              <a:rPr lang="zh-CN" altLang="zh-CN" sz="1600" dirty="0">
                <a:latin typeface="微软雅黑" panose="020B0503020204020204" pitchFamily="34" charset="-122"/>
                <a:ea typeface="微软雅黑" panose="020B0503020204020204" pitchFamily="34" charset="-122"/>
                <a:cs typeface="Times New Roman" panose="02020603050405020304" pitchFamily="18" charset="0"/>
              </a:rPr>
              <a:t>　</a:t>
            </a:r>
            <a:r>
              <a:rPr lang="en-US" altLang="zh-CN" sz="1600" dirty="0">
                <a:latin typeface="微软雅黑" panose="020B0503020204020204" pitchFamily="34" charset="-122"/>
                <a:ea typeface="微软雅黑" panose="020B0503020204020204" pitchFamily="34" charset="-122"/>
              </a:rPr>
              <a:t>(2017·</a:t>
            </a:r>
            <a:r>
              <a:rPr lang="zh-CN" altLang="zh-CN" sz="1600" dirty="0">
                <a:latin typeface="微软雅黑" panose="020B0503020204020204" pitchFamily="34" charset="-122"/>
                <a:ea typeface="微软雅黑" panose="020B0503020204020204" pitchFamily="34" charset="-122"/>
              </a:rPr>
              <a:t>北京东城质检</a:t>
            </a:r>
            <a:r>
              <a:rPr lang="en-US" altLang="zh-CN" sz="1600" dirty="0">
                <a:latin typeface="微软雅黑" panose="020B0503020204020204" pitchFamily="34" charset="-122"/>
                <a:ea typeface="微软雅黑" panose="020B0503020204020204" pitchFamily="34" charset="-122"/>
              </a:rPr>
              <a:t>)</a:t>
            </a:r>
            <a:r>
              <a:rPr lang="zh-CN" altLang="zh-CN" sz="1600" dirty="0">
                <a:latin typeface="微软雅黑" panose="020B0503020204020204" pitchFamily="34" charset="-122"/>
                <a:ea typeface="微软雅黑" panose="020B0503020204020204" pitchFamily="34" charset="-122"/>
                <a:cs typeface="Times New Roman" panose="02020603050405020304" pitchFamily="18" charset="0"/>
              </a:rPr>
              <a:t>某班男女生各</a:t>
            </a:r>
            <a:r>
              <a:rPr lang="en-US" altLang="zh-CN" sz="1600" dirty="0">
                <a:latin typeface="微软雅黑" panose="020B0503020204020204" pitchFamily="34" charset="-122"/>
                <a:ea typeface="微软雅黑" panose="020B0503020204020204" pitchFamily="34" charset="-122"/>
                <a:cs typeface="Courier New" panose="02070309020205020404" pitchFamily="49" charset="0"/>
              </a:rPr>
              <a:t>10</a:t>
            </a:r>
            <a:r>
              <a:rPr lang="zh-CN" altLang="zh-CN" sz="1600" dirty="0">
                <a:latin typeface="微软雅黑" panose="020B0503020204020204" pitchFamily="34" charset="-122"/>
                <a:ea typeface="微软雅黑" panose="020B0503020204020204" pitchFamily="34" charset="-122"/>
                <a:cs typeface="Times New Roman" panose="02020603050405020304" pitchFamily="18" charset="0"/>
              </a:rPr>
              <a:t>名同学最近一周平均每天的锻炼时间</a:t>
            </a:r>
            <a:r>
              <a:rPr lang="en-US" altLang="zh-CN" sz="1600" dirty="0">
                <a:latin typeface="微软雅黑" panose="020B0503020204020204" pitchFamily="34" charset="-122"/>
                <a:ea typeface="微软雅黑" panose="020B0503020204020204" pitchFamily="34" charset="-122"/>
                <a:cs typeface="Courier New" panose="02070309020205020404" pitchFamily="49" charset="0"/>
              </a:rPr>
              <a:t>(</a:t>
            </a:r>
            <a:r>
              <a:rPr lang="zh-CN" altLang="zh-CN" sz="1600" dirty="0">
                <a:latin typeface="微软雅黑" panose="020B0503020204020204" pitchFamily="34" charset="-122"/>
                <a:ea typeface="微软雅黑" panose="020B0503020204020204" pitchFamily="34" charset="-122"/>
                <a:cs typeface="Times New Roman" panose="02020603050405020304" pitchFamily="18" charset="0"/>
              </a:rPr>
              <a:t>单位：分钟</a:t>
            </a:r>
            <a:r>
              <a:rPr lang="en-US" altLang="zh-CN" sz="1600" dirty="0">
                <a:latin typeface="微软雅黑" panose="020B0503020204020204" pitchFamily="34" charset="-122"/>
                <a:ea typeface="微软雅黑" panose="020B0503020204020204" pitchFamily="34" charset="-122"/>
                <a:cs typeface="Courier New" panose="02070309020205020404" pitchFamily="49" charset="0"/>
              </a:rPr>
              <a:t>)</a:t>
            </a:r>
            <a:r>
              <a:rPr lang="zh-CN" altLang="zh-CN" sz="1600" dirty="0">
                <a:latin typeface="微软雅黑" panose="020B0503020204020204" pitchFamily="34" charset="-122"/>
                <a:ea typeface="微软雅黑" panose="020B0503020204020204" pitchFamily="34" charset="-122"/>
                <a:cs typeface="Times New Roman" panose="02020603050405020304" pitchFamily="18" charset="0"/>
              </a:rPr>
              <a:t>用茎叶图记录如下：</a:t>
            </a:r>
            <a:endParaRPr lang="zh-CN" altLang="zh-CN" sz="1600" dirty="0">
              <a:latin typeface="微软雅黑" panose="020B0503020204020204" pitchFamily="34" charset="-122"/>
              <a:ea typeface="微软雅黑" panose="020B0503020204020204" pitchFamily="34" charset="-122"/>
            </a:endParaRPr>
          </a:p>
        </p:txBody>
      </p:sp>
      <p:pic>
        <p:nvPicPr>
          <p:cNvPr id="24580" name="图片 1"/>
          <p:cNvPicPr>
            <a:picLocks noChangeAspect="1"/>
          </p:cNvPicPr>
          <p:nvPr/>
        </p:nvPicPr>
        <p:blipFill>
          <a:blip r:embed="rId3"/>
          <a:stretch>
            <a:fillRect/>
          </a:stretch>
        </p:blipFill>
        <p:spPr>
          <a:xfrm>
            <a:off x="2530079" y="2144316"/>
            <a:ext cx="4182665" cy="1769269"/>
          </a:xfrm>
          <a:prstGeom prst="rect">
            <a:avLst/>
          </a:prstGeom>
          <a:noFill/>
          <a:ln w="9525">
            <a:noFill/>
          </a:ln>
        </p:spPr>
      </p:pic>
      <p:sp>
        <p:nvSpPr>
          <p:cNvPr id="3" name="矩形 2"/>
          <p:cNvSpPr/>
          <p:nvPr/>
        </p:nvSpPr>
        <p:spPr>
          <a:xfrm>
            <a:off x="1443038" y="3923110"/>
            <a:ext cx="6257925" cy="460375"/>
          </a:xfrm>
          <a:prstGeom prst="rect">
            <a:avLst/>
          </a:prstGeom>
        </p:spPr>
        <p:txBody>
          <a:bodyPr>
            <a:spAutoFit/>
          </a:bodyPr>
          <a:lstStyle/>
          <a:p>
            <a:pPr marL="0" marR="0" lvl="0" indent="0" algn="just" defTabSz="914400" rtl="0" eaLnBrk="1" fontAlgn="base" latinLnBrk="0" hangingPunct="1">
              <a:lnSpc>
                <a:spcPct val="150000"/>
              </a:lnSpc>
              <a:spcBef>
                <a:spcPct val="0"/>
              </a:spcBef>
              <a:spcAft>
                <a:spcPts val="0"/>
              </a:spcAft>
              <a:buClrTx/>
              <a:buSzTx/>
              <a:buFontTx/>
              <a:buNone/>
              <a:tabLst>
                <a:tab pos="2700655" algn="l"/>
              </a:tabLst>
              <a:defRPr/>
            </a:pPr>
            <a:r>
              <a:rPr kumimoji="0" lang="zh-CN" altLang="zh-CN" sz="1600" b="0" i="0" u="none" strike="noStrike" kern="1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Times New Roman" panose="02020603050405020304"/>
              </a:rPr>
              <a:t>假设每名同学最近一周平均每天的锻炼时间是互相独立的</a:t>
            </a:r>
            <a:r>
              <a:rPr kumimoji="0" lang="en-US" altLang="zh-CN" sz="1600" b="0" i="0" u="none" strike="noStrike" kern="1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Courier New" panose="02070309020205020404"/>
              </a:rPr>
              <a:t>. </a:t>
            </a:r>
            <a:endParaRPr kumimoji="0" lang="en-US" altLang="zh-CN" sz="1600" b="0" i="0" u="none" strike="noStrike" kern="1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Courier New" panose="02070309020205020404"/>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602" name="对象 1"/>
          <p:cNvGraphicFramePr/>
          <p:nvPr/>
        </p:nvGraphicFramePr>
        <p:xfrm>
          <a:off x="1369219" y="1600200"/>
          <a:ext cx="6335316" cy="1135856"/>
        </p:xfrm>
        <a:graphic>
          <a:graphicData uri="http://schemas.openxmlformats.org/presentationml/2006/ole">
            <mc:AlternateContent xmlns:mc="http://schemas.openxmlformats.org/markup-compatibility/2006">
              <mc:Choice xmlns:v="urn:schemas-microsoft-com:vml" Requires="v">
                <p:oleObj spid="_x0000_s72707" name="" r:id="rId1" imgW="8592820" imgH="1532890" progId="Word.Document.12">
                  <p:embed/>
                </p:oleObj>
              </mc:Choice>
              <mc:Fallback>
                <p:oleObj name="" r:id="rId1" imgW="8592820" imgH="1532890" progId="Word.Document.12">
                  <p:embed/>
                  <p:pic>
                    <p:nvPicPr>
                      <p:cNvPr id="0" name="图片 72706"/>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69219" y="1600200"/>
                        <a:ext cx="6335316" cy="11358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pic>
                </p:oleObj>
              </mc:Fallback>
            </mc:AlternateContent>
          </a:graphicData>
        </a:graphic>
      </p:graphicFrame>
      <p:sp>
        <p:nvSpPr>
          <p:cNvPr id="23555" name="矩形 2"/>
          <p:cNvSpPr>
            <a:spLocks noChangeArrowheads="1"/>
          </p:cNvSpPr>
          <p:nvPr/>
        </p:nvSpPr>
        <p:spPr bwMode="auto">
          <a:xfrm>
            <a:off x="1358526" y="740101"/>
            <a:ext cx="6571060" cy="30460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0" marR="0" lvl="0" indent="0" algn="just" defTabSz="914400" rtl="0" eaLnBrk="1" fontAlgn="base" latinLnBrk="0" hangingPunct="1">
              <a:lnSpc>
                <a:spcPct val="150000"/>
              </a:lnSpc>
              <a:spcBef>
                <a:spcPct val="0"/>
              </a:spcBef>
              <a:spcAft>
                <a:spcPts val="0"/>
              </a:spcAft>
              <a:buClrTx/>
              <a:buSzTx/>
              <a:buFontTx/>
              <a:buNone/>
              <a:tabLst>
                <a:tab pos="2700655" algn="l"/>
              </a:tabLst>
              <a:defRPr/>
            </a:pPr>
            <a:r>
              <a:rPr kumimoji="0" lang="en-US" altLang="zh-CN" sz="1600" b="0" i="0" u="none" strike="noStrike" kern="10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①</a:t>
            </a:r>
            <a:r>
              <a:rPr kumimoji="0" lang="zh-CN" altLang="zh-CN" sz="1600" b="0" i="0" u="none" strike="noStrike" kern="10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男生每天锻炼的时间差别小，女生每天锻炼的时间差别大；</a:t>
            </a:r>
            <a:endParaRPr kumimoji="0" lang="zh-CN" altLang="zh-CN" sz="1600" b="0" i="0" u="none" strike="noStrike" kern="10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endParaRPr>
          </a:p>
          <a:p>
            <a:pPr marL="0" marR="0" lvl="0" indent="0" algn="just" defTabSz="914400" rtl="0" eaLnBrk="1" fontAlgn="base" latinLnBrk="0" hangingPunct="1">
              <a:lnSpc>
                <a:spcPct val="150000"/>
              </a:lnSpc>
              <a:spcBef>
                <a:spcPct val="0"/>
              </a:spcBef>
              <a:spcAft>
                <a:spcPts val="0"/>
              </a:spcAft>
              <a:buClrTx/>
              <a:buSzTx/>
              <a:buFontTx/>
              <a:buNone/>
              <a:tabLst>
                <a:tab pos="2700655" algn="l"/>
              </a:tabLst>
              <a:defRPr/>
            </a:pPr>
            <a:r>
              <a:rPr kumimoji="0" lang="en-US" altLang="zh-CN" sz="1600" b="0" i="0" u="none" strike="noStrike" kern="10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②</a:t>
            </a:r>
            <a:r>
              <a:rPr kumimoji="0" lang="zh-CN" altLang="zh-CN" sz="1600" b="0" i="0" u="none" strike="noStrike" kern="10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从平均值分析，男生每天锻炼的时间比女生多；</a:t>
            </a:r>
            <a:endParaRPr kumimoji="0" lang="zh-CN" altLang="zh-CN" sz="1600" b="0" i="0" u="none" strike="noStrike" kern="10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endParaRPr>
          </a:p>
          <a:p>
            <a:pPr marL="0" marR="0" lvl="0" indent="0" algn="just" defTabSz="914400" rtl="0" eaLnBrk="1" fontAlgn="base" latinLnBrk="0" hangingPunct="1">
              <a:lnSpc>
                <a:spcPct val="150000"/>
              </a:lnSpc>
              <a:spcBef>
                <a:spcPct val="0"/>
              </a:spcBef>
              <a:spcAft>
                <a:spcPts val="0"/>
              </a:spcAft>
              <a:buClrTx/>
              <a:buSzTx/>
              <a:buFontTx/>
              <a:buNone/>
              <a:tabLst>
                <a:tab pos="2700655" algn="l"/>
              </a:tabLst>
              <a:defRPr/>
            </a:pPr>
            <a:r>
              <a:rPr kumimoji="0" lang="zh-CN" altLang="zh-CN" sz="1600" b="0" i="0" u="none" strike="noStrike" kern="10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③男生平均每天锻炼时间的标准差大于女生平均每天锻炼时间的标准差；</a:t>
            </a:r>
            <a:endParaRPr kumimoji="0" lang="zh-CN" altLang="zh-CN" sz="1600" b="0" i="0" u="none" strike="noStrike" kern="10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endParaRPr>
          </a:p>
          <a:p>
            <a:pPr marL="0" marR="0" lvl="0" indent="0" algn="just" defTabSz="914400" rtl="0" eaLnBrk="1" fontAlgn="base" latinLnBrk="0" hangingPunct="1">
              <a:lnSpc>
                <a:spcPct val="150000"/>
              </a:lnSpc>
              <a:spcBef>
                <a:spcPct val="0"/>
              </a:spcBef>
              <a:spcAft>
                <a:spcPts val="0"/>
              </a:spcAft>
              <a:buClrTx/>
              <a:buSzTx/>
              <a:buFontTx/>
              <a:buNone/>
              <a:tabLst>
                <a:tab pos="2700655" algn="l"/>
              </a:tabLst>
              <a:defRPr/>
            </a:pPr>
            <a:r>
              <a:rPr kumimoji="0" lang="zh-CN" altLang="zh-CN" sz="1600" b="0" i="0" u="none" strike="noStrike" kern="10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④从</a:t>
            </a:r>
            <a:r>
              <a:rPr kumimoji="0" lang="en-US" altLang="zh-CN" sz="1600" b="0" i="0" u="none" strike="noStrike" kern="10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10</a:t>
            </a:r>
            <a:r>
              <a:rPr kumimoji="0" lang="zh-CN" altLang="zh-CN" sz="1600" b="0" i="0" u="none" strike="noStrike" kern="10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个男生中任选一人，平均每天的锻炼时间超过</a:t>
            </a:r>
            <a:r>
              <a:rPr kumimoji="0" lang="en-US" altLang="zh-CN" sz="1600" b="0" i="0" u="none" strike="noStrike" kern="10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65</a:t>
            </a:r>
            <a:r>
              <a:rPr kumimoji="0" lang="zh-CN" altLang="zh-CN" sz="1600" b="0" i="0" u="none" strike="noStrike" kern="10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分钟的概率比同样条件下女生锻炼时间超过</a:t>
            </a:r>
            <a:r>
              <a:rPr kumimoji="0" lang="en-US" altLang="zh-CN" sz="1600" b="0" i="0" u="none" strike="noStrike" kern="10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65</a:t>
            </a:r>
            <a:r>
              <a:rPr kumimoji="0" lang="zh-CN" altLang="zh-CN" sz="1600" b="0" i="0" u="none" strike="noStrike" kern="10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分钟的概率大</a:t>
            </a:r>
            <a:r>
              <a:rPr kumimoji="0" lang="en-US" altLang="zh-CN" sz="1600" b="0" i="0" u="none" strike="noStrike" kern="10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a:t>
            </a:r>
            <a:endParaRPr kumimoji="0" lang="zh-CN" altLang="zh-CN" sz="1600" b="0" i="0" u="none" strike="noStrike" kern="10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endParaRPr>
          </a:p>
          <a:p>
            <a:pPr marL="0" marR="0" lvl="0" indent="0" algn="just" defTabSz="914400" rtl="0" eaLnBrk="1" fontAlgn="base" latinLnBrk="0" hangingPunct="1">
              <a:lnSpc>
                <a:spcPct val="150000"/>
              </a:lnSpc>
              <a:spcBef>
                <a:spcPct val="0"/>
              </a:spcBef>
              <a:spcAft>
                <a:spcPts val="0"/>
              </a:spcAft>
              <a:buClrTx/>
              <a:buSzTx/>
              <a:buFontTx/>
              <a:buNone/>
              <a:tabLst>
                <a:tab pos="2700655" algn="l"/>
              </a:tabLst>
              <a:defRPr/>
            </a:pPr>
            <a:r>
              <a:rPr kumimoji="0" lang="zh-CN" altLang="zh-CN" sz="1600" b="0" i="0" u="none" strike="noStrike" kern="10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其中符合茎叶图所给数据的结论是</a:t>
            </a:r>
            <a:r>
              <a:rPr kumimoji="0" lang="en-US" altLang="zh-CN" sz="1600" b="0" i="0" u="none" strike="noStrike" kern="10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a:t>
            </a:r>
            <a:r>
              <a:rPr kumimoji="0" lang="zh-CN" altLang="zh-CN" sz="1600" b="0" i="0" u="none" strike="noStrike" kern="10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　　</a:t>
            </a:r>
            <a:r>
              <a:rPr kumimoji="0" lang="en-US" altLang="zh-CN" sz="1600" b="0" i="0" u="none" strike="noStrike" kern="10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a:t>
            </a:r>
            <a:endParaRPr kumimoji="0" lang="zh-CN" altLang="zh-CN" sz="1600" b="0" i="0" u="none" strike="noStrike" kern="10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endParaRPr>
          </a:p>
          <a:p>
            <a:pPr marL="0" marR="0" lvl="0" indent="0" algn="just" defTabSz="914400" rtl="0" eaLnBrk="1" fontAlgn="base" latinLnBrk="0" hangingPunct="1">
              <a:lnSpc>
                <a:spcPct val="150000"/>
              </a:lnSpc>
              <a:spcBef>
                <a:spcPct val="0"/>
              </a:spcBef>
              <a:spcAft>
                <a:spcPts val="0"/>
              </a:spcAft>
              <a:buClrTx/>
              <a:buSzTx/>
              <a:buFontTx/>
              <a:buNone/>
              <a:tabLst>
                <a:tab pos="2700655" algn="l"/>
              </a:tabLst>
              <a:defRPr/>
            </a:pPr>
            <a:r>
              <a:rPr kumimoji="0" lang="en-US" altLang="zh-CN" sz="1600" b="0" i="0" u="none" strike="noStrike" kern="10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A.①②③ 	B.②③④  </a:t>
            </a:r>
            <a:endParaRPr kumimoji="0" lang="zh-CN" altLang="zh-CN" sz="1600" b="0" i="0" u="none" strike="noStrike" kern="10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endParaRPr>
          </a:p>
          <a:p>
            <a:pPr marL="0" marR="0" lvl="0" indent="0" algn="just" defTabSz="914400" rtl="0" eaLnBrk="1" fontAlgn="base" latinLnBrk="0" hangingPunct="1">
              <a:lnSpc>
                <a:spcPct val="150000"/>
              </a:lnSpc>
              <a:spcBef>
                <a:spcPct val="0"/>
              </a:spcBef>
              <a:spcAft>
                <a:spcPts val="0"/>
              </a:spcAft>
              <a:buClrTx/>
              <a:buSzTx/>
              <a:buFontTx/>
              <a:buNone/>
              <a:tabLst>
                <a:tab pos="2700655" algn="l"/>
              </a:tabLst>
              <a:defRPr/>
            </a:pPr>
            <a:r>
              <a:rPr kumimoji="0" lang="en-US" altLang="zh-CN" sz="1600" b="0" i="0" u="none" strike="noStrike" kern="10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C.①②④ 	D.①③④</a:t>
            </a:r>
            <a:endParaRPr kumimoji="0" lang="zh-CN" altLang="zh-CN" sz="1600" b="0" i="0" u="none" strike="noStrike" kern="10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4" name="矩形 3"/>
          <p:cNvSpPr/>
          <p:nvPr/>
        </p:nvSpPr>
        <p:spPr>
          <a:xfrm>
            <a:off x="4572000" y="2931795"/>
            <a:ext cx="322524" cy="418191"/>
          </a:xfrm>
          <a:prstGeom prst="rect">
            <a:avLst/>
          </a:prstGeom>
          <a:noFill/>
          <a:ln w="9525">
            <a:noFill/>
          </a:ln>
        </p:spPr>
        <p:txBody>
          <a:bodyPr wrap="none">
            <a:spAutoFit/>
          </a:bodyPr>
          <a:lstStyle/>
          <a:p>
            <a:pPr algn="just" defTabSz="0">
              <a:lnSpc>
                <a:spcPct val="150000"/>
              </a:lnSpc>
              <a:tabLst>
                <a:tab pos="2700655" algn="l"/>
              </a:tabLst>
            </a:pPr>
            <a:r>
              <a:rPr lang="en-US" altLang="zh-CN" sz="1600" b="1" dirty="0" smtClean="0">
                <a:solidFill>
                  <a:srgbClr val="FF0000"/>
                </a:solidFill>
                <a:latin typeface="微软雅黑" panose="020B0503020204020204" pitchFamily="34" charset="-122"/>
                <a:ea typeface="微软雅黑" panose="020B0503020204020204" pitchFamily="34" charset="-122"/>
                <a:cs typeface="Courier New" panose="02070309020205020404" pitchFamily="49" charset="0"/>
              </a:rPr>
              <a:t>C</a:t>
            </a:r>
            <a:endParaRPr lang="en-US" altLang="zh-CN" sz="1600" b="1" dirty="0">
              <a:solidFill>
                <a:srgbClr val="FF0000"/>
              </a:solidFill>
              <a:latin typeface="微软雅黑" panose="020B0503020204020204" pitchFamily="34" charset="-122"/>
              <a:ea typeface="微软雅黑" panose="020B0503020204020204" pitchFamily="34" charset="-122"/>
              <a:cs typeface="Courier New" panose="02070309020205020404"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626" name="对象 1"/>
          <p:cNvGraphicFramePr/>
          <p:nvPr/>
        </p:nvGraphicFramePr>
        <p:xfrm>
          <a:off x="1450181" y="500048"/>
          <a:ext cx="6254354" cy="3876675"/>
        </p:xfrm>
        <a:graphic>
          <a:graphicData uri="http://schemas.openxmlformats.org/presentationml/2006/ole">
            <mc:AlternateContent xmlns:mc="http://schemas.openxmlformats.org/markup-compatibility/2006">
              <mc:Choice xmlns:v="urn:schemas-microsoft-com:vml" Requires="v">
                <p:oleObj spid="_x0000_s73731" name="" r:id="rId1" imgW="8592820" imgH="5489575" progId="Word.Document.12">
                  <p:embed/>
                </p:oleObj>
              </mc:Choice>
              <mc:Fallback>
                <p:oleObj name="" r:id="rId1" imgW="8592820" imgH="5489575" progId="Word.Document.12">
                  <p:embed/>
                  <p:pic>
                    <p:nvPicPr>
                      <p:cNvPr id="0" name="图片 73730"/>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50181" y="500048"/>
                        <a:ext cx="6254354" cy="3876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矩形 2"/>
          <p:cNvSpPr/>
          <p:nvPr/>
        </p:nvSpPr>
        <p:spPr>
          <a:xfrm>
            <a:off x="1358527" y="142858"/>
            <a:ext cx="6571059" cy="1938020"/>
          </a:xfrm>
          <a:prstGeom prst="rect">
            <a:avLst/>
          </a:prstGeom>
          <a:noFill/>
          <a:ln w="9525">
            <a:noFill/>
          </a:ln>
        </p:spPr>
        <p:txBody>
          <a:bodyPr>
            <a:spAutoFit/>
          </a:bodyPr>
          <a:lstStyle/>
          <a:p>
            <a:pPr marL="269875" indent="-457200" algn="just" defTabSz="0">
              <a:lnSpc>
                <a:spcPct val="150000"/>
              </a:lnSpc>
              <a:tabLst>
                <a:tab pos="2700655" algn="l"/>
              </a:tabLst>
            </a:pPr>
            <a:r>
              <a:rPr lang="zh-CN" altLang="zh-CN" sz="1600" dirty="0">
                <a:latin typeface="Times New Roman" panose="02020603050405020304" pitchFamily="18" charset="0"/>
                <a:ea typeface="微软雅黑" panose="020B0503020204020204" pitchFamily="34" charset="-122"/>
                <a:cs typeface="Times New Roman" panose="02020603050405020304" pitchFamily="18" charset="0"/>
              </a:rPr>
              <a:t>命题角度</a:t>
            </a:r>
            <a:r>
              <a:rPr lang="en-US" altLang="zh-CN" sz="1600" dirty="0">
                <a:latin typeface="Times New Roman" panose="02020603050405020304" pitchFamily="18" charset="0"/>
                <a:ea typeface="微软雅黑" panose="020B0503020204020204" pitchFamily="34" charset="-122"/>
                <a:cs typeface="Times New Roman" panose="02020603050405020304" pitchFamily="18" charset="0"/>
              </a:rPr>
              <a:t>2</a:t>
            </a:r>
            <a:r>
              <a:rPr lang="zh-CN" altLang="zh-CN" sz="1600" dirty="0">
                <a:latin typeface="Times New Roman" panose="02020603050405020304" pitchFamily="18" charset="0"/>
                <a:ea typeface="微软雅黑" panose="020B0503020204020204" pitchFamily="34" charset="-122"/>
                <a:cs typeface="Times New Roman" panose="02020603050405020304" pitchFamily="18" charset="0"/>
              </a:rPr>
              <a:t>　用样本的频率分布估计总体分布</a:t>
            </a:r>
            <a:endParaRPr lang="zh-CN" altLang="zh-CN" sz="1600" dirty="0">
              <a:latin typeface="Times New Roman" panose="02020603050405020304" pitchFamily="18" charset="0"/>
              <a:ea typeface="微软雅黑" panose="020B0503020204020204" pitchFamily="34" charset="-122"/>
              <a:cs typeface="Times New Roman" panose="02020603050405020304" pitchFamily="18" charset="0"/>
            </a:endParaRPr>
          </a:p>
          <a:p>
            <a:pPr marL="269875" indent="-457200" algn="just" defTabSz="0">
              <a:lnSpc>
                <a:spcPct val="150000"/>
              </a:lnSpc>
              <a:tabLst>
                <a:tab pos="2700655" algn="l"/>
              </a:tabLst>
            </a:pPr>
            <a:r>
              <a:rPr lang="zh-CN" altLang="zh-CN" sz="1600" dirty="0">
                <a:latin typeface="Times New Roman" panose="02020603050405020304" pitchFamily="18" charset="0"/>
                <a:ea typeface="微软雅黑" panose="020B0503020204020204" pitchFamily="34" charset="-122"/>
                <a:cs typeface="Times New Roman" panose="02020603050405020304" pitchFamily="18" charset="0"/>
              </a:rPr>
              <a:t>【例</a:t>
            </a:r>
            <a:r>
              <a:rPr lang="en-US" altLang="zh-CN" sz="1600" dirty="0">
                <a:latin typeface="Times New Roman" panose="02020603050405020304" pitchFamily="18" charset="0"/>
                <a:ea typeface="微软雅黑" panose="020B0503020204020204" pitchFamily="34" charset="-122"/>
                <a:cs typeface="Times New Roman" panose="02020603050405020304" pitchFamily="18" charset="0"/>
              </a:rPr>
              <a:t>2</a:t>
            </a:r>
            <a:r>
              <a:rPr lang="zh-CN" altLang="zh-CN" sz="1600" dirty="0">
                <a:latin typeface="Times New Roman" panose="02020603050405020304" pitchFamily="18" charset="0"/>
                <a:ea typeface="微软雅黑" panose="020B0503020204020204" pitchFamily="34" charset="-122"/>
                <a:cs typeface="Times New Roman" panose="02020603050405020304" pitchFamily="18" charset="0"/>
              </a:rPr>
              <a:t>－</a:t>
            </a:r>
            <a:r>
              <a:rPr lang="en-US" altLang="zh-CN" sz="1600" dirty="0">
                <a:latin typeface="Times New Roman" panose="02020603050405020304" pitchFamily="18" charset="0"/>
                <a:ea typeface="微软雅黑" panose="020B0503020204020204" pitchFamily="34" charset="-122"/>
                <a:cs typeface="Times New Roman" panose="02020603050405020304" pitchFamily="18" charset="0"/>
              </a:rPr>
              <a:t>2</a:t>
            </a:r>
            <a:r>
              <a:rPr lang="zh-CN" altLang="zh-CN" sz="1600" dirty="0">
                <a:latin typeface="Times New Roman" panose="02020603050405020304" pitchFamily="18" charset="0"/>
                <a:ea typeface="微软雅黑" panose="020B0503020204020204" pitchFamily="34" charset="-122"/>
                <a:cs typeface="Times New Roman" panose="02020603050405020304" pitchFamily="18" charset="0"/>
              </a:rPr>
              <a:t>】　</a:t>
            </a:r>
            <a:r>
              <a:rPr lang="en-US" altLang="zh-CN" sz="1600" dirty="0">
                <a:latin typeface="Times New Roman" panose="02020603050405020304" pitchFamily="18" charset="0"/>
                <a:ea typeface="微软雅黑" panose="020B0503020204020204" pitchFamily="34" charset="-122"/>
                <a:cs typeface="Times New Roman" panose="02020603050405020304" pitchFamily="18" charset="0"/>
              </a:rPr>
              <a:t>(2016·</a:t>
            </a:r>
            <a:r>
              <a:rPr lang="zh-CN" altLang="zh-CN" sz="1600" dirty="0">
                <a:latin typeface="Times New Roman" panose="02020603050405020304" pitchFamily="18" charset="0"/>
                <a:ea typeface="微软雅黑" panose="020B0503020204020204" pitchFamily="34" charset="-122"/>
                <a:cs typeface="Times New Roman" panose="02020603050405020304" pitchFamily="18" charset="0"/>
              </a:rPr>
              <a:t>四川卷</a:t>
            </a:r>
            <a:r>
              <a:rPr lang="en-US" altLang="zh-CN" sz="1600" dirty="0">
                <a:latin typeface="Times New Roman" panose="02020603050405020304" pitchFamily="18" charset="0"/>
                <a:ea typeface="微软雅黑" panose="020B0503020204020204" pitchFamily="34" charset="-122"/>
                <a:cs typeface="Times New Roman" panose="02020603050405020304" pitchFamily="18" charset="0"/>
              </a:rPr>
              <a:t>)</a:t>
            </a:r>
            <a:r>
              <a:rPr lang="zh-CN" altLang="zh-CN" sz="1600" dirty="0">
                <a:latin typeface="Times New Roman" panose="02020603050405020304" pitchFamily="18" charset="0"/>
                <a:ea typeface="微软雅黑" panose="020B0503020204020204" pitchFamily="34" charset="-122"/>
                <a:cs typeface="Times New Roman" panose="02020603050405020304" pitchFamily="18" charset="0"/>
              </a:rPr>
              <a:t>我国是世界上严重缺水的国家，某市为了制定合理的节水方案，对居民用水情况进行了调查</a:t>
            </a:r>
            <a:r>
              <a:rPr lang="en-US" altLang="zh-CN" sz="1600" dirty="0">
                <a:latin typeface="Times New Roman" panose="02020603050405020304" pitchFamily="18" charset="0"/>
                <a:ea typeface="微软雅黑" panose="020B0503020204020204" pitchFamily="34" charset="-122"/>
                <a:cs typeface="Times New Roman" panose="02020603050405020304" pitchFamily="18" charset="0"/>
              </a:rPr>
              <a:t>.</a:t>
            </a:r>
            <a:r>
              <a:rPr lang="zh-CN" altLang="zh-CN" sz="1600" dirty="0">
                <a:latin typeface="Times New Roman" panose="02020603050405020304" pitchFamily="18" charset="0"/>
                <a:ea typeface="微软雅黑" panose="020B0503020204020204" pitchFamily="34" charset="-122"/>
                <a:cs typeface="Times New Roman" panose="02020603050405020304" pitchFamily="18" charset="0"/>
              </a:rPr>
              <a:t>通过抽样，获得了某年</a:t>
            </a:r>
            <a:r>
              <a:rPr lang="en-US" altLang="zh-CN" sz="1600" dirty="0">
                <a:latin typeface="Times New Roman" panose="02020603050405020304" pitchFamily="18" charset="0"/>
                <a:ea typeface="微软雅黑" panose="020B0503020204020204" pitchFamily="34" charset="-122"/>
                <a:cs typeface="Times New Roman" panose="02020603050405020304" pitchFamily="18" charset="0"/>
              </a:rPr>
              <a:t>100</a:t>
            </a:r>
            <a:r>
              <a:rPr lang="zh-CN" altLang="zh-CN" sz="1600" dirty="0">
                <a:latin typeface="Times New Roman" panose="02020603050405020304" pitchFamily="18" charset="0"/>
                <a:ea typeface="微软雅黑" panose="020B0503020204020204" pitchFamily="34" charset="-122"/>
                <a:cs typeface="Times New Roman" panose="02020603050405020304" pitchFamily="18" charset="0"/>
              </a:rPr>
              <a:t>位居民每人的月均用水量</a:t>
            </a:r>
            <a:r>
              <a:rPr lang="en-US" altLang="zh-CN" sz="1600" dirty="0">
                <a:latin typeface="Times New Roman" panose="02020603050405020304" pitchFamily="18" charset="0"/>
                <a:ea typeface="微软雅黑" panose="020B0503020204020204" pitchFamily="34" charset="-122"/>
                <a:cs typeface="Times New Roman" panose="02020603050405020304" pitchFamily="18" charset="0"/>
              </a:rPr>
              <a:t>(</a:t>
            </a:r>
            <a:r>
              <a:rPr lang="zh-CN" altLang="zh-CN" sz="1600" dirty="0">
                <a:latin typeface="Times New Roman" panose="02020603050405020304" pitchFamily="18" charset="0"/>
                <a:ea typeface="微软雅黑" panose="020B0503020204020204" pitchFamily="34" charset="-122"/>
                <a:cs typeface="Times New Roman" panose="02020603050405020304" pitchFamily="18" charset="0"/>
              </a:rPr>
              <a:t>单位：吨</a:t>
            </a:r>
            <a:r>
              <a:rPr lang="en-US" altLang="zh-CN" sz="1600" dirty="0">
                <a:latin typeface="Times New Roman" panose="02020603050405020304" pitchFamily="18" charset="0"/>
                <a:ea typeface="微软雅黑" panose="020B0503020204020204" pitchFamily="34" charset="-122"/>
                <a:cs typeface="Times New Roman" panose="02020603050405020304" pitchFamily="18" charset="0"/>
              </a:rPr>
              <a:t>)</a:t>
            </a:r>
            <a:r>
              <a:rPr lang="zh-CN" altLang="zh-CN" sz="1600" dirty="0">
                <a:latin typeface="Times New Roman" panose="02020603050405020304" pitchFamily="18" charset="0"/>
                <a:ea typeface="微软雅黑" panose="020B0503020204020204" pitchFamily="34" charset="-122"/>
                <a:cs typeface="Times New Roman" panose="02020603050405020304" pitchFamily="18" charset="0"/>
              </a:rPr>
              <a:t>，将数据按照</a:t>
            </a:r>
            <a:r>
              <a:rPr lang="en-US" altLang="zh-CN" sz="1600" dirty="0">
                <a:latin typeface="Times New Roman" panose="02020603050405020304" pitchFamily="18" charset="0"/>
                <a:ea typeface="微软雅黑" panose="020B0503020204020204" pitchFamily="34" charset="-122"/>
                <a:cs typeface="Times New Roman" panose="02020603050405020304" pitchFamily="18" charset="0"/>
              </a:rPr>
              <a:t>[0</a:t>
            </a:r>
            <a:r>
              <a:rPr lang="zh-CN" altLang="zh-CN" sz="1600" dirty="0">
                <a:latin typeface="Times New Roman" panose="02020603050405020304" pitchFamily="18" charset="0"/>
                <a:ea typeface="微软雅黑" panose="020B0503020204020204" pitchFamily="34" charset="-122"/>
                <a:cs typeface="Times New Roman" panose="02020603050405020304" pitchFamily="18" charset="0"/>
              </a:rPr>
              <a:t>，</a:t>
            </a:r>
            <a:r>
              <a:rPr lang="en-US" altLang="zh-CN" sz="1600" dirty="0">
                <a:latin typeface="Times New Roman" panose="02020603050405020304" pitchFamily="18" charset="0"/>
                <a:ea typeface="微软雅黑" panose="020B0503020204020204" pitchFamily="34" charset="-122"/>
                <a:cs typeface="Times New Roman" panose="02020603050405020304" pitchFamily="18" charset="0"/>
              </a:rPr>
              <a:t>0.5)</a:t>
            </a:r>
            <a:r>
              <a:rPr lang="zh-CN" altLang="zh-CN" sz="1600" dirty="0">
                <a:latin typeface="Times New Roman" panose="02020603050405020304" pitchFamily="18" charset="0"/>
                <a:ea typeface="微软雅黑" panose="020B0503020204020204" pitchFamily="34" charset="-122"/>
                <a:cs typeface="Times New Roman" panose="02020603050405020304" pitchFamily="18" charset="0"/>
              </a:rPr>
              <a:t>，</a:t>
            </a:r>
            <a:r>
              <a:rPr lang="en-US" altLang="zh-CN" sz="1600" dirty="0">
                <a:latin typeface="Times New Roman" panose="02020603050405020304" pitchFamily="18" charset="0"/>
                <a:ea typeface="微软雅黑" panose="020B0503020204020204" pitchFamily="34" charset="-122"/>
                <a:cs typeface="Times New Roman" panose="02020603050405020304" pitchFamily="18" charset="0"/>
              </a:rPr>
              <a:t>[0.5</a:t>
            </a:r>
            <a:r>
              <a:rPr lang="zh-CN" altLang="zh-CN" sz="1600" dirty="0">
                <a:latin typeface="Times New Roman" panose="02020603050405020304" pitchFamily="18" charset="0"/>
                <a:ea typeface="微软雅黑" panose="020B0503020204020204" pitchFamily="34" charset="-122"/>
                <a:cs typeface="Times New Roman" panose="02020603050405020304" pitchFamily="18" charset="0"/>
              </a:rPr>
              <a:t>，</a:t>
            </a:r>
            <a:r>
              <a:rPr lang="en-US" altLang="zh-CN" sz="1600" dirty="0">
                <a:latin typeface="Times New Roman" panose="02020603050405020304" pitchFamily="18" charset="0"/>
                <a:ea typeface="微软雅黑" panose="020B0503020204020204" pitchFamily="34" charset="-122"/>
                <a:cs typeface="Times New Roman" panose="02020603050405020304" pitchFamily="18" charset="0"/>
              </a:rPr>
              <a:t>1)</a:t>
            </a:r>
            <a:r>
              <a:rPr lang="zh-CN" altLang="zh-CN" sz="1600" dirty="0">
                <a:latin typeface="Times New Roman" panose="02020603050405020304" pitchFamily="18" charset="0"/>
                <a:ea typeface="微软雅黑" panose="020B0503020204020204" pitchFamily="34" charset="-122"/>
                <a:cs typeface="Times New Roman" panose="02020603050405020304" pitchFamily="18" charset="0"/>
              </a:rPr>
              <a:t>，</a:t>
            </a:r>
            <a:r>
              <a:rPr lang="en-US" altLang="zh-CN" sz="1600" dirty="0">
                <a:latin typeface="Times New Roman" panose="02020603050405020304" pitchFamily="18" charset="0"/>
                <a:ea typeface="微软雅黑" panose="020B0503020204020204" pitchFamily="34" charset="-122"/>
                <a:cs typeface="Times New Roman" panose="02020603050405020304" pitchFamily="18" charset="0"/>
              </a:rPr>
              <a:t>…</a:t>
            </a:r>
            <a:r>
              <a:rPr lang="zh-CN" altLang="zh-CN" sz="1600" dirty="0">
                <a:latin typeface="Times New Roman" panose="02020603050405020304" pitchFamily="18" charset="0"/>
                <a:ea typeface="微软雅黑" panose="020B0503020204020204" pitchFamily="34" charset="-122"/>
                <a:cs typeface="Times New Roman" panose="02020603050405020304" pitchFamily="18" charset="0"/>
              </a:rPr>
              <a:t>，</a:t>
            </a:r>
            <a:r>
              <a:rPr lang="en-US" altLang="zh-CN" sz="1600" dirty="0">
                <a:latin typeface="Times New Roman" panose="02020603050405020304" pitchFamily="18" charset="0"/>
                <a:ea typeface="微软雅黑" panose="020B0503020204020204" pitchFamily="34" charset="-122"/>
                <a:cs typeface="Times New Roman" panose="02020603050405020304" pitchFamily="18" charset="0"/>
              </a:rPr>
              <a:t>[4</a:t>
            </a:r>
            <a:r>
              <a:rPr lang="zh-CN" altLang="zh-CN" sz="1600" dirty="0">
                <a:latin typeface="Times New Roman" panose="02020603050405020304" pitchFamily="18" charset="0"/>
                <a:ea typeface="微软雅黑" panose="020B0503020204020204" pitchFamily="34" charset="-122"/>
                <a:cs typeface="Times New Roman" panose="02020603050405020304" pitchFamily="18" charset="0"/>
              </a:rPr>
              <a:t>，</a:t>
            </a:r>
            <a:r>
              <a:rPr lang="en-US" altLang="zh-CN" sz="1600" dirty="0">
                <a:latin typeface="Times New Roman" panose="02020603050405020304" pitchFamily="18" charset="0"/>
                <a:ea typeface="微软雅黑" panose="020B0503020204020204" pitchFamily="34" charset="-122"/>
                <a:cs typeface="Times New Roman" panose="02020603050405020304" pitchFamily="18" charset="0"/>
              </a:rPr>
              <a:t>4.5]</a:t>
            </a:r>
            <a:r>
              <a:rPr lang="zh-CN" altLang="zh-CN" sz="1600" dirty="0">
                <a:latin typeface="Times New Roman" panose="02020603050405020304" pitchFamily="18" charset="0"/>
                <a:ea typeface="微软雅黑" panose="020B0503020204020204" pitchFamily="34" charset="-122"/>
                <a:cs typeface="Times New Roman" panose="02020603050405020304" pitchFamily="18" charset="0"/>
              </a:rPr>
              <a:t>分成</a:t>
            </a:r>
            <a:r>
              <a:rPr lang="en-US" altLang="zh-CN" sz="1600" dirty="0">
                <a:latin typeface="Times New Roman" panose="02020603050405020304" pitchFamily="18" charset="0"/>
                <a:ea typeface="微软雅黑" panose="020B0503020204020204" pitchFamily="34" charset="-122"/>
                <a:cs typeface="Times New Roman" panose="02020603050405020304" pitchFamily="18" charset="0"/>
              </a:rPr>
              <a:t>9</a:t>
            </a:r>
            <a:r>
              <a:rPr lang="zh-CN" altLang="zh-CN" sz="1600" dirty="0">
                <a:latin typeface="Times New Roman" panose="02020603050405020304" pitchFamily="18" charset="0"/>
                <a:ea typeface="微软雅黑" panose="020B0503020204020204" pitchFamily="34" charset="-122"/>
                <a:cs typeface="Times New Roman" panose="02020603050405020304" pitchFamily="18" charset="0"/>
              </a:rPr>
              <a:t>组，制成了如图所示的频率分布直方图</a:t>
            </a:r>
            <a:r>
              <a:rPr lang="en-US" altLang="zh-CN" sz="1600" dirty="0">
                <a:latin typeface="Times New Roman" panose="02020603050405020304" pitchFamily="18" charset="0"/>
                <a:ea typeface="微软雅黑" panose="020B0503020204020204" pitchFamily="34" charset="-122"/>
                <a:cs typeface="Times New Roman" panose="02020603050405020304" pitchFamily="18" charset="0"/>
              </a:rPr>
              <a:t>.</a:t>
            </a:r>
            <a:endParaRPr lang="zh-CN" altLang="zh-CN" sz="1600" dirty="0">
              <a:latin typeface="Times New Roman" panose="02020603050405020304" pitchFamily="18" charset="0"/>
              <a:ea typeface="微软雅黑" panose="020B0503020204020204" pitchFamily="34" charset="-122"/>
              <a:cs typeface="Times New Roman" panose="02020603050405020304" pitchFamily="18" charset="0"/>
            </a:endParaRPr>
          </a:p>
        </p:txBody>
      </p:sp>
      <p:pic>
        <p:nvPicPr>
          <p:cNvPr id="27652" name="Picture 5" descr="16W20"/>
          <p:cNvPicPr>
            <a:picLocks noChangeAspect="1"/>
          </p:cNvPicPr>
          <p:nvPr/>
        </p:nvPicPr>
        <p:blipFill>
          <a:blip r:embed="rId1"/>
          <a:stretch>
            <a:fillRect/>
          </a:stretch>
        </p:blipFill>
        <p:spPr>
          <a:xfrm>
            <a:off x="3244454" y="2071684"/>
            <a:ext cx="2636013" cy="1545430"/>
          </a:xfrm>
          <a:prstGeom prst="rect">
            <a:avLst/>
          </a:prstGeom>
          <a:noFill/>
          <a:ln w="9525">
            <a:noFill/>
          </a:ln>
        </p:spPr>
      </p:pic>
      <p:sp>
        <p:nvSpPr>
          <p:cNvPr id="4" name="矩形 2"/>
          <p:cNvSpPr>
            <a:spLocks noChangeArrowheads="1"/>
          </p:cNvSpPr>
          <p:nvPr/>
        </p:nvSpPr>
        <p:spPr bwMode="auto">
          <a:xfrm>
            <a:off x="1501402" y="3503630"/>
            <a:ext cx="6571060" cy="156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0" marR="0" lvl="0" indent="0" algn="just" defTabSz="914400" rtl="0" eaLnBrk="1" fontAlgn="base" latinLnBrk="0" hangingPunct="1">
              <a:lnSpc>
                <a:spcPct val="150000"/>
              </a:lnSpc>
              <a:spcBef>
                <a:spcPct val="0"/>
              </a:spcBef>
              <a:spcAft>
                <a:spcPts val="0"/>
              </a:spcAft>
              <a:buClrTx/>
              <a:buSzTx/>
              <a:buFontTx/>
              <a:buNone/>
              <a:tabLst>
                <a:tab pos="2700655" algn="l"/>
              </a:tabLst>
              <a:defRPr/>
            </a:pPr>
            <a:r>
              <a:rPr kumimoji="0" lang="en-US" altLang="zh-CN" sz="1600" b="0" i="0" u="none" strike="noStrike" kern="10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(1)</a:t>
            </a:r>
            <a:r>
              <a:rPr kumimoji="0" lang="zh-CN" altLang="zh-CN" sz="1600" b="0" i="0" u="none" strike="noStrike" kern="10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求直方图中</a:t>
            </a:r>
            <a:r>
              <a:rPr kumimoji="0" lang="en-US" altLang="zh-CN" sz="1600" b="0" i="1" u="none" strike="noStrike" kern="10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a</a:t>
            </a:r>
            <a:r>
              <a:rPr kumimoji="0" lang="zh-CN" altLang="zh-CN" sz="1600" b="0" i="0" u="none" strike="noStrike" kern="10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的值；</a:t>
            </a:r>
            <a:endParaRPr kumimoji="0" lang="zh-CN" altLang="zh-CN" sz="1600" b="0" i="0" u="none" strike="noStrike" kern="10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endParaRPr>
          </a:p>
          <a:p>
            <a:pPr marL="0" marR="0" lvl="0" indent="0" algn="just" defTabSz="914400" rtl="0" eaLnBrk="1" fontAlgn="base" latinLnBrk="0" hangingPunct="1">
              <a:lnSpc>
                <a:spcPct val="150000"/>
              </a:lnSpc>
              <a:spcBef>
                <a:spcPct val="0"/>
              </a:spcBef>
              <a:spcAft>
                <a:spcPts val="0"/>
              </a:spcAft>
              <a:buClrTx/>
              <a:buSzTx/>
              <a:buFontTx/>
              <a:buNone/>
              <a:tabLst>
                <a:tab pos="2700655" algn="l"/>
              </a:tabLst>
              <a:defRPr/>
            </a:pPr>
            <a:r>
              <a:rPr kumimoji="0" lang="en-US" altLang="zh-CN" sz="1600" b="0" i="0" u="none" strike="noStrike" kern="10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(2)</a:t>
            </a:r>
            <a:r>
              <a:rPr kumimoji="0" lang="zh-CN" altLang="zh-CN" sz="1600" b="0" i="0" u="none" strike="noStrike" kern="10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设该市有</a:t>
            </a:r>
            <a:r>
              <a:rPr kumimoji="0" lang="en-US" altLang="zh-CN" sz="1600" b="0" i="0" u="none" strike="noStrike" kern="10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30</a:t>
            </a:r>
            <a:r>
              <a:rPr kumimoji="0" lang="zh-CN" altLang="zh-CN" sz="1600" b="0" i="0" u="none" strike="noStrike" kern="10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万居民，估计全市居民中月均用水量不低于</a:t>
            </a:r>
            <a:r>
              <a:rPr kumimoji="0" lang="en-US" altLang="zh-CN" sz="1600" b="0" i="0" u="none" strike="noStrike" kern="10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3</a:t>
            </a:r>
            <a:r>
              <a:rPr kumimoji="0" lang="zh-CN" altLang="zh-CN" sz="1600" b="0" i="0" u="none" strike="noStrike" kern="10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吨的人数，说明理由；</a:t>
            </a:r>
            <a:endParaRPr kumimoji="0" lang="zh-CN" altLang="zh-CN" sz="1600" b="0" i="0" u="none" strike="noStrike" kern="10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endParaRPr>
          </a:p>
          <a:p>
            <a:pPr marL="0" marR="0" lvl="0" indent="0" algn="just" defTabSz="914400" rtl="0" eaLnBrk="1" fontAlgn="base" latinLnBrk="0" hangingPunct="1">
              <a:lnSpc>
                <a:spcPct val="150000"/>
              </a:lnSpc>
              <a:spcBef>
                <a:spcPct val="0"/>
              </a:spcBef>
              <a:spcAft>
                <a:spcPts val="0"/>
              </a:spcAft>
              <a:buClrTx/>
              <a:buSzTx/>
              <a:buFontTx/>
              <a:buNone/>
              <a:tabLst>
                <a:tab pos="2700655" algn="l"/>
              </a:tabLst>
              <a:defRPr/>
            </a:pPr>
            <a:r>
              <a:rPr kumimoji="0" lang="en-US" altLang="zh-CN" sz="1600" b="0" i="0" u="none" strike="noStrike" kern="10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(3)</a:t>
            </a:r>
            <a:r>
              <a:rPr kumimoji="0" lang="zh-CN" altLang="zh-CN" sz="1600" b="0" i="0" u="none" strike="noStrike" kern="10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估计居民月均用水量的中位数</a:t>
            </a:r>
            <a:r>
              <a:rPr kumimoji="0" lang="en-US" altLang="zh-CN" sz="1600" b="0" i="0" u="none" strike="noStrike" kern="10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a:t>
            </a:r>
            <a:endParaRPr kumimoji="0" lang="zh-CN" altLang="zh-CN" sz="1600" b="0" i="0" u="none" strike="noStrike" kern="10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8674" name="对象 1"/>
          <p:cNvGraphicFramePr/>
          <p:nvPr/>
        </p:nvGraphicFramePr>
        <p:xfrm>
          <a:off x="1369219" y="1113235"/>
          <a:ext cx="6335316" cy="1135856"/>
        </p:xfrm>
        <a:graphic>
          <a:graphicData uri="http://schemas.openxmlformats.org/presentationml/2006/ole">
            <mc:AlternateContent xmlns:mc="http://schemas.openxmlformats.org/markup-compatibility/2006">
              <mc:Choice xmlns:v="urn:schemas-microsoft-com:vml" Requires="v">
                <p:oleObj spid="_x0000_s74755" name="" r:id="rId1" imgW="8592820" imgH="1532890" progId="Word.Document.12">
                  <p:embed/>
                </p:oleObj>
              </mc:Choice>
              <mc:Fallback>
                <p:oleObj name="" r:id="rId1" imgW="8592820" imgH="1532890" progId="Word.Document.12">
                  <p:embed/>
                  <p:pic>
                    <p:nvPicPr>
                      <p:cNvPr id="0" name="图片 74754"/>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69219" y="1113235"/>
                        <a:ext cx="6335316" cy="11358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pic>
                </p:oleObj>
              </mc:Fallback>
            </mc:AlternateContent>
          </a:graphicData>
        </a:graphic>
      </p:graphicFrame>
      <p:sp>
        <p:nvSpPr>
          <p:cNvPr id="3" name="矩形 2"/>
          <p:cNvSpPr/>
          <p:nvPr/>
        </p:nvSpPr>
        <p:spPr>
          <a:xfrm>
            <a:off x="1247798" y="1357304"/>
            <a:ext cx="6681788" cy="2306955"/>
          </a:xfrm>
          <a:prstGeom prst="rect">
            <a:avLst/>
          </a:prstGeom>
          <a:noFill/>
          <a:ln w="9525">
            <a:noFill/>
          </a:ln>
        </p:spPr>
        <p:txBody>
          <a:bodyPr>
            <a:spAutoFit/>
          </a:bodyPr>
          <a:lstStyle/>
          <a:p>
            <a:pPr algn="just" defTabSz="0">
              <a:lnSpc>
                <a:spcPct val="150000"/>
              </a:lnSpc>
              <a:tabLst>
                <a:tab pos="2700655" algn="l"/>
              </a:tabLst>
            </a:pPr>
            <a:r>
              <a:rPr lang="zh-CN" altLang="zh-CN" sz="16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解　</a:t>
            </a:r>
            <a:r>
              <a:rPr lang="en-US" altLang="zh-CN" sz="16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(1)</a:t>
            </a:r>
            <a:r>
              <a:rPr lang="zh-CN" altLang="zh-CN" sz="16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由频率分布直方图可知，月均用水量在</a:t>
            </a:r>
            <a:r>
              <a:rPr lang="en-US" altLang="zh-CN" sz="16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[0</a:t>
            </a:r>
            <a:r>
              <a:rPr lang="zh-CN" altLang="zh-CN" sz="16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a:t>
            </a:r>
            <a:r>
              <a:rPr lang="en-US" altLang="zh-CN" sz="16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0.5)</a:t>
            </a:r>
            <a:r>
              <a:rPr lang="zh-CN" altLang="zh-CN" sz="16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内的频率为</a:t>
            </a:r>
            <a:r>
              <a:rPr lang="en-US" altLang="zh-CN" sz="16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0.08×0.5</a:t>
            </a:r>
            <a:r>
              <a:rPr lang="zh-CN" altLang="zh-CN" sz="16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a:t>
            </a:r>
            <a:r>
              <a:rPr lang="en-US" altLang="zh-CN" sz="16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0.04.</a:t>
            </a:r>
            <a:endParaRPr lang="zh-CN" altLang="zh-CN" sz="16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endParaRPr>
          </a:p>
          <a:p>
            <a:pPr algn="just" defTabSz="0">
              <a:lnSpc>
                <a:spcPct val="150000"/>
              </a:lnSpc>
              <a:tabLst>
                <a:tab pos="2700655" algn="l"/>
              </a:tabLst>
            </a:pPr>
            <a:r>
              <a:rPr lang="zh-CN" altLang="zh-CN" sz="16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同理，在</a:t>
            </a:r>
            <a:r>
              <a:rPr lang="en-US" altLang="zh-CN" sz="16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[0.5</a:t>
            </a:r>
            <a:r>
              <a:rPr lang="zh-CN" altLang="zh-CN" sz="16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a:t>
            </a:r>
            <a:r>
              <a:rPr lang="en-US" altLang="zh-CN" sz="16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1)</a:t>
            </a:r>
            <a:r>
              <a:rPr lang="zh-CN" altLang="zh-CN" sz="16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a:t>
            </a:r>
            <a:r>
              <a:rPr lang="en-US" altLang="zh-CN" sz="16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[1.5</a:t>
            </a:r>
            <a:r>
              <a:rPr lang="zh-CN" altLang="zh-CN" sz="16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a:t>
            </a:r>
            <a:r>
              <a:rPr lang="en-US" altLang="zh-CN" sz="16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2)</a:t>
            </a:r>
            <a:r>
              <a:rPr lang="zh-CN" altLang="zh-CN" sz="16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a:t>
            </a:r>
            <a:r>
              <a:rPr lang="en-US" altLang="zh-CN" sz="16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[2</a:t>
            </a:r>
            <a:r>
              <a:rPr lang="zh-CN" altLang="zh-CN" sz="16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a:t>
            </a:r>
            <a:r>
              <a:rPr lang="en-US" altLang="zh-CN" sz="16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2.5)</a:t>
            </a:r>
            <a:r>
              <a:rPr lang="zh-CN" altLang="zh-CN" sz="16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a:t>
            </a:r>
            <a:r>
              <a:rPr lang="en-US" altLang="zh-CN" sz="16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[3</a:t>
            </a:r>
            <a:r>
              <a:rPr lang="zh-CN" altLang="zh-CN" sz="16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a:t>
            </a:r>
            <a:r>
              <a:rPr lang="en-US" altLang="zh-CN" sz="16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3.5)</a:t>
            </a:r>
            <a:r>
              <a:rPr lang="zh-CN" altLang="zh-CN" sz="16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a:t>
            </a:r>
            <a:r>
              <a:rPr lang="en-US" altLang="zh-CN" sz="16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[3.5</a:t>
            </a:r>
            <a:r>
              <a:rPr lang="zh-CN" altLang="zh-CN" sz="16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a:t>
            </a:r>
            <a:r>
              <a:rPr lang="en-US" altLang="zh-CN" sz="16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4)</a:t>
            </a:r>
            <a:r>
              <a:rPr lang="zh-CN" altLang="zh-CN" sz="16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a:t>
            </a:r>
            <a:r>
              <a:rPr lang="en-US" altLang="zh-CN" sz="16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[4</a:t>
            </a:r>
            <a:r>
              <a:rPr lang="zh-CN" altLang="zh-CN" sz="16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a:t>
            </a:r>
            <a:r>
              <a:rPr lang="en-US" altLang="zh-CN" sz="16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4.5]</a:t>
            </a:r>
            <a:r>
              <a:rPr lang="zh-CN" altLang="zh-CN" sz="16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组的频率分别为</a:t>
            </a:r>
            <a:r>
              <a:rPr lang="en-US" altLang="zh-CN" sz="16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0.08</a:t>
            </a:r>
            <a:r>
              <a:rPr lang="zh-CN" altLang="zh-CN" sz="16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a:t>
            </a:r>
            <a:r>
              <a:rPr lang="en-US" altLang="zh-CN" sz="16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0.21</a:t>
            </a:r>
            <a:r>
              <a:rPr lang="zh-CN" altLang="zh-CN" sz="16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a:t>
            </a:r>
            <a:r>
              <a:rPr lang="en-US" altLang="zh-CN" sz="16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0.25</a:t>
            </a:r>
            <a:r>
              <a:rPr lang="zh-CN" altLang="zh-CN" sz="16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a:t>
            </a:r>
            <a:r>
              <a:rPr lang="en-US" altLang="zh-CN" sz="16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0.06</a:t>
            </a:r>
            <a:r>
              <a:rPr lang="zh-CN" altLang="zh-CN" sz="16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a:t>
            </a:r>
            <a:r>
              <a:rPr lang="en-US" altLang="zh-CN" sz="16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0.04</a:t>
            </a:r>
            <a:r>
              <a:rPr lang="zh-CN" altLang="zh-CN" sz="16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a:t>
            </a:r>
            <a:r>
              <a:rPr lang="en-US" altLang="zh-CN" sz="16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0.02.</a:t>
            </a:r>
            <a:endParaRPr lang="zh-CN" altLang="zh-CN" sz="16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endParaRPr>
          </a:p>
          <a:p>
            <a:pPr algn="just" defTabSz="0">
              <a:lnSpc>
                <a:spcPct val="150000"/>
              </a:lnSpc>
              <a:tabLst>
                <a:tab pos="2700655" algn="l"/>
              </a:tabLst>
            </a:pPr>
            <a:r>
              <a:rPr lang="zh-CN" altLang="zh-CN" sz="16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由</a:t>
            </a:r>
            <a:r>
              <a:rPr lang="en-US" altLang="zh-CN" sz="16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1</a:t>
            </a:r>
            <a:r>
              <a:rPr lang="zh-CN" altLang="zh-CN" sz="16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a:t>
            </a:r>
            <a:r>
              <a:rPr lang="en-US" altLang="zh-CN" sz="16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(0.04</a:t>
            </a:r>
            <a:r>
              <a:rPr lang="zh-CN" altLang="zh-CN" sz="16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a:t>
            </a:r>
            <a:r>
              <a:rPr lang="en-US" altLang="zh-CN" sz="16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0.08</a:t>
            </a:r>
            <a:r>
              <a:rPr lang="zh-CN" altLang="zh-CN" sz="16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a:t>
            </a:r>
            <a:r>
              <a:rPr lang="en-US" altLang="zh-CN" sz="16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0.21</a:t>
            </a:r>
            <a:r>
              <a:rPr lang="zh-CN" altLang="zh-CN" sz="16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a:t>
            </a:r>
            <a:r>
              <a:rPr lang="en-US" altLang="zh-CN" sz="16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0.25</a:t>
            </a:r>
            <a:r>
              <a:rPr lang="zh-CN" altLang="zh-CN" sz="16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a:t>
            </a:r>
            <a:r>
              <a:rPr lang="en-US" altLang="zh-CN" sz="16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0.06</a:t>
            </a:r>
            <a:r>
              <a:rPr lang="zh-CN" altLang="zh-CN" sz="16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a:t>
            </a:r>
            <a:r>
              <a:rPr lang="en-US" altLang="zh-CN" sz="16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0.04</a:t>
            </a:r>
            <a:r>
              <a:rPr lang="zh-CN" altLang="zh-CN" sz="16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a:t>
            </a:r>
            <a:r>
              <a:rPr lang="en-US" altLang="zh-CN" sz="16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0.02)</a:t>
            </a:r>
            <a:r>
              <a:rPr lang="zh-CN" altLang="zh-CN" sz="16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a:t>
            </a:r>
            <a:r>
              <a:rPr lang="en-US" altLang="zh-CN" sz="16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0.5×</a:t>
            </a:r>
            <a:r>
              <a:rPr lang="en-US" altLang="zh-CN" sz="1600" i="1"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a</a:t>
            </a:r>
            <a:r>
              <a:rPr lang="zh-CN" altLang="zh-CN" sz="16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a:t>
            </a:r>
            <a:r>
              <a:rPr lang="en-US" altLang="zh-CN" sz="16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0.5×</a:t>
            </a:r>
            <a:r>
              <a:rPr lang="en-US" altLang="zh-CN" sz="1600" i="1"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a</a:t>
            </a:r>
            <a:r>
              <a:rPr lang="zh-CN" altLang="zh-CN" sz="16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a:t>
            </a:r>
            <a:endParaRPr lang="zh-CN" altLang="zh-CN" sz="16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endParaRPr>
          </a:p>
          <a:p>
            <a:pPr algn="just" defTabSz="0">
              <a:lnSpc>
                <a:spcPct val="150000"/>
              </a:lnSpc>
              <a:tabLst>
                <a:tab pos="2700655" algn="l"/>
              </a:tabLst>
            </a:pPr>
            <a:r>
              <a:rPr lang="zh-CN" altLang="zh-CN" sz="16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解得</a:t>
            </a:r>
            <a:r>
              <a:rPr lang="en-US" altLang="zh-CN" sz="1600" i="1"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a</a:t>
            </a:r>
            <a:r>
              <a:rPr lang="zh-CN" altLang="zh-CN" sz="16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a:t>
            </a:r>
            <a:r>
              <a:rPr lang="en-US" altLang="zh-CN" sz="16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0.30. </a:t>
            </a:r>
            <a:endParaRPr lang="zh-CN" altLang="zh-CN" sz="16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1730667" name="表格 1730666"/>
          <p:cNvGraphicFramePr/>
          <p:nvPr/>
        </p:nvGraphicFramePr>
        <p:xfrm>
          <a:off x="1818085" y="1006079"/>
          <a:ext cx="5553710" cy="3826510"/>
        </p:xfrm>
        <a:graphic>
          <a:graphicData uri="http://schemas.openxmlformats.org/drawingml/2006/table">
            <a:tbl>
              <a:tblPr/>
              <a:tblGrid>
                <a:gridCol w="530860"/>
                <a:gridCol w="1080135"/>
                <a:gridCol w="629920"/>
                <a:gridCol w="600710"/>
                <a:gridCol w="566420"/>
                <a:gridCol w="528955"/>
                <a:gridCol w="600710"/>
                <a:gridCol w="507365"/>
                <a:gridCol w="508635"/>
              </a:tblGrid>
              <a:tr h="359410">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zh-CN" altLang="en-US" sz="1200" b="1" dirty="0">
                          <a:solidFill>
                            <a:srgbClr val="FF0000"/>
                          </a:solidFill>
                          <a:latin typeface="微软雅黑" panose="020B0503020204020204" pitchFamily="34" charset="-122"/>
                          <a:ea typeface="微软雅黑" panose="020B0503020204020204" pitchFamily="34" charset="-122"/>
                        </a:rPr>
                        <a:t>专题</a:t>
                      </a:r>
                      <a:endParaRPr lang="zh-CN" altLang="en-US" sz="1200" b="1" dirty="0"/>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zh-CN" altLang="en-US" sz="1200" b="1">
                          <a:solidFill>
                            <a:srgbClr val="FF0000"/>
                          </a:solidFill>
                          <a:latin typeface="微软雅黑" panose="020B0503020204020204" pitchFamily="34" charset="-122"/>
                          <a:ea typeface="微软雅黑" panose="020B0503020204020204" pitchFamily="34" charset="-122"/>
                        </a:rPr>
                        <a:t>考点</a:t>
                      </a:r>
                      <a:endParaRPr lang="zh-CN" altLang="en-US" sz="1200" b="1"/>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200" b="1">
                          <a:solidFill>
                            <a:srgbClr val="FF0000"/>
                          </a:solidFill>
                          <a:latin typeface="微软雅黑" panose="020B0503020204020204" pitchFamily="34" charset="-122"/>
                          <a:ea typeface="微软雅黑" panose="020B0503020204020204" pitchFamily="34" charset="-122"/>
                        </a:rPr>
                        <a:t>2011</a:t>
                      </a:r>
                      <a:endParaRPr lang="zh-CN" altLang="en-US" sz="1200" b="1"/>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200" b="1">
                          <a:solidFill>
                            <a:srgbClr val="FF0000"/>
                          </a:solidFill>
                          <a:latin typeface="微软雅黑" panose="020B0503020204020204" pitchFamily="34" charset="-122"/>
                          <a:ea typeface="微软雅黑" panose="020B0503020204020204" pitchFamily="34" charset="-122"/>
                        </a:rPr>
                        <a:t>2012</a:t>
                      </a:r>
                      <a:endParaRPr lang="zh-CN" altLang="en-US" sz="1200" b="1"/>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200" b="1">
                          <a:solidFill>
                            <a:srgbClr val="FF0000"/>
                          </a:solidFill>
                          <a:latin typeface="微软雅黑" panose="020B0503020204020204" pitchFamily="34" charset="-122"/>
                          <a:ea typeface="微软雅黑" panose="020B0503020204020204" pitchFamily="34" charset="-122"/>
                        </a:rPr>
                        <a:t>2013</a:t>
                      </a:r>
                      <a:endParaRPr lang="zh-CN" altLang="en-US" sz="1200" b="1"/>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200" b="1">
                          <a:solidFill>
                            <a:srgbClr val="FF0000"/>
                          </a:solidFill>
                          <a:latin typeface="微软雅黑" panose="020B0503020204020204" pitchFamily="34" charset="-122"/>
                          <a:ea typeface="微软雅黑" panose="020B0503020204020204" pitchFamily="34" charset="-122"/>
                        </a:rPr>
                        <a:t>2014</a:t>
                      </a:r>
                      <a:endParaRPr lang="zh-CN" altLang="en-US" sz="1200" b="1"/>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200" b="1">
                          <a:solidFill>
                            <a:srgbClr val="FF0000"/>
                          </a:solidFill>
                          <a:latin typeface="微软雅黑" panose="020B0503020204020204" pitchFamily="34" charset="-122"/>
                          <a:ea typeface="微软雅黑" panose="020B0503020204020204" pitchFamily="34" charset="-122"/>
                        </a:rPr>
                        <a:t>2015</a:t>
                      </a:r>
                      <a:endParaRPr lang="zh-CN" altLang="en-US" sz="1200" b="1"/>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None/>
                      </a:pPr>
                      <a:r>
                        <a:rPr lang="en-US" altLang="zh-CN" sz="1200" b="1">
                          <a:solidFill>
                            <a:srgbClr val="FF0000"/>
                          </a:solidFill>
                          <a:latin typeface="微软雅黑" panose="020B0503020204020204" pitchFamily="34" charset="-122"/>
                          <a:ea typeface="微软雅黑" panose="020B0503020204020204" pitchFamily="34" charset="-122"/>
                          <a:sym typeface="宋体" panose="02010600030101010101" pitchFamily="2" charset="-122"/>
                        </a:rPr>
                        <a:t>2016</a:t>
                      </a:r>
                      <a:endParaRPr lang="zh-CN" altLang="en-US" sz="1200" b="1"/>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defTabSz="685800" fontAlgn="ctr">
                        <a:spcBef>
                          <a:spcPct val="0"/>
                        </a:spcBef>
                        <a:buNone/>
                      </a:pPr>
                      <a:r>
                        <a:rPr lang="en-US" altLang="zh-CN" sz="1200" b="1">
                          <a:solidFill>
                            <a:srgbClr val="FF0000"/>
                          </a:solidFill>
                          <a:latin typeface="微软雅黑" panose="020B0503020204020204" pitchFamily="34" charset="-122"/>
                          <a:ea typeface="微软雅黑" panose="020B0503020204020204" pitchFamily="34" charset="-122"/>
                          <a:sym typeface="宋体" panose="02010600030101010101" pitchFamily="2" charset="-122"/>
                        </a:rPr>
                        <a:t>2017</a:t>
                      </a:r>
                      <a:endParaRPr lang="zh-CN" altLang="en-US" sz="1200" b="1"/>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33705">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zh-CN" altLang="en-US" sz="1200" b="1">
                          <a:solidFill>
                            <a:srgbClr val="0509BB"/>
                          </a:solidFill>
                          <a:latin typeface="新宋体" panose="02010609030101010101" charset="-122"/>
                          <a:ea typeface="新宋体" panose="02010609030101010101" charset="-122"/>
                        </a:rPr>
                        <a:t>一</a:t>
                      </a:r>
                      <a:endParaRPr lang="zh-CN" altLang="en-US" sz="1200" b="1">
                        <a:solidFill>
                          <a:srgbClr val="0509BB"/>
                        </a:solidFill>
                        <a:latin typeface="新宋体" panose="02010609030101010101" charset="-122"/>
                        <a:ea typeface="新宋体" panose="02010609030101010101" charset="-122"/>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zh-CN" altLang="en-US" sz="1200" b="1">
                          <a:solidFill>
                            <a:srgbClr val="0509BB"/>
                          </a:solidFill>
                          <a:latin typeface="新宋体" panose="02010609030101010101" charset="-122"/>
                          <a:ea typeface="新宋体" panose="02010609030101010101" charset="-122"/>
                        </a:rPr>
                        <a:t>集合</a:t>
                      </a:r>
                      <a:endParaRPr lang="zh-CN" altLang="en-US" sz="1200" b="1">
                        <a:solidFill>
                          <a:srgbClr val="0509BB"/>
                        </a:solidFill>
                        <a:latin typeface="新宋体" panose="02010609030101010101" charset="-122"/>
                        <a:ea typeface="新宋体" panose="02010609030101010101" charset="-122"/>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200" b="1">
                          <a:solidFill>
                            <a:srgbClr val="0509BB"/>
                          </a:solidFill>
                          <a:latin typeface="宋体" panose="02010600030101010101" pitchFamily="2" charset="-122"/>
                        </a:rPr>
                        <a:t>1</a:t>
                      </a:r>
                      <a:endParaRPr lang="zh-CN" altLang="en-US" sz="1200" b="1">
                        <a:solidFill>
                          <a:srgbClr val="0509BB"/>
                        </a:solidFill>
                        <a:latin typeface="宋体" panose="02010600030101010101" pitchFamily="2" charset="-122"/>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200" b="1">
                          <a:solidFill>
                            <a:srgbClr val="0509BB"/>
                          </a:solidFill>
                          <a:latin typeface="Times New Roman" panose="02020603050405020304" pitchFamily="18" charset="0"/>
                        </a:rPr>
                        <a:t>1</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200" b="1">
                          <a:solidFill>
                            <a:srgbClr val="0509BB"/>
                          </a:solidFill>
                          <a:latin typeface="Times New Roman" panose="02020603050405020304" pitchFamily="18" charset="0"/>
                        </a:rPr>
                        <a:t>1</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200" b="1">
                          <a:solidFill>
                            <a:srgbClr val="0509BB"/>
                          </a:solidFill>
                          <a:latin typeface="Times New Roman" panose="02020603050405020304" pitchFamily="18" charset="0"/>
                        </a:rPr>
                        <a:t>1</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200" b="1">
                          <a:solidFill>
                            <a:srgbClr val="0509BB"/>
                          </a:solidFill>
                          <a:latin typeface="宋体" panose="02010600030101010101" pitchFamily="2" charset="-122"/>
                        </a:rPr>
                        <a:t>1</a:t>
                      </a:r>
                      <a:endParaRPr lang="zh-CN" altLang="en-US" sz="1200" b="1">
                        <a:solidFill>
                          <a:srgbClr val="0509BB"/>
                        </a:solidFill>
                        <a:latin typeface="宋体" panose="02010600030101010101" pitchFamily="2" charset="-122"/>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None/>
                      </a:pPr>
                      <a:r>
                        <a:rPr lang="en-US" altLang="zh-CN" sz="1200" b="1">
                          <a:solidFill>
                            <a:srgbClr val="0509BB"/>
                          </a:solidFill>
                        </a:rPr>
                        <a:t>1</a:t>
                      </a:r>
                      <a:endParaRPr lang="zh-CN" altLang="en-US" sz="1200" b="1">
                        <a:solidFill>
                          <a:srgbClr val="0509BB"/>
                        </a:solidFill>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defTabSz="685800" fontAlgn="ctr">
                        <a:spcBef>
                          <a:spcPct val="0"/>
                        </a:spcBef>
                        <a:buNone/>
                      </a:pPr>
                      <a:r>
                        <a:rPr lang="en-US" altLang="zh-CN" sz="1200" b="1">
                          <a:solidFill>
                            <a:srgbClr val="0509BB"/>
                          </a:solidFill>
                        </a:rPr>
                        <a:t>1</a:t>
                      </a:r>
                      <a:endParaRPr lang="zh-CN" altLang="en-US" sz="1200" b="1">
                        <a:solidFill>
                          <a:srgbClr val="0509BB"/>
                        </a:solidFill>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33070">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zh-CN" altLang="en-US" sz="1200" b="1">
                          <a:solidFill>
                            <a:srgbClr val="0509BB"/>
                          </a:solidFill>
                          <a:latin typeface="新宋体" panose="02010609030101010101" charset="-122"/>
                          <a:ea typeface="新宋体" panose="02010609030101010101" charset="-122"/>
                        </a:rPr>
                        <a:t>二</a:t>
                      </a:r>
                      <a:endParaRPr lang="zh-CN" altLang="en-US" sz="1200" b="1">
                        <a:solidFill>
                          <a:srgbClr val="0509BB"/>
                        </a:solidFill>
                        <a:latin typeface="新宋体" panose="02010609030101010101" charset="-122"/>
                        <a:ea typeface="新宋体" panose="02010609030101010101" charset="-122"/>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zh-CN" altLang="en-US" sz="1200" b="1">
                          <a:solidFill>
                            <a:srgbClr val="0509BB"/>
                          </a:solidFill>
                          <a:latin typeface="新宋体" panose="02010609030101010101" charset="-122"/>
                          <a:ea typeface="新宋体" panose="02010609030101010101" charset="-122"/>
                        </a:rPr>
                        <a:t>复数</a:t>
                      </a:r>
                      <a:endParaRPr lang="zh-CN" altLang="en-US" sz="1200" b="1">
                        <a:solidFill>
                          <a:srgbClr val="0509BB"/>
                        </a:solidFill>
                        <a:latin typeface="新宋体" panose="02010609030101010101" charset="-122"/>
                        <a:ea typeface="新宋体" panose="02010609030101010101" charset="-122"/>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200" b="1">
                          <a:solidFill>
                            <a:srgbClr val="0509BB"/>
                          </a:solidFill>
                          <a:latin typeface="Times New Roman" panose="02020603050405020304" pitchFamily="18" charset="0"/>
                        </a:rPr>
                        <a:t>2</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200" b="1">
                          <a:solidFill>
                            <a:srgbClr val="0509BB"/>
                          </a:solidFill>
                          <a:latin typeface="Times New Roman" panose="02020603050405020304" pitchFamily="18" charset="0"/>
                        </a:rPr>
                        <a:t>2</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200" b="1">
                          <a:solidFill>
                            <a:srgbClr val="0509BB"/>
                          </a:solidFill>
                          <a:latin typeface="Times New Roman" panose="02020603050405020304" pitchFamily="18" charset="0"/>
                        </a:rPr>
                        <a:t>2</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200" b="1">
                          <a:solidFill>
                            <a:srgbClr val="0509BB"/>
                          </a:solidFill>
                          <a:latin typeface="Times New Roman" panose="02020603050405020304" pitchFamily="18" charset="0"/>
                        </a:rPr>
                        <a:t>3</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200" b="1">
                          <a:solidFill>
                            <a:srgbClr val="0509BB"/>
                          </a:solidFill>
                          <a:latin typeface="Times New Roman" panose="02020603050405020304" pitchFamily="18" charset="0"/>
                        </a:rPr>
                        <a:t>3</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None/>
                      </a:pPr>
                      <a:r>
                        <a:rPr lang="en-US" altLang="zh-CN" sz="1200" b="1">
                          <a:solidFill>
                            <a:srgbClr val="0509BB"/>
                          </a:solidFill>
                        </a:rPr>
                        <a:t>2</a:t>
                      </a:r>
                      <a:endParaRPr lang="zh-CN" altLang="en-US" sz="1200" b="1">
                        <a:solidFill>
                          <a:srgbClr val="0509BB"/>
                        </a:solidFill>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defTabSz="685800" fontAlgn="ctr">
                        <a:spcBef>
                          <a:spcPct val="0"/>
                        </a:spcBef>
                        <a:buNone/>
                      </a:pPr>
                      <a:r>
                        <a:rPr lang="en-US" altLang="zh-CN" sz="1200" b="1">
                          <a:solidFill>
                            <a:srgbClr val="0509BB"/>
                          </a:solidFill>
                        </a:rPr>
                        <a:t>3</a:t>
                      </a:r>
                      <a:endParaRPr lang="zh-CN" altLang="en-US" sz="1200" b="1">
                        <a:solidFill>
                          <a:srgbClr val="0509BB"/>
                        </a:solidFill>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34975">
                <a:tc rowSpan="3">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zh-CN" altLang="en-US" sz="1200" b="1">
                          <a:solidFill>
                            <a:srgbClr val="0509BB"/>
                          </a:solidFill>
                          <a:latin typeface="新宋体" panose="02010609030101010101" charset="-122"/>
                          <a:ea typeface="新宋体" panose="02010609030101010101" charset="-122"/>
                        </a:rPr>
                        <a:t>三</a:t>
                      </a:r>
                      <a:endParaRPr lang="zh-CN" altLang="en-US" sz="1200" b="1">
                        <a:solidFill>
                          <a:srgbClr val="0509BB"/>
                        </a:solidFill>
                        <a:latin typeface="新宋体" panose="02010609030101010101" charset="-122"/>
                        <a:ea typeface="新宋体" panose="02010609030101010101" charset="-122"/>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zh-CN" altLang="en-US" sz="1200" b="1">
                          <a:solidFill>
                            <a:srgbClr val="0509BB"/>
                          </a:solidFill>
                          <a:latin typeface="新宋体" panose="02010609030101010101" charset="-122"/>
                          <a:ea typeface="新宋体" panose="02010609030101010101" charset="-122"/>
                        </a:rPr>
                        <a:t>充分必要条件</a:t>
                      </a:r>
                      <a:endParaRPr lang="zh-CN" altLang="en-US" sz="1200" b="1">
                        <a:solidFill>
                          <a:srgbClr val="0509BB"/>
                        </a:solidFill>
                        <a:latin typeface="新宋体" panose="02010609030101010101" charset="-122"/>
                        <a:ea typeface="新宋体" panose="02010609030101010101" charset="-122"/>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algn="ctr" defTabSz="685800" fontAlgn="ctr">
                        <a:buNone/>
                      </a:pPr>
                      <a:r>
                        <a:rPr lang="en-US" altLang="zh-CN" sz="1200" b="1">
                          <a:solidFill>
                            <a:srgbClr val="0509BB"/>
                          </a:solidFill>
                        </a:rPr>
                        <a:t>　</a:t>
                      </a:r>
                      <a:endParaRPr lang="en-US" altLang="zh-CN" sz="1200" b="1">
                        <a:solidFill>
                          <a:srgbClr val="0509BB"/>
                        </a:solidFill>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C0C0C0"/>
                    </a:solid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algn="ctr" defTabSz="685800" fontAlgn="ctr">
                        <a:buNone/>
                      </a:pPr>
                      <a:r>
                        <a:rPr lang="en-US" altLang="zh-CN" sz="1200" b="1">
                          <a:solidFill>
                            <a:srgbClr val="0509BB"/>
                          </a:solidFill>
                        </a:rPr>
                        <a:t>　</a:t>
                      </a:r>
                      <a:endParaRPr lang="en-US" altLang="zh-CN" sz="1200" b="1">
                        <a:solidFill>
                          <a:srgbClr val="0509BB"/>
                        </a:solidFill>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C0C0C0"/>
                    </a:solid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algn="ctr" defTabSz="685800" fontAlgn="ctr">
                        <a:buNone/>
                      </a:pPr>
                      <a:r>
                        <a:rPr lang="en-US" altLang="zh-CN" sz="1200" b="1">
                          <a:solidFill>
                            <a:srgbClr val="0509BB"/>
                          </a:solidFill>
                        </a:rPr>
                        <a:t>　</a:t>
                      </a:r>
                      <a:endParaRPr lang="en-US" altLang="zh-CN" sz="1200" b="1">
                        <a:solidFill>
                          <a:srgbClr val="0509BB"/>
                        </a:solidFill>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C0C0C0"/>
                    </a:solid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algn="ctr" defTabSz="685800" fontAlgn="ctr">
                        <a:buNone/>
                      </a:pPr>
                      <a:r>
                        <a:rPr lang="en-US" altLang="zh-CN" sz="1200" b="1">
                          <a:solidFill>
                            <a:srgbClr val="0509BB"/>
                          </a:solidFill>
                        </a:rPr>
                        <a:t>　</a:t>
                      </a:r>
                      <a:endParaRPr lang="en-US" altLang="zh-CN" sz="1200" b="1">
                        <a:solidFill>
                          <a:srgbClr val="0509BB"/>
                        </a:solidFill>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C0C0C0"/>
                    </a:solid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algn="ctr" defTabSz="685800" fontAlgn="ctr">
                        <a:buNone/>
                      </a:pPr>
                      <a:r>
                        <a:rPr lang="en-US" altLang="zh-CN" sz="1200" b="1">
                          <a:solidFill>
                            <a:srgbClr val="0509BB"/>
                          </a:solidFill>
                        </a:rPr>
                        <a:t>　</a:t>
                      </a:r>
                      <a:endParaRPr lang="en-US" altLang="zh-CN" sz="1200" b="1">
                        <a:solidFill>
                          <a:srgbClr val="0509BB"/>
                        </a:solidFill>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C0C0C0"/>
                    </a:solid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algn="ctr" defTabSz="685800" fontAlgn="ctr">
                        <a:buNone/>
                      </a:pPr>
                      <a:endParaRPr lang="en-US" altLang="zh-CN" sz="1200" b="1">
                        <a:solidFill>
                          <a:srgbClr val="0509BB"/>
                        </a:solidFill>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C0C0C0"/>
                    </a:solid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algn="ctr" defTabSz="685800" fontAlgn="ctr">
                        <a:buNone/>
                      </a:pPr>
                      <a:endParaRPr lang="en-US" altLang="zh-CN" sz="1200" b="1">
                        <a:solidFill>
                          <a:srgbClr val="0509BB"/>
                        </a:solidFill>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C0C0C0"/>
                    </a:solidFill>
                  </a:tcPr>
                </a:tc>
              </a:tr>
              <a:tr h="431800">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zh-CN" altLang="en-US" sz="1200" b="1" dirty="0">
                          <a:solidFill>
                            <a:srgbClr val="0509BB"/>
                          </a:solidFill>
                          <a:latin typeface="新宋体" panose="02010609030101010101" charset="-122"/>
                          <a:ea typeface="新宋体" panose="02010609030101010101" charset="-122"/>
                        </a:rPr>
                        <a:t>命题</a:t>
                      </a:r>
                      <a:endParaRPr lang="zh-CN" altLang="en-US" sz="1200" b="1" dirty="0">
                        <a:solidFill>
                          <a:srgbClr val="0509BB"/>
                        </a:solidFill>
                        <a:latin typeface="新宋体" panose="02010609030101010101" charset="-122"/>
                        <a:ea typeface="新宋体" panose="02010609030101010101" charset="-122"/>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algn="ctr" defTabSz="685800" fontAlgn="ctr">
                        <a:buNone/>
                      </a:pPr>
                      <a:r>
                        <a:rPr lang="en-US" altLang="zh-CN" sz="1200" b="1">
                          <a:solidFill>
                            <a:srgbClr val="0509BB"/>
                          </a:solidFill>
                        </a:rPr>
                        <a:t>　</a:t>
                      </a:r>
                      <a:endParaRPr lang="en-US" altLang="zh-CN" sz="1200" b="1">
                        <a:solidFill>
                          <a:srgbClr val="0509BB"/>
                        </a:solidFill>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C0C0C0"/>
                    </a:solid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algn="ctr" defTabSz="685800" fontAlgn="ctr">
                        <a:buNone/>
                      </a:pPr>
                      <a:r>
                        <a:rPr lang="en-US" altLang="zh-CN" sz="1200" b="1">
                          <a:solidFill>
                            <a:srgbClr val="0509BB"/>
                          </a:solidFill>
                        </a:rPr>
                        <a:t>　</a:t>
                      </a:r>
                      <a:endParaRPr lang="en-US" altLang="zh-CN" sz="1200" b="1">
                        <a:solidFill>
                          <a:srgbClr val="0509BB"/>
                        </a:solidFill>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C0C0C0"/>
                    </a:solid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algn="ctr" defTabSz="685800" fontAlgn="ctr">
                        <a:buNone/>
                      </a:pPr>
                      <a:r>
                        <a:rPr lang="en-US" altLang="zh-CN" sz="1200" b="1">
                          <a:solidFill>
                            <a:srgbClr val="0509BB"/>
                          </a:solidFill>
                        </a:rPr>
                        <a:t>5</a:t>
                      </a:r>
                      <a:endParaRPr lang="en-US" altLang="zh-CN" sz="1200" b="1">
                        <a:solidFill>
                          <a:srgbClr val="0509BB"/>
                        </a:solidFill>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algn="ctr" defTabSz="685800" fontAlgn="ctr">
                        <a:buNone/>
                      </a:pPr>
                      <a:r>
                        <a:rPr lang="en-US" altLang="zh-CN" sz="1200" b="1">
                          <a:solidFill>
                            <a:srgbClr val="0509BB"/>
                          </a:solidFill>
                        </a:rPr>
                        <a:t>　</a:t>
                      </a:r>
                      <a:endParaRPr lang="en-US" altLang="zh-CN" sz="1200" b="1">
                        <a:solidFill>
                          <a:srgbClr val="0509BB"/>
                        </a:solidFill>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C0C0C0"/>
                    </a:solid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algn="ctr" defTabSz="685800" fontAlgn="ctr">
                        <a:buNone/>
                      </a:pPr>
                      <a:r>
                        <a:rPr lang="en-US" altLang="zh-CN" sz="1200" b="1">
                          <a:solidFill>
                            <a:srgbClr val="0509BB"/>
                          </a:solidFill>
                        </a:rPr>
                        <a:t>　</a:t>
                      </a:r>
                      <a:endParaRPr lang="en-US" altLang="zh-CN" sz="1200" b="1">
                        <a:solidFill>
                          <a:srgbClr val="0509BB"/>
                        </a:solidFill>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C0C0C0"/>
                    </a:solid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algn="ctr" defTabSz="685800" fontAlgn="ctr">
                        <a:buNone/>
                      </a:pPr>
                      <a:endParaRPr lang="en-US" altLang="zh-CN" sz="1200" b="1">
                        <a:solidFill>
                          <a:srgbClr val="0509BB"/>
                        </a:solidFill>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C0C0C0"/>
                    </a:solid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algn="ctr" defTabSz="685800" fontAlgn="ctr">
                        <a:buNone/>
                      </a:pPr>
                      <a:endParaRPr lang="en-US" altLang="zh-CN" sz="1200" b="1">
                        <a:solidFill>
                          <a:srgbClr val="0509BB"/>
                        </a:solidFill>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C0C0C0"/>
                    </a:solidFill>
                  </a:tcPr>
                </a:tc>
              </a:tr>
              <a:tr h="434975">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B w="12700" cap="flat" cmpd="sng">
                      <a:solidFill>
                        <a:srgbClr val="000000"/>
                      </a:solidFill>
                      <a:prstDash val="solid"/>
                      <a:headEnd type="none" w="med" len="med"/>
                      <a:tailEnd type="none" w="med" len="med"/>
                    </a:lnB>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zh-CN" altLang="en-US" sz="1200" b="1">
                          <a:solidFill>
                            <a:srgbClr val="0509BB"/>
                          </a:solidFill>
                          <a:latin typeface="新宋体" panose="02010609030101010101" charset="-122"/>
                          <a:ea typeface="新宋体" panose="02010609030101010101" charset="-122"/>
                        </a:rPr>
                        <a:t>推理题</a:t>
                      </a:r>
                      <a:endParaRPr lang="zh-CN" altLang="en-US" sz="1200" b="1">
                        <a:solidFill>
                          <a:srgbClr val="0509BB"/>
                        </a:solidFill>
                        <a:latin typeface="新宋体" panose="02010609030101010101" charset="-122"/>
                        <a:ea typeface="新宋体" panose="02010609030101010101" charset="-122"/>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algn="ctr" defTabSz="685800" fontAlgn="ctr">
                        <a:buNone/>
                      </a:pPr>
                      <a:r>
                        <a:rPr lang="en-US" altLang="zh-CN" sz="1200" b="1">
                          <a:solidFill>
                            <a:srgbClr val="0509BB"/>
                          </a:solidFill>
                        </a:rPr>
                        <a:t>　</a:t>
                      </a:r>
                      <a:endParaRPr lang="en-US" altLang="zh-CN" sz="1200" b="1">
                        <a:solidFill>
                          <a:srgbClr val="0509BB"/>
                        </a:solidFill>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C0C0C0"/>
                    </a:solid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algn="ctr" defTabSz="685800" fontAlgn="ctr">
                        <a:buNone/>
                      </a:pPr>
                      <a:r>
                        <a:rPr lang="en-US" altLang="zh-CN" sz="1200" b="1">
                          <a:solidFill>
                            <a:srgbClr val="0509BB"/>
                          </a:solidFill>
                        </a:rPr>
                        <a:t>　</a:t>
                      </a:r>
                      <a:endParaRPr lang="en-US" altLang="zh-CN" sz="1200" b="1">
                        <a:solidFill>
                          <a:srgbClr val="0509BB"/>
                        </a:solidFill>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C0C0C0"/>
                    </a:solid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algn="ctr" defTabSz="685800" fontAlgn="ctr">
                        <a:buNone/>
                      </a:pPr>
                      <a:r>
                        <a:rPr lang="en-US" altLang="zh-CN" sz="1200" b="1">
                          <a:solidFill>
                            <a:srgbClr val="0509BB"/>
                          </a:solidFill>
                        </a:rPr>
                        <a:t>　</a:t>
                      </a:r>
                      <a:endParaRPr lang="en-US" altLang="zh-CN" sz="1200" b="1">
                        <a:solidFill>
                          <a:srgbClr val="0509BB"/>
                        </a:solidFill>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C0C0C0"/>
                    </a:solid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algn="ctr" defTabSz="685800" fontAlgn="ctr">
                        <a:buNone/>
                      </a:pPr>
                      <a:r>
                        <a:rPr lang="en-US" altLang="zh-CN" sz="1200" b="1">
                          <a:solidFill>
                            <a:srgbClr val="0509BB"/>
                          </a:solidFill>
                        </a:rPr>
                        <a:t>14</a:t>
                      </a:r>
                      <a:endParaRPr lang="en-US" altLang="zh-CN" sz="1200" b="1">
                        <a:solidFill>
                          <a:srgbClr val="0509BB"/>
                        </a:solidFill>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algn="ctr" defTabSz="685800" fontAlgn="ctr">
                        <a:buNone/>
                      </a:pPr>
                      <a:r>
                        <a:rPr lang="en-US" altLang="zh-CN" sz="1200" b="1">
                          <a:solidFill>
                            <a:srgbClr val="0509BB"/>
                          </a:solidFill>
                        </a:rPr>
                        <a:t>　</a:t>
                      </a:r>
                      <a:endParaRPr lang="en-US" altLang="zh-CN" sz="1200" b="1">
                        <a:solidFill>
                          <a:srgbClr val="0509BB"/>
                        </a:solidFill>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C0C0C0"/>
                    </a:solid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algn="ctr" defTabSz="685800" fontAlgn="ctr">
                        <a:buNone/>
                      </a:pPr>
                      <a:endParaRPr lang="en-US" altLang="zh-CN" sz="1200" b="1">
                        <a:solidFill>
                          <a:srgbClr val="0509BB"/>
                        </a:solidFill>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C0C0C0"/>
                    </a:solid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algn="ctr" defTabSz="685800" fontAlgn="ctr">
                        <a:buNone/>
                      </a:pPr>
                      <a:endParaRPr lang="en-US" altLang="zh-CN" sz="1200" b="1">
                        <a:solidFill>
                          <a:srgbClr val="0509BB"/>
                        </a:solidFill>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C0C0C0"/>
                    </a:solidFill>
                  </a:tcPr>
                </a:tc>
              </a:tr>
              <a:tr h="433070">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zh-CN" altLang="en-US" sz="1200" b="1">
                          <a:solidFill>
                            <a:srgbClr val="0509BB"/>
                          </a:solidFill>
                          <a:latin typeface="新宋体" panose="02010609030101010101" charset="-122"/>
                          <a:ea typeface="新宋体" panose="02010609030101010101" charset="-122"/>
                        </a:rPr>
                        <a:t>四</a:t>
                      </a:r>
                      <a:endParaRPr lang="zh-CN" altLang="en-US" sz="1200" b="1">
                        <a:solidFill>
                          <a:srgbClr val="0509BB"/>
                        </a:solidFill>
                        <a:latin typeface="新宋体" panose="02010609030101010101" charset="-122"/>
                        <a:ea typeface="新宋体" panose="02010609030101010101" charset="-122"/>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zh-CN" altLang="en-US" sz="1200" b="1">
                          <a:solidFill>
                            <a:srgbClr val="0509BB"/>
                          </a:solidFill>
                          <a:latin typeface="新宋体" panose="02010609030101010101" charset="-122"/>
                          <a:ea typeface="新宋体" panose="02010609030101010101" charset="-122"/>
                        </a:rPr>
                        <a:t>程序框图</a:t>
                      </a:r>
                      <a:endParaRPr lang="zh-CN" altLang="en-US" sz="1200" b="1">
                        <a:solidFill>
                          <a:srgbClr val="0509BB"/>
                        </a:solidFill>
                        <a:latin typeface="新宋体" panose="02010609030101010101" charset="-122"/>
                        <a:ea typeface="新宋体" panose="02010609030101010101" charset="-122"/>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200" b="1">
                          <a:solidFill>
                            <a:srgbClr val="0509BB"/>
                          </a:solidFill>
                          <a:latin typeface="Times New Roman" panose="02020603050405020304" pitchFamily="18" charset="0"/>
                        </a:rPr>
                        <a:t>5</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200" b="1">
                          <a:solidFill>
                            <a:srgbClr val="0509BB"/>
                          </a:solidFill>
                          <a:latin typeface="Times New Roman" panose="02020603050405020304" pitchFamily="18" charset="0"/>
                        </a:rPr>
                        <a:t>6</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200" b="1">
                          <a:solidFill>
                            <a:srgbClr val="0509BB"/>
                          </a:solidFill>
                          <a:latin typeface="Times New Roman" panose="02020603050405020304" pitchFamily="18" charset="0"/>
                        </a:rPr>
                        <a:t>7</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200" b="1">
                          <a:solidFill>
                            <a:srgbClr val="0509BB"/>
                          </a:solidFill>
                          <a:latin typeface="Times New Roman" panose="02020603050405020304" pitchFamily="18" charset="0"/>
                        </a:rPr>
                        <a:t>9</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200" b="1">
                          <a:solidFill>
                            <a:srgbClr val="0509BB"/>
                          </a:solidFill>
                          <a:latin typeface="Times New Roman" panose="02020603050405020304" pitchFamily="18" charset="0"/>
                        </a:rPr>
                        <a:t>9</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None/>
                      </a:pPr>
                      <a:r>
                        <a:rPr lang="en-US" altLang="zh-CN" sz="1200" b="1">
                          <a:solidFill>
                            <a:srgbClr val="0509BB"/>
                          </a:solidFill>
                        </a:rPr>
                        <a:t>10</a:t>
                      </a:r>
                      <a:endParaRPr lang="zh-CN" altLang="en-US" sz="1200" b="1">
                        <a:solidFill>
                          <a:srgbClr val="0509BB"/>
                        </a:solidFill>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defTabSz="685800" fontAlgn="ctr">
                        <a:spcBef>
                          <a:spcPct val="0"/>
                        </a:spcBef>
                        <a:buNone/>
                      </a:pPr>
                      <a:r>
                        <a:rPr lang="en-US" altLang="zh-CN" sz="1200" b="1">
                          <a:solidFill>
                            <a:srgbClr val="0509BB"/>
                          </a:solidFill>
                        </a:rPr>
                        <a:t>10</a:t>
                      </a:r>
                      <a:endParaRPr lang="zh-CN" altLang="en-US" sz="1200" b="1">
                        <a:solidFill>
                          <a:srgbClr val="0509BB"/>
                        </a:solidFill>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32435">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zh-CN" altLang="en-US" sz="1200" b="1">
                          <a:solidFill>
                            <a:srgbClr val="0509BB"/>
                          </a:solidFill>
                          <a:latin typeface="新宋体" panose="02010609030101010101" charset="-122"/>
                          <a:ea typeface="新宋体" panose="02010609030101010101" charset="-122"/>
                        </a:rPr>
                        <a:t>五</a:t>
                      </a:r>
                      <a:endParaRPr lang="zh-CN" altLang="en-US" sz="1200" b="1">
                        <a:solidFill>
                          <a:srgbClr val="0509BB"/>
                        </a:solidFill>
                        <a:latin typeface="新宋体" panose="02010609030101010101" charset="-122"/>
                        <a:ea typeface="新宋体" panose="02010609030101010101" charset="-122"/>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zh-CN" altLang="en-US" sz="1200" b="1">
                          <a:solidFill>
                            <a:srgbClr val="0509BB"/>
                          </a:solidFill>
                          <a:latin typeface="新宋体" panose="02010609030101010101" charset="-122"/>
                          <a:ea typeface="新宋体" panose="02010609030101010101" charset="-122"/>
                        </a:rPr>
                        <a:t>平面向量</a:t>
                      </a:r>
                      <a:endParaRPr lang="zh-CN" altLang="en-US" sz="1200" b="1">
                        <a:solidFill>
                          <a:srgbClr val="0509BB"/>
                        </a:solidFill>
                        <a:latin typeface="新宋体" panose="02010609030101010101" charset="-122"/>
                        <a:ea typeface="新宋体" panose="02010609030101010101" charset="-122"/>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200" b="1">
                          <a:solidFill>
                            <a:srgbClr val="0509BB"/>
                          </a:solidFill>
                          <a:latin typeface="Times New Roman" panose="02020603050405020304" pitchFamily="18" charset="0"/>
                        </a:rPr>
                        <a:t>13</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200" b="1">
                          <a:solidFill>
                            <a:srgbClr val="0509BB"/>
                          </a:solidFill>
                          <a:latin typeface="Times New Roman" panose="02020603050405020304" pitchFamily="18" charset="0"/>
                        </a:rPr>
                        <a:t>15</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200" b="1">
                          <a:solidFill>
                            <a:srgbClr val="0509BB"/>
                          </a:solidFill>
                          <a:latin typeface="Times New Roman" panose="02020603050405020304" pitchFamily="18" charset="0"/>
                        </a:rPr>
                        <a:t>13</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200" b="1">
                          <a:solidFill>
                            <a:srgbClr val="0509BB"/>
                          </a:solidFill>
                          <a:latin typeface="Times New Roman" panose="02020603050405020304" pitchFamily="18" charset="0"/>
                        </a:rPr>
                        <a:t>6</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200" b="1">
                          <a:solidFill>
                            <a:srgbClr val="0509BB"/>
                          </a:solidFill>
                          <a:latin typeface="Times New Roman" panose="02020603050405020304" pitchFamily="18" charset="0"/>
                        </a:rPr>
                        <a:t>2</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None/>
                      </a:pPr>
                      <a:r>
                        <a:rPr lang="en-US" altLang="zh-CN" sz="1200" b="1">
                          <a:solidFill>
                            <a:srgbClr val="0509BB"/>
                          </a:solidFill>
                        </a:rPr>
                        <a:t>13</a:t>
                      </a:r>
                      <a:endParaRPr lang="zh-CN" altLang="en-US" sz="1200" b="1">
                        <a:solidFill>
                          <a:srgbClr val="0509BB"/>
                        </a:solidFill>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defTabSz="685800" fontAlgn="ctr">
                        <a:spcBef>
                          <a:spcPct val="0"/>
                        </a:spcBef>
                        <a:buNone/>
                      </a:pPr>
                      <a:r>
                        <a:rPr lang="en-US" altLang="zh-CN" sz="1200" b="1">
                          <a:solidFill>
                            <a:srgbClr val="0509BB"/>
                          </a:solidFill>
                        </a:rPr>
                        <a:t>13</a:t>
                      </a:r>
                      <a:endParaRPr lang="zh-CN" altLang="en-US" sz="1200" b="1">
                        <a:solidFill>
                          <a:srgbClr val="0509BB"/>
                        </a:solidFill>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33070">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zh-CN" altLang="en-US" sz="1200" b="1">
                          <a:solidFill>
                            <a:srgbClr val="0509BB"/>
                          </a:solidFill>
                          <a:latin typeface="新宋体" panose="02010609030101010101" charset="-122"/>
                          <a:ea typeface="新宋体" panose="02010609030101010101" charset="-122"/>
                        </a:rPr>
                        <a:t>六</a:t>
                      </a:r>
                      <a:endParaRPr lang="zh-CN" altLang="en-US" sz="1200" b="1">
                        <a:solidFill>
                          <a:srgbClr val="0509BB"/>
                        </a:solidFill>
                        <a:latin typeface="新宋体" panose="02010609030101010101" charset="-122"/>
                        <a:ea typeface="新宋体" panose="02010609030101010101" charset="-122"/>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zh-CN" altLang="en-US" sz="1200" b="1">
                          <a:solidFill>
                            <a:srgbClr val="0509BB"/>
                          </a:solidFill>
                          <a:latin typeface="新宋体" panose="02010609030101010101" charset="-122"/>
                          <a:ea typeface="新宋体" panose="02010609030101010101" charset="-122"/>
                        </a:rPr>
                        <a:t>线性规划</a:t>
                      </a:r>
                      <a:endParaRPr lang="zh-CN" altLang="en-US" sz="1200" b="1">
                        <a:solidFill>
                          <a:srgbClr val="0509BB"/>
                        </a:solidFill>
                        <a:latin typeface="新宋体" panose="02010609030101010101" charset="-122"/>
                        <a:ea typeface="新宋体" panose="02010609030101010101" charset="-122"/>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200" b="1" dirty="0">
                          <a:solidFill>
                            <a:srgbClr val="0509BB"/>
                          </a:solidFill>
                          <a:latin typeface="Times New Roman" panose="02020603050405020304" pitchFamily="18" charset="0"/>
                        </a:rPr>
                        <a:t>14</a:t>
                      </a:r>
                      <a:endParaRPr lang="zh-CN" altLang="en-US" sz="1200" b="1" dirty="0">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200" b="1">
                          <a:solidFill>
                            <a:srgbClr val="0509BB"/>
                          </a:solidFill>
                          <a:latin typeface="Times New Roman" panose="02020603050405020304" pitchFamily="18" charset="0"/>
                        </a:rPr>
                        <a:t>5</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200" b="1">
                          <a:solidFill>
                            <a:srgbClr val="0509BB"/>
                          </a:solidFill>
                          <a:latin typeface="Times New Roman" panose="02020603050405020304" pitchFamily="18" charset="0"/>
                        </a:rPr>
                        <a:t>14</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200" b="1">
                          <a:solidFill>
                            <a:srgbClr val="0509BB"/>
                          </a:solidFill>
                          <a:latin typeface="Times New Roman" panose="02020603050405020304" pitchFamily="18" charset="0"/>
                        </a:rPr>
                        <a:t>11</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200" b="1">
                          <a:solidFill>
                            <a:srgbClr val="0509BB"/>
                          </a:solidFill>
                          <a:latin typeface="Times New Roman" panose="02020603050405020304" pitchFamily="18" charset="0"/>
                        </a:rPr>
                        <a:t>15</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None/>
                      </a:pPr>
                      <a:r>
                        <a:rPr lang="en-US" altLang="zh-CN" sz="1200" b="1">
                          <a:solidFill>
                            <a:srgbClr val="0509BB"/>
                          </a:solidFill>
                        </a:rPr>
                        <a:t>16</a:t>
                      </a:r>
                      <a:endParaRPr lang="zh-CN" altLang="en-US" sz="1200" b="1">
                        <a:solidFill>
                          <a:srgbClr val="0509BB"/>
                        </a:solidFill>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defTabSz="685800" fontAlgn="ctr">
                        <a:spcBef>
                          <a:spcPct val="0"/>
                        </a:spcBef>
                        <a:buNone/>
                      </a:pPr>
                      <a:r>
                        <a:rPr lang="en-US" altLang="zh-CN" sz="1200" b="1" dirty="0">
                          <a:solidFill>
                            <a:srgbClr val="0509BB"/>
                          </a:solidFill>
                        </a:rPr>
                        <a:t>7</a:t>
                      </a:r>
                      <a:endParaRPr lang="zh-CN" altLang="en-US" sz="1200" b="1" dirty="0">
                        <a:solidFill>
                          <a:srgbClr val="0509BB"/>
                        </a:solidFill>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sp>
        <p:nvSpPr>
          <p:cNvPr id="25701" name="Rectangle 2"/>
          <p:cNvSpPr/>
          <p:nvPr/>
        </p:nvSpPr>
        <p:spPr>
          <a:xfrm>
            <a:off x="1656160" y="176213"/>
            <a:ext cx="5831681" cy="601266"/>
          </a:xfrm>
          <a:prstGeom prst="rect">
            <a:avLst/>
          </a:prstGeom>
          <a:noFill/>
          <a:ln w="9525">
            <a:noFill/>
          </a:ln>
        </p:spPr>
        <p:txBody>
          <a:bodyPr anchor="ctr"/>
          <a:p>
            <a:pPr algn="ctr"/>
            <a:r>
              <a:rPr lang="zh-CN" altLang="en-US" dirty="0">
                <a:solidFill>
                  <a:schemeClr val="tx2"/>
                </a:solidFill>
                <a:latin typeface="Times New Roman" panose="02020603050405020304" pitchFamily="18" charset="0"/>
                <a:ea typeface="微软雅黑" panose="020B0503020204020204" pitchFamily="34" charset="-122"/>
              </a:rPr>
              <a:t>（二）</a:t>
            </a:r>
            <a:r>
              <a:rPr lang="en-US" altLang="zh-CN" dirty="0">
                <a:solidFill>
                  <a:schemeClr val="tx2"/>
                </a:solidFill>
                <a:latin typeface="Times New Roman" panose="02020603050405020304" pitchFamily="18" charset="0"/>
                <a:ea typeface="微软雅黑" panose="020B0503020204020204" pitchFamily="34" charset="-122"/>
              </a:rPr>
              <a:t>.2011-2017</a:t>
            </a:r>
            <a:r>
              <a:rPr lang="zh-CN" altLang="en-US" dirty="0">
                <a:solidFill>
                  <a:schemeClr val="tx2"/>
                </a:solidFill>
                <a:latin typeface="Times New Roman" panose="02020603050405020304" pitchFamily="18" charset="0"/>
                <a:ea typeface="微软雅黑" panose="020B0503020204020204" pitchFamily="34" charset="-122"/>
              </a:rPr>
              <a:t>年新课标</a:t>
            </a:r>
            <a:r>
              <a:rPr lang="en-US" altLang="zh-CN" dirty="0">
                <a:solidFill>
                  <a:schemeClr val="tx2"/>
                </a:solidFill>
                <a:latin typeface="Times New Roman" panose="02020603050405020304" pitchFamily="18" charset="0"/>
                <a:ea typeface="微软雅黑" panose="020B0503020204020204" pitchFamily="34" charset="-122"/>
              </a:rPr>
              <a:t>1</a:t>
            </a:r>
            <a:r>
              <a:rPr lang="zh-CN" altLang="en-US" dirty="0">
                <a:solidFill>
                  <a:schemeClr val="tx2"/>
                </a:solidFill>
                <a:latin typeface="Times New Roman" panose="02020603050405020304" pitchFamily="18" charset="0"/>
                <a:ea typeface="微软雅黑" panose="020B0503020204020204" pitchFamily="34" charset="-122"/>
              </a:rPr>
              <a:t>卷（文）考点分布统计表   </a:t>
            </a:r>
            <a:endParaRPr lang="zh-CN" altLang="en-US" dirty="0">
              <a:solidFill>
                <a:schemeClr val="tx2"/>
              </a:solidFill>
              <a:latin typeface="Times New Roman" panose="02020603050405020304" pitchFamily="18" charset="0"/>
              <a:ea typeface="微软雅黑" panose="020B0503020204020204" pitchFamily="34" charset="-122"/>
            </a:endParaRP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9698" name="对象 1"/>
          <p:cNvGraphicFramePr/>
          <p:nvPr/>
        </p:nvGraphicFramePr>
        <p:xfrm>
          <a:off x="1369219" y="1545431"/>
          <a:ext cx="6335316" cy="1135856"/>
        </p:xfrm>
        <a:graphic>
          <a:graphicData uri="http://schemas.openxmlformats.org/presentationml/2006/ole">
            <mc:AlternateContent xmlns:mc="http://schemas.openxmlformats.org/markup-compatibility/2006">
              <mc:Choice xmlns:v="urn:schemas-microsoft-com:vml" Requires="v">
                <p:oleObj spid="_x0000_s75779" name="" r:id="rId1" imgW="8592820" imgH="1532890" progId="Word.Document.12">
                  <p:embed/>
                </p:oleObj>
              </mc:Choice>
              <mc:Fallback>
                <p:oleObj name="" r:id="rId1" imgW="8592820" imgH="1532890" progId="Word.Document.12">
                  <p:embed/>
                  <p:pic>
                    <p:nvPicPr>
                      <p:cNvPr id="0" name="图片 75778"/>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69219" y="1545431"/>
                        <a:ext cx="6335316" cy="11358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pic>
                </p:oleObj>
              </mc:Fallback>
            </mc:AlternateContent>
          </a:graphicData>
        </a:graphic>
      </p:graphicFrame>
      <p:sp>
        <p:nvSpPr>
          <p:cNvPr id="27651" name="矩形 2"/>
          <p:cNvSpPr>
            <a:spLocks noChangeArrowheads="1"/>
          </p:cNvSpPr>
          <p:nvPr/>
        </p:nvSpPr>
        <p:spPr bwMode="auto">
          <a:xfrm>
            <a:off x="1429964" y="500048"/>
            <a:ext cx="6571060" cy="378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0" marR="0" lvl="0" indent="0" algn="just" defTabSz="914400" rtl="0" eaLnBrk="1" fontAlgn="base" latinLnBrk="0" hangingPunct="1">
              <a:lnSpc>
                <a:spcPct val="150000"/>
              </a:lnSpc>
              <a:spcBef>
                <a:spcPct val="0"/>
              </a:spcBef>
              <a:spcAft>
                <a:spcPts val="0"/>
              </a:spcAft>
              <a:buClrTx/>
              <a:buSzTx/>
              <a:buFontTx/>
              <a:buNone/>
              <a:tabLst>
                <a:tab pos="2700655" algn="l"/>
              </a:tabLst>
              <a:defRPr/>
            </a:pPr>
            <a:r>
              <a:rPr kumimoji="0" lang="en-US" altLang="zh-CN" sz="1600" b="0" i="0" u="none" strike="noStrike" kern="100" cap="none" spc="0" normalizeH="0" baseline="0" noProof="0" dirty="0">
                <a:ln>
                  <a:noFill/>
                </a:ln>
                <a:solidFill>
                  <a:srgbClr val="0000FF"/>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(2)</a:t>
            </a:r>
            <a:r>
              <a:rPr kumimoji="0" lang="zh-CN" altLang="zh-CN" sz="1600" b="0" i="0" u="none" strike="noStrike" kern="100" cap="none" spc="0" normalizeH="0" baseline="0" noProof="0" dirty="0">
                <a:ln>
                  <a:noFill/>
                </a:ln>
                <a:solidFill>
                  <a:srgbClr val="0000FF"/>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由</a:t>
            </a:r>
            <a:r>
              <a:rPr kumimoji="0" lang="en-US" altLang="zh-CN" sz="1600" b="0" i="0" u="none" strike="noStrike" kern="100" cap="none" spc="0" normalizeH="0" baseline="0" noProof="0" dirty="0">
                <a:ln>
                  <a:noFill/>
                </a:ln>
                <a:solidFill>
                  <a:srgbClr val="0000FF"/>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(1)</a:t>
            </a:r>
            <a:r>
              <a:rPr kumimoji="0" lang="zh-CN" altLang="zh-CN" sz="1600" b="0" i="0" u="none" strike="noStrike" kern="100" cap="none" spc="0" normalizeH="0" baseline="0" noProof="0" dirty="0">
                <a:ln>
                  <a:noFill/>
                </a:ln>
                <a:solidFill>
                  <a:srgbClr val="0000FF"/>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知，该市</a:t>
            </a:r>
            <a:r>
              <a:rPr kumimoji="0" lang="en-US" altLang="zh-CN" sz="1600" b="0" i="0" u="none" strike="noStrike" kern="100" cap="none" spc="0" normalizeH="0" baseline="0" noProof="0" dirty="0">
                <a:ln>
                  <a:noFill/>
                </a:ln>
                <a:solidFill>
                  <a:srgbClr val="0000FF"/>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100</a:t>
            </a:r>
            <a:r>
              <a:rPr kumimoji="0" lang="zh-CN" altLang="zh-CN" sz="1600" b="0" i="0" u="none" strike="noStrike" kern="100" cap="none" spc="0" normalizeH="0" baseline="0" noProof="0" dirty="0">
                <a:ln>
                  <a:noFill/>
                </a:ln>
                <a:solidFill>
                  <a:srgbClr val="0000FF"/>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位居民中月均用水量不低于</a:t>
            </a:r>
            <a:r>
              <a:rPr kumimoji="0" lang="en-US" altLang="zh-CN" sz="1600" b="0" i="0" u="none" strike="noStrike" kern="100" cap="none" spc="0" normalizeH="0" baseline="0" noProof="0" dirty="0">
                <a:ln>
                  <a:noFill/>
                </a:ln>
                <a:solidFill>
                  <a:srgbClr val="0000FF"/>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3</a:t>
            </a:r>
            <a:r>
              <a:rPr kumimoji="0" lang="zh-CN" altLang="zh-CN" sz="1600" b="0" i="0" u="none" strike="noStrike" kern="100" cap="none" spc="0" normalizeH="0" baseline="0" noProof="0" dirty="0">
                <a:ln>
                  <a:noFill/>
                </a:ln>
                <a:solidFill>
                  <a:srgbClr val="0000FF"/>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吨的频率为</a:t>
            </a:r>
            <a:r>
              <a:rPr kumimoji="0" lang="en-US" altLang="zh-CN" sz="1600" b="0" i="0" u="none" strike="noStrike" kern="100" cap="none" spc="0" normalizeH="0" baseline="0" noProof="0" dirty="0">
                <a:ln>
                  <a:noFill/>
                </a:ln>
                <a:solidFill>
                  <a:srgbClr val="0000FF"/>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0.06</a:t>
            </a:r>
            <a:r>
              <a:rPr kumimoji="0" lang="zh-CN" altLang="zh-CN" sz="1600" b="0" i="0" u="none" strike="noStrike" kern="100" cap="none" spc="0" normalizeH="0" baseline="0" noProof="0" dirty="0">
                <a:ln>
                  <a:noFill/>
                </a:ln>
                <a:solidFill>
                  <a:srgbClr val="0000FF"/>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a:t>
            </a:r>
            <a:r>
              <a:rPr kumimoji="0" lang="en-US" altLang="zh-CN" sz="1600" b="0" i="0" u="none" strike="noStrike" kern="100" cap="none" spc="0" normalizeH="0" baseline="0" noProof="0" dirty="0">
                <a:ln>
                  <a:noFill/>
                </a:ln>
                <a:solidFill>
                  <a:srgbClr val="0000FF"/>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0.04</a:t>
            </a:r>
            <a:r>
              <a:rPr kumimoji="0" lang="zh-CN" altLang="zh-CN" sz="1600" b="0" i="0" u="none" strike="noStrike" kern="100" cap="none" spc="0" normalizeH="0" baseline="0" noProof="0" dirty="0">
                <a:ln>
                  <a:noFill/>
                </a:ln>
                <a:solidFill>
                  <a:srgbClr val="0000FF"/>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a:t>
            </a:r>
            <a:r>
              <a:rPr kumimoji="0" lang="en-US" altLang="zh-CN" sz="1600" b="0" i="0" u="none" strike="noStrike" kern="100" cap="none" spc="0" normalizeH="0" baseline="0" noProof="0" dirty="0">
                <a:ln>
                  <a:noFill/>
                </a:ln>
                <a:solidFill>
                  <a:srgbClr val="0000FF"/>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0.02</a:t>
            </a:r>
            <a:r>
              <a:rPr kumimoji="0" lang="zh-CN" altLang="zh-CN" sz="1600" b="0" i="0" u="none" strike="noStrike" kern="100" cap="none" spc="0" normalizeH="0" baseline="0" noProof="0" dirty="0">
                <a:ln>
                  <a:noFill/>
                </a:ln>
                <a:solidFill>
                  <a:srgbClr val="0000FF"/>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a:t>
            </a:r>
            <a:r>
              <a:rPr kumimoji="0" lang="en-US" altLang="zh-CN" sz="1600" b="0" i="0" u="none" strike="noStrike" kern="100" cap="none" spc="0" normalizeH="0" baseline="0" noProof="0" dirty="0">
                <a:ln>
                  <a:noFill/>
                </a:ln>
                <a:solidFill>
                  <a:srgbClr val="0000FF"/>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0.12.</a:t>
            </a:r>
            <a:endParaRPr kumimoji="0" lang="zh-CN" altLang="zh-CN" sz="1600" b="0" i="0" u="none" strike="noStrike" kern="100" cap="none" spc="0" normalizeH="0" baseline="0" noProof="0" dirty="0">
              <a:ln>
                <a:noFill/>
              </a:ln>
              <a:solidFill>
                <a:srgbClr val="0000FF"/>
              </a:solidFill>
              <a:effectLst/>
              <a:uLnTx/>
              <a:uFillTx/>
              <a:latin typeface="Times New Roman" panose="02020603050405020304" pitchFamily="18" charset="0"/>
              <a:ea typeface="微软雅黑" panose="020B0503020204020204" pitchFamily="34" charset="-122"/>
              <a:cs typeface="Times New Roman" panose="02020603050405020304" pitchFamily="18" charset="0"/>
            </a:endParaRPr>
          </a:p>
          <a:p>
            <a:pPr marL="0" marR="0" lvl="0" indent="0" algn="just" defTabSz="914400" rtl="0" eaLnBrk="1" fontAlgn="base" latinLnBrk="0" hangingPunct="1">
              <a:lnSpc>
                <a:spcPct val="150000"/>
              </a:lnSpc>
              <a:spcBef>
                <a:spcPct val="0"/>
              </a:spcBef>
              <a:spcAft>
                <a:spcPts val="0"/>
              </a:spcAft>
              <a:buClrTx/>
              <a:buSzTx/>
              <a:buFontTx/>
              <a:buNone/>
              <a:tabLst>
                <a:tab pos="2700655" algn="l"/>
              </a:tabLst>
              <a:defRPr/>
            </a:pPr>
            <a:r>
              <a:rPr kumimoji="0" lang="zh-CN" altLang="zh-CN" sz="1600" b="0" i="0" u="none" strike="noStrike" kern="100" cap="none" spc="0" normalizeH="0" baseline="0" noProof="0" dirty="0">
                <a:ln>
                  <a:noFill/>
                </a:ln>
                <a:solidFill>
                  <a:srgbClr val="0000FF"/>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由以上样本的频率分布，可以估计</a:t>
            </a:r>
            <a:r>
              <a:rPr kumimoji="0" lang="en-US" altLang="zh-CN" sz="1600" b="0" i="0" u="none" strike="noStrike" kern="100" cap="none" spc="0" normalizeH="0" baseline="0" noProof="0" dirty="0">
                <a:ln>
                  <a:noFill/>
                </a:ln>
                <a:solidFill>
                  <a:srgbClr val="0000FF"/>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30</a:t>
            </a:r>
            <a:r>
              <a:rPr kumimoji="0" lang="zh-CN" altLang="zh-CN" sz="1600" b="0" i="0" u="none" strike="noStrike" kern="100" cap="none" spc="0" normalizeH="0" baseline="0" noProof="0" dirty="0">
                <a:ln>
                  <a:noFill/>
                </a:ln>
                <a:solidFill>
                  <a:srgbClr val="0000FF"/>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万居民中月均用水量不低于</a:t>
            </a:r>
            <a:r>
              <a:rPr kumimoji="0" lang="en-US" altLang="zh-CN" sz="1600" b="0" i="0" u="none" strike="noStrike" kern="100" cap="none" spc="0" normalizeH="0" baseline="0" noProof="0" dirty="0">
                <a:ln>
                  <a:noFill/>
                </a:ln>
                <a:solidFill>
                  <a:srgbClr val="0000FF"/>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3</a:t>
            </a:r>
            <a:r>
              <a:rPr kumimoji="0" lang="zh-CN" altLang="zh-CN" sz="1600" b="0" i="0" u="none" strike="noStrike" kern="100" cap="none" spc="0" normalizeH="0" baseline="0" noProof="0" dirty="0">
                <a:ln>
                  <a:noFill/>
                </a:ln>
                <a:solidFill>
                  <a:srgbClr val="0000FF"/>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吨的人数为</a:t>
            </a:r>
            <a:r>
              <a:rPr kumimoji="0" lang="en-US" altLang="zh-CN" sz="1600" b="0" i="0" u="none" strike="noStrike" kern="100" cap="none" spc="0" normalizeH="0" baseline="0" noProof="0" dirty="0">
                <a:ln>
                  <a:noFill/>
                </a:ln>
                <a:solidFill>
                  <a:srgbClr val="0000FF"/>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300 000×0.12</a:t>
            </a:r>
            <a:r>
              <a:rPr kumimoji="0" lang="zh-CN" altLang="zh-CN" sz="1600" b="0" i="0" u="none" strike="noStrike" kern="100" cap="none" spc="0" normalizeH="0" baseline="0" noProof="0" dirty="0">
                <a:ln>
                  <a:noFill/>
                </a:ln>
                <a:solidFill>
                  <a:srgbClr val="0000FF"/>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a:t>
            </a:r>
            <a:r>
              <a:rPr kumimoji="0" lang="en-US" altLang="zh-CN" sz="1600" b="0" i="0" u="none" strike="noStrike" kern="100" cap="none" spc="0" normalizeH="0" baseline="0" noProof="0" dirty="0">
                <a:ln>
                  <a:noFill/>
                </a:ln>
                <a:solidFill>
                  <a:srgbClr val="0000FF"/>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36 000.</a:t>
            </a:r>
            <a:endParaRPr kumimoji="0" lang="zh-CN" altLang="zh-CN" sz="1600" b="0" i="0" u="none" strike="noStrike" kern="100" cap="none" spc="0" normalizeH="0" baseline="0" noProof="0" dirty="0">
              <a:ln>
                <a:noFill/>
              </a:ln>
              <a:solidFill>
                <a:srgbClr val="0000FF"/>
              </a:solidFill>
              <a:effectLst/>
              <a:uLnTx/>
              <a:uFillTx/>
              <a:latin typeface="Times New Roman" panose="02020603050405020304" pitchFamily="18" charset="0"/>
              <a:ea typeface="微软雅黑" panose="020B0503020204020204" pitchFamily="34" charset="-122"/>
              <a:cs typeface="Times New Roman" panose="02020603050405020304" pitchFamily="18" charset="0"/>
            </a:endParaRPr>
          </a:p>
          <a:p>
            <a:pPr marL="0" marR="0" lvl="0" indent="0" algn="just" defTabSz="914400" rtl="0" eaLnBrk="1" fontAlgn="base" latinLnBrk="0" hangingPunct="1">
              <a:lnSpc>
                <a:spcPct val="150000"/>
              </a:lnSpc>
              <a:spcBef>
                <a:spcPct val="0"/>
              </a:spcBef>
              <a:spcAft>
                <a:spcPts val="0"/>
              </a:spcAft>
              <a:buClrTx/>
              <a:buSzTx/>
              <a:buFontTx/>
              <a:buNone/>
              <a:tabLst>
                <a:tab pos="2700655" algn="l"/>
              </a:tabLst>
              <a:defRPr/>
            </a:pPr>
            <a:r>
              <a:rPr kumimoji="0" lang="en-US" altLang="zh-CN" sz="1600" b="0" i="0" u="none" strike="noStrike" kern="100" cap="none" spc="0" normalizeH="0" baseline="0" noProof="0" dirty="0">
                <a:ln>
                  <a:noFill/>
                </a:ln>
                <a:solidFill>
                  <a:srgbClr val="0000FF"/>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(3)</a:t>
            </a:r>
            <a:r>
              <a:rPr kumimoji="0" lang="zh-CN" altLang="zh-CN" sz="1600" b="0" i="0" u="none" strike="noStrike" kern="100" cap="none" spc="0" normalizeH="0" baseline="0" noProof="0" dirty="0">
                <a:ln>
                  <a:noFill/>
                </a:ln>
                <a:solidFill>
                  <a:srgbClr val="0000FF"/>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设中位数为</a:t>
            </a:r>
            <a:r>
              <a:rPr kumimoji="0" lang="en-US" altLang="zh-CN" sz="1600" b="0" i="1" u="none" strike="noStrike" kern="100" cap="none" spc="0" normalizeH="0" baseline="0" noProof="0" dirty="0">
                <a:ln>
                  <a:noFill/>
                </a:ln>
                <a:solidFill>
                  <a:srgbClr val="0000FF"/>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x</a:t>
            </a:r>
            <a:r>
              <a:rPr kumimoji="0" lang="zh-CN" altLang="zh-CN" sz="1600" b="0" i="0" u="none" strike="noStrike" kern="100" cap="none" spc="0" normalizeH="0" baseline="0" noProof="0" dirty="0">
                <a:ln>
                  <a:noFill/>
                </a:ln>
                <a:solidFill>
                  <a:srgbClr val="0000FF"/>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吨</a:t>
            </a:r>
            <a:r>
              <a:rPr kumimoji="0" lang="en-US" altLang="zh-CN" sz="1600" b="0" i="0" u="none" strike="noStrike" kern="100" cap="none" spc="0" normalizeH="0" baseline="0" noProof="0" dirty="0">
                <a:ln>
                  <a:noFill/>
                </a:ln>
                <a:solidFill>
                  <a:srgbClr val="0000FF"/>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a:t>
            </a:r>
            <a:endParaRPr kumimoji="0" lang="zh-CN" altLang="zh-CN" sz="1600" b="0" i="0" u="none" strike="noStrike" kern="100" cap="none" spc="0" normalizeH="0" baseline="0" noProof="0" dirty="0">
              <a:ln>
                <a:noFill/>
              </a:ln>
              <a:solidFill>
                <a:srgbClr val="0000FF"/>
              </a:solidFill>
              <a:effectLst/>
              <a:uLnTx/>
              <a:uFillTx/>
              <a:latin typeface="Times New Roman" panose="02020603050405020304" pitchFamily="18" charset="0"/>
              <a:ea typeface="微软雅黑" panose="020B0503020204020204" pitchFamily="34" charset="-122"/>
              <a:cs typeface="Times New Roman" panose="02020603050405020304" pitchFamily="18" charset="0"/>
            </a:endParaRPr>
          </a:p>
          <a:p>
            <a:pPr marL="0" marR="0" lvl="0" indent="0" algn="just" defTabSz="914400" rtl="0" eaLnBrk="1" fontAlgn="base" latinLnBrk="0" hangingPunct="1">
              <a:lnSpc>
                <a:spcPct val="150000"/>
              </a:lnSpc>
              <a:spcBef>
                <a:spcPct val="0"/>
              </a:spcBef>
              <a:spcAft>
                <a:spcPts val="0"/>
              </a:spcAft>
              <a:buClrTx/>
              <a:buSzTx/>
              <a:buFontTx/>
              <a:buNone/>
              <a:tabLst>
                <a:tab pos="2700655" algn="l"/>
              </a:tabLst>
              <a:defRPr/>
            </a:pPr>
            <a:r>
              <a:rPr kumimoji="0" lang="zh-CN" altLang="zh-CN" sz="1600" b="0" i="0" u="none" strike="noStrike" kern="100" cap="none" spc="0" normalizeH="0" baseline="0" noProof="0" dirty="0">
                <a:ln>
                  <a:noFill/>
                </a:ln>
                <a:solidFill>
                  <a:srgbClr val="0000FF"/>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因为前</a:t>
            </a:r>
            <a:r>
              <a:rPr kumimoji="0" lang="en-US" altLang="zh-CN" sz="1600" b="0" i="0" u="none" strike="noStrike" kern="100" cap="none" spc="0" normalizeH="0" baseline="0" noProof="0" dirty="0">
                <a:ln>
                  <a:noFill/>
                </a:ln>
                <a:solidFill>
                  <a:srgbClr val="0000FF"/>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5</a:t>
            </a:r>
            <a:r>
              <a:rPr kumimoji="0" lang="zh-CN" altLang="zh-CN" sz="1600" b="0" i="0" u="none" strike="noStrike" kern="100" cap="none" spc="0" normalizeH="0" baseline="0" noProof="0" dirty="0">
                <a:ln>
                  <a:noFill/>
                </a:ln>
                <a:solidFill>
                  <a:srgbClr val="0000FF"/>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组的频率之和为</a:t>
            </a:r>
            <a:r>
              <a:rPr kumimoji="0" lang="en-US" altLang="zh-CN" sz="1600" b="0" i="0" u="none" strike="noStrike" kern="100" cap="none" spc="0" normalizeH="0" baseline="0" noProof="0" dirty="0">
                <a:ln>
                  <a:noFill/>
                </a:ln>
                <a:solidFill>
                  <a:srgbClr val="0000FF"/>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0.04</a:t>
            </a:r>
            <a:r>
              <a:rPr kumimoji="0" lang="zh-CN" altLang="zh-CN" sz="1600" b="0" i="0" u="none" strike="noStrike" kern="100" cap="none" spc="0" normalizeH="0" baseline="0" noProof="0" dirty="0">
                <a:ln>
                  <a:noFill/>
                </a:ln>
                <a:solidFill>
                  <a:srgbClr val="0000FF"/>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a:t>
            </a:r>
            <a:r>
              <a:rPr kumimoji="0" lang="en-US" altLang="zh-CN" sz="1600" b="0" i="0" u="none" strike="noStrike" kern="100" cap="none" spc="0" normalizeH="0" baseline="0" noProof="0" dirty="0">
                <a:ln>
                  <a:noFill/>
                </a:ln>
                <a:solidFill>
                  <a:srgbClr val="0000FF"/>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0.08</a:t>
            </a:r>
            <a:r>
              <a:rPr kumimoji="0" lang="zh-CN" altLang="zh-CN" sz="1600" b="0" i="0" u="none" strike="noStrike" kern="100" cap="none" spc="0" normalizeH="0" baseline="0" noProof="0" dirty="0">
                <a:ln>
                  <a:noFill/>
                </a:ln>
                <a:solidFill>
                  <a:srgbClr val="0000FF"/>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a:t>
            </a:r>
            <a:r>
              <a:rPr kumimoji="0" lang="en-US" altLang="zh-CN" sz="1600" b="0" i="0" u="none" strike="noStrike" kern="100" cap="none" spc="0" normalizeH="0" baseline="0" noProof="0" dirty="0">
                <a:ln>
                  <a:noFill/>
                </a:ln>
                <a:solidFill>
                  <a:srgbClr val="0000FF"/>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0.15</a:t>
            </a:r>
            <a:r>
              <a:rPr kumimoji="0" lang="zh-CN" altLang="zh-CN" sz="1600" b="0" i="0" u="none" strike="noStrike" kern="100" cap="none" spc="0" normalizeH="0" baseline="0" noProof="0" dirty="0">
                <a:ln>
                  <a:noFill/>
                </a:ln>
                <a:solidFill>
                  <a:srgbClr val="0000FF"/>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a:t>
            </a:r>
            <a:r>
              <a:rPr kumimoji="0" lang="en-US" altLang="zh-CN" sz="1600" b="0" i="0" u="none" strike="noStrike" kern="100" cap="none" spc="0" normalizeH="0" baseline="0" noProof="0" dirty="0">
                <a:ln>
                  <a:noFill/>
                </a:ln>
                <a:solidFill>
                  <a:srgbClr val="0000FF"/>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0.21</a:t>
            </a:r>
            <a:r>
              <a:rPr kumimoji="0" lang="zh-CN" altLang="zh-CN" sz="1600" b="0" i="0" u="none" strike="noStrike" kern="100" cap="none" spc="0" normalizeH="0" baseline="0" noProof="0" dirty="0">
                <a:ln>
                  <a:noFill/>
                </a:ln>
                <a:solidFill>
                  <a:srgbClr val="0000FF"/>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a:t>
            </a:r>
            <a:r>
              <a:rPr kumimoji="0" lang="en-US" altLang="zh-CN" sz="1600" b="0" i="0" u="none" strike="noStrike" kern="100" cap="none" spc="0" normalizeH="0" baseline="0" noProof="0" dirty="0">
                <a:ln>
                  <a:noFill/>
                </a:ln>
                <a:solidFill>
                  <a:srgbClr val="0000FF"/>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0.25</a:t>
            </a:r>
            <a:r>
              <a:rPr kumimoji="0" lang="zh-CN" altLang="zh-CN" sz="1600" b="0" i="0" u="none" strike="noStrike" kern="100" cap="none" spc="0" normalizeH="0" baseline="0" noProof="0" dirty="0">
                <a:ln>
                  <a:noFill/>
                </a:ln>
                <a:solidFill>
                  <a:srgbClr val="0000FF"/>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a:t>
            </a:r>
            <a:r>
              <a:rPr kumimoji="0" lang="en-US" altLang="zh-CN" sz="1600" b="0" i="0" u="none" strike="noStrike" kern="100" cap="none" spc="0" normalizeH="0" baseline="0" noProof="0" dirty="0">
                <a:ln>
                  <a:noFill/>
                </a:ln>
                <a:solidFill>
                  <a:srgbClr val="0000FF"/>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0.73&gt;0.5.</a:t>
            </a:r>
            <a:endParaRPr kumimoji="0" lang="zh-CN" altLang="zh-CN" sz="1600" b="0" i="0" u="none" strike="noStrike" kern="100" cap="none" spc="0" normalizeH="0" baseline="0" noProof="0" dirty="0">
              <a:ln>
                <a:noFill/>
              </a:ln>
              <a:solidFill>
                <a:srgbClr val="0000FF"/>
              </a:solidFill>
              <a:effectLst/>
              <a:uLnTx/>
              <a:uFillTx/>
              <a:latin typeface="Times New Roman" panose="02020603050405020304" pitchFamily="18" charset="0"/>
              <a:ea typeface="微软雅黑" panose="020B0503020204020204" pitchFamily="34" charset="-122"/>
              <a:cs typeface="Times New Roman" panose="02020603050405020304" pitchFamily="18" charset="0"/>
            </a:endParaRPr>
          </a:p>
          <a:p>
            <a:pPr marL="0" marR="0" lvl="0" indent="0" algn="just" defTabSz="914400" rtl="0" eaLnBrk="1" fontAlgn="base" latinLnBrk="0" hangingPunct="1">
              <a:lnSpc>
                <a:spcPct val="150000"/>
              </a:lnSpc>
              <a:spcBef>
                <a:spcPct val="0"/>
              </a:spcBef>
              <a:spcAft>
                <a:spcPts val="0"/>
              </a:spcAft>
              <a:buClrTx/>
              <a:buSzTx/>
              <a:buFontTx/>
              <a:buNone/>
              <a:tabLst>
                <a:tab pos="2700655" algn="l"/>
              </a:tabLst>
              <a:defRPr/>
            </a:pPr>
            <a:r>
              <a:rPr kumimoji="0" lang="zh-CN" altLang="zh-CN" sz="1600" b="0" i="0" u="none" strike="noStrike" kern="100" cap="none" spc="0" normalizeH="0" baseline="0" noProof="0" dirty="0">
                <a:ln>
                  <a:noFill/>
                </a:ln>
                <a:solidFill>
                  <a:srgbClr val="0000FF"/>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又前</a:t>
            </a:r>
            <a:r>
              <a:rPr kumimoji="0" lang="en-US" altLang="zh-CN" sz="1600" b="0" i="0" u="none" strike="noStrike" kern="100" cap="none" spc="0" normalizeH="0" baseline="0" noProof="0" dirty="0">
                <a:ln>
                  <a:noFill/>
                </a:ln>
                <a:solidFill>
                  <a:srgbClr val="0000FF"/>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4</a:t>
            </a:r>
            <a:r>
              <a:rPr kumimoji="0" lang="zh-CN" altLang="zh-CN" sz="1600" b="0" i="0" u="none" strike="noStrike" kern="100" cap="none" spc="0" normalizeH="0" baseline="0" noProof="0" dirty="0">
                <a:ln>
                  <a:noFill/>
                </a:ln>
                <a:solidFill>
                  <a:srgbClr val="0000FF"/>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组的频率之和为</a:t>
            </a:r>
            <a:r>
              <a:rPr kumimoji="0" lang="en-US" altLang="zh-CN" sz="1600" b="0" i="0" u="none" strike="noStrike" kern="100" cap="none" spc="0" normalizeH="0" baseline="0" noProof="0" dirty="0">
                <a:ln>
                  <a:noFill/>
                </a:ln>
                <a:solidFill>
                  <a:srgbClr val="0000FF"/>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0.04</a:t>
            </a:r>
            <a:r>
              <a:rPr kumimoji="0" lang="zh-CN" altLang="zh-CN" sz="1600" b="0" i="0" u="none" strike="noStrike" kern="100" cap="none" spc="0" normalizeH="0" baseline="0" noProof="0" dirty="0">
                <a:ln>
                  <a:noFill/>
                </a:ln>
                <a:solidFill>
                  <a:srgbClr val="0000FF"/>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a:t>
            </a:r>
            <a:r>
              <a:rPr kumimoji="0" lang="en-US" altLang="zh-CN" sz="1600" b="0" i="0" u="none" strike="noStrike" kern="100" cap="none" spc="0" normalizeH="0" baseline="0" noProof="0" dirty="0">
                <a:ln>
                  <a:noFill/>
                </a:ln>
                <a:solidFill>
                  <a:srgbClr val="0000FF"/>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0.08</a:t>
            </a:r>
            <a:r>
              <a:rPr kumimoji="0" lang="zh-CN" altLang="zh-CN" sz="1600" b="0" i="0" u="none" strike="noStrike" kern="100" cap="none" spc="0" normalizeH="0" baseline="0" noProof="0" dirty="0">
                <a:ln>
                  <a:noFill/>
                </a:ln>
                <a:solidFill>
                  <a:srgbClr val="0000FF"/>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a:t>
            </a:r>
            <a:r>
              <a:rPr kumimoji="0" lang="en-US" altLang="zh-CN" sz="1600" b="0" i="0" u="none" strike="noStrike" kern="100" cap="none" spc="0" normalizeH="0" baseline="0" noProof="0" dirty="0">
                <a:ln>
                  <a:noFill/>
                </a:ln>
                <a:solidFill>
                  <a:srgbClr val="0000FF"/>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0.15</a:t>
            </a:r>
            <a:r>
              <a:rPr kumimoji="0" lang="zh-CN" altLang="zh-CN" sz="1600" b="0" i="0" u="none" strike="noStrike" kern="100" cap="none" spc="0" normalizeH="0" baseline="0" noProof="0" dirty="0">
                <a:ln>
                  <a:noFill/>
                </a:ln>
                <a:solidFill>
                  <a:srgbClr val="0000FF"/>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a:t>
            </a:r>
            <a:r>
              <a:rPr kumimoji="0" lang="en-US" altLang="zh-CN" sz="1600" b="0" i="0" u="none" strike="noStrike" kern="100" cap="none" spc="0" normalizeH="0" baseline="0" noProof="0" dirty="0">
                <a:ln>
                  <a:noFill/>
                </a:ln>
                <a:solidFill>
                  <a:srgbClr val="0000FF"/>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0.21</a:t>
            </a:r>
            <a:r>
              <a:rPr kumimoji="0" lang="zh-CN" altLang="zh-CN" sz="1600" b="0" i="0" u="none" strike="noStrike" kern="100" cap="none" spc="0" normalizeH="0" baseline="0" noProof="0" dirty="0">
                <a:ln>
                  <a:noFill/>
                </a:ln>
                <a:solidFill>
                  <a:srgbClr val="0000FF"/>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a:t>
            </a:r>
            <a:r>
              <a:rPr kumimoji="0" lang="en-US" altLang="zh-CN" sz="1600" b="0" i="0" u="none" strike="noStrike" kern="100" cap="none" spc="0" normalizeH="0" baseline="0" noProof="0" dirty="0">
                <a:ln>
                  <a:noFill/>
                </a:ln>
                <a:solidFill>
                  <a:srgbClr val="0000FF"/>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0.48&lt;0.5.</a:t>
            </a:r>
            <a:endParaRPr kumimoji="0" lang="zh-CN" altLang="zh-CN" sz="1600" b="0" i="0" u="none" strike="noStrike" kern="100" cap="none" spc="0" normalizeH="0" baseline="0" noProof="0" dirty="0">
              <a:ln>
                <a:noFill/>
              </a:ln>
              <a:solidFill>
                <a:srgbClr val="0000FF"/>
              </a:solidFill>
              <a:effectLst/>
              <a:uLnTx/>
              <a:uFillTx/>
              <a:latin typeface="Times New Roman" panose="02020603050405020304" pitchFamily="18" charset="0"/>
              <a:ea typeface="微软雅黑" panose="020B0503020204020204" pitchFamily="34" charset="-122"/>
              <a:cs typeface="Times New Roman" panose="02020603050405020304" pitchFamily="18" charset="0"/>
            </a:endParaRPr>
          </a:p>
          <a:p>
            <a:pPr marL="0" marR="0" lvl="0" indent="0" algn="just" defTabSz="914400" rtl="0" eaLnBrk="1" fontAlgn="base" latinLnBrk="0" hangingPunct="1">
              <a:lnSpc>
                <a:spcPct val="150000"/>
              </a:lnSpc>
              <a:spcBef>
                <a:spcPct val="0"/>
              </a:spcBef>
              <a:spcAft>
                <a:spcPts val="0"/>
              </a:spcAft>
              <a:buClrTx/>
              <a:buSzTx/>
              <a:buFontTx/>
              <a:buNone/>
              <a:tabLst>
                <a:tab pos="2700655" algn="l"/>
              </a:tabLst>
              <a:defRPr/>
            </a:pPr>
            <a:r>
              <a:rPr kumimoji="0" lang="zh-CN" altLang="zh-CN" sz="1600" b="0" i="0" u="none" strike="noStrike" kern="100" cap="none" spc="0" normalizeH="0" baseline="0" noProof="0" dirty="0">
                <a:ln>
                  <a:noFill/>
                </a:ln>
                <a:solidFill>
                  <a:srgbClr val="0000FF"/>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所以</a:t>
            </a:r>
            <a:r>
              <a:rPr kumimoji="0" lang="en-US" altLang="zh-CN" sz="1600" b="0" i="0" u="none" strike="noStrike" kern="100" cap="none" spc="0" normalizeH="0" baseline="0" noProof="0" dirty="0">
                <a:ln>
                  <a:noFill/>
                </a:ln>
                <a:solidFill>
                  <a:srgbClr val="0000FF"/>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2≤</a:t>
            </a:r>
            <a:r>
              <a:rPr kumimoji="0" lang="en-US" altLang="zh-CN" sz="1600" b="0" i="1" u="none" strike="noStrike" kern="100" cap="none" spc="0" normalizeH="0" baseline="0" noProof="0" dirty="0">
                <a:ln>
                  <a:noFill/>
                </a:ln>
                <a:solidFill>
                  <a:srgbClr val="0000FF"/>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x</a:t>
            </a:r>
            <a:r>
              <a:rPr kumimoji="0" lang="en-US" altLang="zh-CN" sz="1600" b="0" i="0" u="none" strike="noStrike" kern="100" cap="none" spc="0" normalizeH="0" baseline="0" noProof="0" dirty="0">
                <a:ln>
                  <a:noFill/>
                </a:ln>
                <a:solidFill>
                  <a:srgbClr val="0000FF"/>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&lt;2.5.</a:t>
            </a:r>
            <a:endParaRPr kumimoji="0" lang="zh-CN" altLang="zh-CN" sz="1600" b="0" i="0" u="none" strike="noStrike" kern="100" cap="none" spc="0" normalizeH="0" baseline="0" noProof="0" dirty="0">
              <a:ln>
                <a:noFill/>
              </a:ln>
              <a:solidFill>
                <a:srgbClr val="0000FF"/>
              </a:solidFill>
              <a:effectLst/>
              <a:uLnTx/>
              <a:uFillTx/>
              <a:latin typeface="Times New Roman" panose="02020603050405020304" pitchFamily="18" charset="0"/>
              <a:ea typeface="微软雅黑" panose="020B0503020204020204" pitchFamily="34" charset="-122"/>
              <a:cs typeface="Times New Roman" panose="02020603050405020304" pitchFamily="18" charset="0"/>
            </a:endParaRPr>
          </a:p>
          <a:p>
            <a:pPr marL="0" marR="0" lvl="0" indent="0" algn="just" defTabSz="914400" rtl="0" eaLnBrk="1" fontAlgn="base" latinLnBrk="0" hangingPunct="1">
              <a:lnSpc>
                <a:spcPct val="150000"/>
              </a:lnSpc>
              <a:spcBef>
                <a:spcPct val="0"/>
              </a:spcBef>
              <a:spcAft>
                <a:spcPts val="0"/>
              </a:spcAft>
              <a:buClrTx/>
              <a:buSzTx/>
              <a:buFontTx/>
              <a:buNone/>
              <a:tabLst>
                <a:tab pos="2700655" algn="l"/>
              </a:tabLst>
              <a:defRPr/>
            </a:pPr>
            <a:r>
              <a:rPr kumimoji="0" lang="zh-CN" altLang="zh-CN" sz="1600" b="0" i="0" u="none" strike="noStrike" kern="100" cap="none" spc="0" normalizeH="0" baseline="0" noProof="0" dirty="0">
                <a:ln>
                  <a:noFill/>
                </a:ln>
                <a:solidFill>
                  <a:srgbClr val="0000FF"/>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由</a:t>
            </a:r>
            <a:r>
              <a:rPr kumimoji="0" lang="en-US" altLang="zh-CN" sz="1600" b="0" i="0" u="none" strike="noStrike" kern="100" cap="none" spc="0" normalizeH="0" baseline="0" noProof="0" dirty="0">
                <a:ln>
                  <a:noFill/>
                </a:ln>
                <a:solidFill>
                  <a:srgbClr val="0000FF"/>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0.50×(</a:t>
            </a:r>
            <a:r>
              <a:rPr kumimoji="0" lang="en-US" altLang="zh-CN" sz="1600" b="0" i="1" u="none" strike="noStrike" kern="100" cap="none" spc="0" normalizeH="0" baseline="0" noProof="0" dirty="0">
                <a:ln>
                  <a:noFill/>
                </a:ln>
                <a:solidFill>
                  <a:srgbClr val="0000FF"/>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x</a:t>
            </a:r>
            <a:r>
              <a:rPr kumimoji="0" lang="zh-CN" altLang="zh-CN" sz="1600" b="0" i="0" u="none" strike="noStrike" kern="100" cap="none" spc="0" normalizeH="0" baseline="0" noProof="0" dirty="0">
                <a:ln>
                  <a:noFill/>
                </a:ln>
                <a:solidFill>
                  <a:srgbClr val="0000FF"/>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a:t>
            </a:r>
            <a:r>
              <a:rPr kumimoji="0" lang="en-US" altLang="zh-CN" sz="1600" b="0" i="0" u="none" strike="noStrike" kern="100" cap="none" spc="0" normalizeH="0" baseline="0" noProof="0" dirty="0">
                <a:ln>
                  <a:noFill/>
                </a:ln>
                <a:solidFill>
                  <a:srgbClr val="0000FF"/>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2)</a:t>
            </a:r>
            <a:r>
              <a:rPr kumimoji="0" lang="zh-CN" altLang="zh-CN" sz="1600" b="0" i="0" u="none" strike="noStrike" kern="100" cap="none" spc="0" normalizeH="0" baseline="0" noProof="0" dirty="0">
                <a:ln>
                  <a:noFill/>
                </a:ln>
                <a:solidFill>
                  <a:srgbClr val="0000FF"/>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a:t>
            </a:r>
            <a:r>
              <a:rPr kumimoji="0" lang="en-US" altLang="zh-CN" sz="1600" b="0" i="0" u="none" strike="noStrike" kern="100" cap="none" spc="0" normalizeH="0" baseline="0" noProof="0" dirty="0">
                <a:ln>
                  <a:noFill/>
                </a:ln>
                <a:solidFill>
                  <a:srgbClr val="0000FF"/>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0.5</a:t>
            </a:r>
            <a:r>
              <a:rPr kumimoji="0" lang="zh-CN" altLang="zh-CN" sz="1600" b="0" i="0" u="none" strike="noStrike" kern="100" cap="none" spc="0" normalizeH="0" baseline="0" noProof="0" dirty="0">
                <a:ln>
                  <a:noFill/>
                </a:ln>
                <a:solidFill>
                  <a:srgbClr val="0000FF"/>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a:t>
            </a:r>
            <a:r>
              <a:rPr kumimoji="0" lang="en-US" altLang="zh-CN" sz="1600" b="0" i="0" u="none" strike="noStrike" kern="100" cap="none" spc="0" normalizeH="0" baseline="0" noProof="0" dirty="0">
                <a:ln>
                  <a:noFill/>
                </a:ln>
                <a:solidFill>
                  <a:srgbClr val="0000FF"/>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0.48</a:t>
            </a:r>
            <a:r>
              <a:rPr kumimoji="0" lang="zh-CN" altLang="zh-CN" sz="1600" b="0" i="0" u="none" strike="noStrike" kern="100" cap="none" spc="0" normalizeH="0" baseline="0" noProof="0" dirty="0">
                <a:ln>
                  <a:noFill/>
                </a:ln>
                <a:solidFill>
                  <a:srgbClr val="0000FF"/>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，解得</a:t>
            </a:r>
            <a:r>
              <a:rPr kumimoji="0" lang="en-US" altLang="zh-CN" sz="1600" b="0" i="1" u="none" strike="noStrike" kern="100" cap="none" spc="0" normalizeH="0" baseline="0" noProof="0" dirty="0">
                <a:ln>
                  <a:noFill/>
                </a:ln>
                <a:solidFill>
                  <a:srgbClr val="0000FF"/>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x</a:t>
            </a:r>
            <a:r>
              <a:rPr kumimoji="0" lang="zh-CN" altLang="zh-CN" sz="1600" b="0" i="0" u="none" strike="noStrike" kern="100" cap="none" spc="0" normalizeH="0" baseline="0" noProof="0" dirty="0">
                <a:ln>
                  <a:noFill/>
                </a:ln>
                <a:solidFill>
                  <a:srgbClr val="0000FF"/>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a:t>
            </a:r>
            <a:r>
              <a:rPr kumimoji="0" lang="en-US" altLang="zh-CN" sz="1600" b="0" i="0" u="none" strike="noStrike" kern="100" cap="none" spc="0" normalizeH="0" baseline="0" noProof="0" dirty="0">
                <a:ln>
                  <a:noFill/>
                </a:ln>
                <a:solidFill>
                  <a:srgbClr val="0000FF"/>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2.04.</a:t>
            </a:r>
            <a:endParaRPr kumimoji="0" lang="zh-CN" altLang="zh-CN" sz="1600" b="0" i="0" u="none" strike="noStrike" kern="100" cap="none" spc="0" normalizeH="0" baseline="0" noProof="0" dirty="0">
              <a:ln>
                <a:noFill/>
              </a:ln>
              <a:solidFill>
                <a:srgbClr val="0000FF"/>
              </a:solidFill>
              <a:effectLst/>
              <a:uLnTx/>
              <a:uFillTx/>
              <a:latin typeface="Times New Roman" panose="02020603050405020304" pitchFamily="18" charset="0"/>
              <a:ea typeface="微软雅黑" panose="020B0503020204020204" pitchFamily="34" charset="-122"/>
              <a:cs typeface="Times New Roman" panose="02020603050405020304" pitchFamily="18" charset="0"/>
            </a:endParaRPr>
          </a:p>
          <a:p>
            <a:pPr marL="0" marR="0" lvl="0" indent="0" algn="just" defTabSz="914400" rtl="0" eaLnBrk="1" fontAlgn="base" latinLnBrk="0" hangingPunct="1">
              <a:lnSpc>
                <a:spcPct val="150000"/>
              </a:lnSpc>
              <a:spcBef>
                <a:spcPct val="0"/>
              </a:spcBef>
              <a:spcAft>
                <a:spcPts val="0"/>
              </a:spcAft>
              <a:buClrTx/>
              <a:buSzTx/>
              <a:buFontTx/>
              <a:buNone/>
              <a:tabLst>
                <a:tab pos="2700655" algn="l"/>
              </a:tabLst>
              <a:defRPr/>
            </a:pPr>
            <a:r>
              <a:rPr kumimoji="0" lang="zh-CN" altLang="zh-CN" sz="1600" b="0" i="0" u="none" strike="noStrike" kern="100" cap="none" spc="0" normalizeH="0" baseline="0" noProof="0" dirty="0">
                <a:ln>
                  <a:noFill/>
                </a:ln>
                <a:solidFill>
                  <a:srgbClr val="0000FF"/>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故可估计居民月均用水量的中位数为</a:t>
            </a:r>
            <a:r>
              <a:rPr kumimoji="0" lang="en-US" altLang="zh-CN" sz="1600" b="0" i="0" u="none" strike="noStrike" kern="100" cap="none" spc="0" normalizeH="0" baseline="0" noProof="0" dirty="0">
                <a:ln>
                  <a:noFill/>
                </a:ln>
                <a:solidFill>
                  <a:srgbClr val="0000FF"/>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2.04</a:t>
            </a:r>
            <a:r>
              <a:rPr kumimoji="0" lang="zh-CN" altLang="zh-CN" sz="1600" b="0" i="0" u="none" strike="noStrike" kern="100" cap="none" spc="0" normalizeH="0" baseline="0" noProof="0" dirty="0">
                <a:ln>
                  <a:noFill/>
                </a:ln>
                <a:solidFill>
                  <a:srgbClr val="0000FF"/>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吨</a:t>
            </a:r>
            <a:r>
              <a:rPr kumimoji="0" lang="en-US" altLang="zh-CN" sz="1600" b="0" i="0" u="none" strike="noStrike" kern="100" cap="none" spc="0" normalizeH="0" baseline="0" noProof="0" dirty="0">
                <a:ln>
                  <a:noFill/>
                </a:ln>
                <a:solidFill>
                  <a:srgbClr val="0000FF"/>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a:t>
            </a:r>
            <a:endParaRPr kumimoji="0" lang="zh-CN" altLang="zh-CN" sz="1600" b="0" i="0" u="none" strike="noStrike" kern="100" cap="none" spc="0" normalizeH="0" baseline="0" noProof="0" dirty="0">
              <a:ln>
                <a:noFill/>
              </a:ln>
              <a:solidFill>
                <a:srgbClr val="0000FF"/>
              </a:solidFill>
              <a:effectLst/>
              <a:uLnTx/>
              <a:uFillTx/>
              <a:latin typeface="Times New Roman" panose="02020603050405020304" pitchFamily="18" charset="0"/>
              <a:ea typeface="微软雅黑" panose="020B0503020204020204" pitchFamily="34" charset="-122"/>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0722" name="对象 1"/>
          <p:cNvGraphicFramePr/>
          <p:nvPr/>
        </p:nvGraphicFramePr>
        <p:xfrm>
          <a:off x="1369219" y="1600200"/>
          <a:ext cx="6335316" cy="1135856"/>
        </p:xfrm>
        <a:graphic>
          <a:graphicData uri="http://schemas.openxmlformats.org/presentationml/2006/ole">
            <mc:AlternateContent xmlns:mc="http://schemas.openxmlformats.org/markup-compatibility/2006">
              <mc:Choice xmlns:v="urn:schemas-microsoft-com:vml" Requires="v">
                <p:oleObj spid="_x0000_s76803" name="" r:id="rId1" imgW="8592820" imgH="1532890" progId="Word.Document.12">
                  <p:embed/>
                </p:oleObj>
              </mc:Choice>
              <mc:Fallback>
                <p:oleObj name="" r:id="rId1" imgW="8592820" imgH="1532890" progId="Word.Document.12">
                  <p:embed/>
                  <p:pic>
                    <p:nvPicPr>
                      <p:cNvPr id="0" name="图片 76802"/>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69219" y="1600200"/>
                        <a:ext cx="6335316" cy="11358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pic>
                </p:oleObj>
              </mc:Fallback>
            </mc:AlternateContent>
          </a:graphicData>
        </a:graphic>
      </p:graphicFrame>
      <p:sp>
        <p:nvSpPr>
          <p:cNvPr id="30723" name="矩形 2"/>
          <p:cNvSpPr/>
          <p:nvPr/>
        </p:nvSpPr>
        <p:spPr>
          <a:xfrm>
            <a:off x="1277541" y="1071552"/>
            <a:ext cx="6571059" cy="2306955"/>
          </a:xfrm>
          <a:prstGeom prst="rect">
            <a:avLst/>
          </a:prstGeom>
          <a:noFill/>
          <a:ln w="9525">
            <a:noFill/>
          </a:ln>
        </p:spPr>
        <p:txBody>
          <a:bodyPr>
            <a:spAutoFit/>
          </a:bodyPr>
          <a:lstStyle/>
          <a:p>
            <a:pPr marL="269875" indent="-457200" algn="just" defTabSz="0">
              <a:lnSpc>
                <a:spcPct val="150000"/>
              </a:lnSpc>
              <a:tabLst>
                <a:tab pos="2700655" algn="l"/>
              </a:tabLst>
            </a:pPr>
            <a:r>
              <a:rPr lang="zh-CN" altLang="zh-CN" sz="1600" dirty="0">
                <a:latin typeface="Times New Roman" panose="02020603050405020304" pitchFamily="18" charset="0"/>
                <a:ea typeface="微软雅黑" panose="020B0503020204020204" pitchFamily="34" charset="-122"/>
                <a:cs typeface="Times New Roman" panose="02020603050405020304" pitchFamily="18" charset="0"/>
              </a:rPr>
              <a:t>方法规律　</a:t>
            </a:r>
            <a:r>
              <a:rPr lang="en-US" altLang="zh-CN" sz="1600" dirty="0">
                <a:latin typeface="Times New Roman" panose="02020603050405020304" pitchFamily="18" charset="0"/>
                <a:ea typeface="微软雅黑" panose="020B0503020204020204" pitchFamily="34" charset="-122"/>
                <a:cs typeface="Times New Roman" panose="02020603050405020304" pitchFamily="18" charset="0"/>
              </a:rPr>
              <a:t>1.</a:t>
            </a:r>
            <a:r>
              <a:rPr lang="zh-CN" altLang="zh-CN" sz="1600" dirty="0">
                <a:latin typeface="Times New Roman" panose="02020603050405020304" pitchFamily="18" charset="0"/>
                <a:ea typeface="微软雅黑" panose="020B0503020204020204" pitchFamily="34" charset="-122"/>
                <a:cs typeface="Times New Roman" panose="02020603050405020304" pitchFamily="18" charset="0"/>
              </a:rPr>
              <a:t>平均数与方差都是重要的数字特征，是对数据的一种简明描述，它们所反映的情况有着重要的实际意义</a:t>
            </a:r>
            <a:r>
              <a:rPr lang="en-US" altLang="zh-CN" sz="1600" dirty="0">
                <a:latin typeface="Times New Roman" panose="02020603050405020304" pitchFamily="18" charset="0"/>
                <a:ea typeface="微软雅黑" panose="020B0503020204020204" pitchFamily="34" charset="-122"/>
                <a:cs typeface="Times New Roman" panose="02020603050405020304" pitchFamily="18" charset="0"/>
              </a:rPr>
              <a:t>.</a:t>
            </a:r>
            <a:r>
              <a:rPr lang="zh-CN" altLang="zh-CN" sz="1600" dirty="0">
                <a:latin typeface="Times New Roman" panose="02020603050405020304" pitchFamily="18" charset="0"/>
                <a:ea typeface="微软雅黑" panose="020B0503020204020204" pitchFamily="34" charset="-122"/>
                <a:cs typeface="Times New Roman" panose="02020603050405020304" pitchFamily="18" charset="0"/>
              </a:rPr>
              <a:t>平均数、中位数、众数描述数据的集中趋势，方差和标准差描述数据的波动大小</a:t>
            </a:r>
            <a:r>
              <a:rPr lang="en-US" altLang="zh-CN" sz="1600" dirty="0">
                <a:latin typeface="Times New Roman" panose="02020603050405020304" pitchFamily="18" charset="0"/>
                <a:ea typeface="微软雅黑" panose="020B0503020204020204" pitchFamily="34" charset="-122"/>
                <a:cs typeface="Times New Roman" panose="02020603050405020304" pitchFamily="18" charset="0"/>
              </a:rPr>
              <a:t>.</a:t>
            </a:r>
            <a:endParaRPr lang="zh-CN" altLang="zh-CN" sz="1600" dirty="0">
              <a:latin typeface="Times New Roman" panose="02020603050405020304" pitchFamily="18" charset="0"/>
              <a:ea typeface="微软雅黑" panose="020B0503020204020204" pitchFamily="34" charset="-122"/>
              <a:cs typeface="Times New Roman" panose="02020603050405020304" pitchFamily="18" charset="0"/>
            </a:endParaRPr>
          </a:p>
          <a:p>
            <a:pPr marL="269875" indent="-457200" algn="just" defTabSz="0">
              <a:lnSpc>
                <a:spcPct val="150000"/>
              </a:lnSpc>
              <a:tabLst>
                <a:tab pos="2700655" algn="l"/>
              </a:tabLst>
            </a:pPr>
            <a:r>
              <a:rPr lang="en-US" altLang="zh-CN" sz="1600" dirty="0">
                <a:latin typeface="Times New Roman" panose="02020603050405020304" pitchFamily="18" charset="0"/>
                <a:ea typeface="微软雅黑" panose="020B0503020204020204" pitchFamily="34" charset="-122"/>
                <a:cs typeface="Times New Roman" panose="02020603050405020304" pitchFamily="18" charset="0"/>
              </a:rPr>
              <a:t>2.</a:t>
            </a:r>
            <a:r>
              <a:rPr lang="zh-CN" altLang="zh-CN" sz="1600" dirty="0">
                <a:latin typeface="Times New Roman" panose="02020603050405020304" pitchFamily="18" charset="0"/>
                <a:ea typeface="微软雅黑" panose="020B0503020204020204" pitchFamily="34" charset="-122"/>
                <a:cs typeface="Times New Roman" panose="02020603050405020304" pitchFamily="18" charset="0"/>
              </a:rPr>
              <a:t>在本例</a:t>
            </a:r>
            <a:r>
              <a:rPr lang="en-US" altLang="zh-CN" sz="1600" dirty="0">
                <a:latin typeface="Times New Roman" panose="02020603050405020304" pitchFamily="18" charset="0"/>
                <a:ea typeface="微软雅黑" panose="020B0503020204020204" pitchFamily="34" charset="-122"/>
                <a:cs typeface="Times New Roman" panose="02020603050405020304" pitchFamily="18" charset="0"/>
              </a:rPr>
              <a:t>2</a:t>
            </a:r>
            <a:r>
              <a:rPr lang="zh-CN" altLang="zh-CN" sz="1600" dirty="0">
                <a:latin typeface="Times New Roman" panose="02020603050405020304" pitchFamily="18" charset="0"/>
                <a:ea typeface="微软雅黑" panose="020B0503020204020204" pitchFamily="34" charset="-122"/>
                <a:cs typeface="Times New Roman" panose="02020603050405020304" pitchFamily="18" charset="0"/>
              </a:rPr>
              <a:t>－</a:t>
            </a:r>
            <a:r>
              <a:rPr lang="en-US" altLang="zh-CN" sz="1600" dirty="0">
                <a:latin typeface="Times New Roman" panose="02020603050405020304" pitchFamily="18" charset="0"/>
                <a:ea typeface="微软雅黑" panose="020B0503020204020204" pitchFamily="34" charset="-122"/>
                <a:cs typeface="Times New Roman" panose="02020603050405020304" pitchFamily="18" charset="0"/>
              </a:rPr>
              <a:t>2</a:t>
            </a:r>
            <a:r>
              <a:rPr lang="zh-CN" altLang="zh-CN" sz="1600" dirty="0">
                <a:latin typeface="Times New Roman" panose="02020603050405020304" pitchFamily="18" charset="0"/>
                <a:ea typeface="微软雅黑" panose="020B0503020204020204" pitchFamily="34" charset="-122"/>
                <a:cs typeface="Times New Roman" panose="02020603050405020304" pitchFamily="18" charset="0"/>
              </a:rPr>
              <a:t>中，抓住频率分布直方图各小长方形的面积之和为</a:t>
            </a:r>
            <a:r>
              <a:rPr lang="en-US" altLang="zh-CN" sz="1600" dirty="0">
                <a:latin typeface="Times New Roman" panose="02020603050405020304" pitchFamily="18" charset="0"/>
                <a:ea typeface="微软雅黑" panose="020B0503020204020204" pitchFamily="34" charset="-122"/>
                <a:cs typeface="Times New Roman" panose="02020603050405020304" pitchFamily="18" charset="0"/>
              </a:rPr>
              <a:t>1</a:t>
            </a:r>
            <a:r>
              <a:rPr lang="zh-CN" altLang="zh-CN" sz="1600" dirty="0">
                <a:latin typeface="Times New Roman" panose="02020603050405020304" pitchFamily="18" charset="0"/>
                <a:ea typeface="微软雅黑" panose="020B0503020204020204" pitchFamily="34" charset="-122"/>
                <a:cs typeface="Times New Roman" panose="02020603050405020304" pitchFamily="18" charset="0"/>
              </a:rPr>
              <a:t>，这是求解的关键；本题易混淆频率分布条形图和频率分布直方图，误把频率分布直方图纵轴的几何意义当成频率，导致样本数据的频率求错</a:t>
            </a:r>
            <a:r>
              <a:rPr lang="en-US" altLang="zh-CN" sz="1600" dirty="0">
                <a:latin typeface="Times New Roman" panose="02020603050405020304" pitchFamily="18" charset="0"/>
                <a:ea typeface="微软雅黑" panose="020B0503020204020204" pitchFamily="34" charset="-122"/>
                <a:cs typeface="Times New Roman" panose="02020603050405020304" pitchFamily="18" charset="0"/>
              </a:rPr>
              <a:t>.</a:t>
            </a:r>
            <a:endParaRPr lang="zh-CN" altLang="zh-CN" sz="1600" dirty="0">
              <a:latin typeface="Times New Roman" panose="02020603050405020304" pitchFamily="18" charset="0"/>
              <a:ea typeface="微软雅黑" panose="020B0503020204020204" pitchFamily="34" charset="-122"/>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矩形 2"/>
          <p:cNvSpPr/>
          <p:nvPr/>
        </p:nvSpPr>
        <p:spPr>
          <a:xfrm>
            <a:off x="1241822" y="142858"/>
            <a:ext cx="6571059" cy="1023614"/>
          </a:xfrm>
          <a:prstGeom prst="rect">
            <a:avLst/>
          </a:prstGeom>
          <a:noFill/>
          <a:ln w="9525">
            <a:noFill/>
          </a:ln>
        </p:spPr>
        <p:txBody>
          <a:bodyPr>
            <a:spAutoFit/>
          </a:bodyPr>
          <a:lstStyle/>
          <a:p>
            <a:pPr marL="269875" indent="-457200" algn="just" defTabSz="0">
              <a:lnSpc>
                <a:spcPct val="150000"/>
              </a:lnSpc>
              <a:tabLst>
                <a:tab pos="2700655" algn="l"/>
              </a:tabLst>
            </a:pPr>
            <a:r>
              <a:rPr lang="zh-CN" altLang="zh-CN" sz="1400" dirty="0">
                <a:latin typeface="Times New Roman" panose="02020603050405020304" pitchFamily="18" charset="0"/>
                <a:ea typeface="微软雅黑" panose="020B0503020204020204" pitchFamily="34" charset="-122"/>
                <a:cs typeface="Times New Roman" panose="02020603050405020304" pitchFamily="18" charset="0"/>
              </a:rPr>
              <a:t>热点三　回归分析与独立性检验</a:t>
            </a:r>
            <a:endParaRPr lang="zh-CN" altLang="zh-CN" sz="1400" dirty="0">
              <a:latin typeface="Times New Roman" panose="02020603050405020304" pitchFamily="18" charset="0"/>
              <a:ea typeface="微软雅黑" panose="020B0503020204020204" pitchFamily="34" charset="-122"/>
              <a:cs typeface="Times New Roman" panose="02020603050405020304" pitchFamily="18" charset="0"/>
            </a:endParaRPr>
          </a:p>
          <a:p>
            <a:pPr marL="269875" indent="-457200" algn="just" defTabSz="0">
              <a:lnSpc>
                <a:spcPct val="150000"/>
              </a:lnSpc>
              <a:tabLst>
                <a:tab pos="2700655" algn="l"/>
              </a:tabLst>
            </a:pPr>
            <a:r>
              <a:rPr lang="zh-CN" altLang="zh-CN" sz="1400" dirty="0">
                <a:latin typeface="Times New Roman" panose="02020603050405020304" pitchFamily="18" charset="0"/>
                <a:ea typeface="微软雅黑" panose="020B0503020204020204" pitchFamily="34" charset="-122"/>
                <a:cs typeface="Times New Roman" panose="02020603050405020304" pitchFamily="18" charset="0"/>
              </a:rPr>
              <a:t>【例</a:t>
            </a:r>
            <a:r>
              <a:rPr lang="en-US" altLang="zh-CN" sz="1400" dirty="0">
                <a:latin typeface="Times New Roman" panose="02020603050405020304" pitchFamily="18" charset="0"/>
                <a:ea typeface="微软雅黑" panose="020B0503020204020204" pitchFamily="34" charset="-122"/>
                <a:cs typeface="Times New Roman" panose="02020603050405020304" pitchFamily="18" charset="0"/>
              </a:rPr>
              <a:t>3</a:t>
            </a:r>
            <a:r>
              <a:rPr lang="zh-CN" altLang="zh-CN" sz="1400" dirty="0">
                <a:latin typeface="Times New Roman" panose="02020603050405020304" pitchFamily="18" charset="0"/>
                <a:ea typeface="微软雅黑" panose="020B0503020204020204" pitchFamily="34" charset="-122"/>
                <a:cs typeface="Times New Roman" panose="02020603050405020304" pitchFamily="18" charset="0"/>
              </a:rPr>
              <a:t>】　</a:t>
            </a:r>
            <a:r>
              <a:rPr lang="en-US" altLang="zh-CN" sz="1400" dirty="0">
                <a:latin typeface="Times New Roman" panose="02020603050405020304" pitchFamily="18" charset="0"/>
                <a:ea typeface="微软雅黑" panose="020B0503020204020204" pitchFamily="34" charset="-122"/>
                <a:cs typeface="Times New Roman" panose="02020603050405020304" pitchFamily="18" charset="0"/>
              </a:rPr>
              <a:t>(1)</a:t>
            </a:r>
            <a:r>
              <a:rPr lang="zh-CN" altLang="zh-CN" sz="1400" dirty="0">
                <a:latin typeface="Times New Roman" panose="02020603050405020304" pitchFamily="18" charset="0"/>
                <a:ea typeface="微软雅黑" panose="020B0503020204020204" pitchFamily="34" charset="-122"/>
                <a:cs typeface="Times New Roman" panose="02020603050405020304" pitchFamily="18" charset="0"/>
              </a:rPr>
              <a:t>某新闻媒体为了了解观众对央视《开门大吉》节目的喜爱与性别是否有关系，随机调查了观看该节目的观众</a:t>
            </a:r>
            <a:r>
              <a:rPr lang="en-US" altLang="zh-CN" sz="1400" dirty="0">
                <a:latin typeface="Times New Roman" panose="02020603050405020304" pitchFamily="18" charset="0"/>
                <a:ea typeface="微软雅黑" panose="020B0503020204020204" pitchFamily="34" charset="-122"/>
                <a:cs typeface="Times New Roman" panose="02020603050405020304" pitchFamily="18" charset="0"/>
              </a:rPr>
              <a:t>110</a:t>
            </a:r>
            <a:r>
              <a:rPr lang="zh-CN" altLang="zh-CN" sz="1400" dirty="0">
                <a:latin typeface="Times New Roman" panose="02020603050405020304" pitchFamily="18" charset="0"/>
                <a:ea typeface="微软雅黑" panose="020B0503020204020204" pitchFamily="34" charset="-122"/>
                <a:cs typeface="Times New Roman" panose="02020603050405020304" pitchFamily="18" charset="0"/>
              </a:rPr>
              <a:t>名，得到如下的列联表：</a:t>
            </a:r>
            <a:endParaRPr lang="zh-CN" altLang="zh-CN" sz="1400" dirty="0">
              <a:latin typeface="Times New Roman" panose="02020603050405020304" pitchFamily="18" charset="0"/>
              <a:ea typeface="微软雅黑" panose="020B0503020204020204" pitchFamily="34" charset="-122"/>
              <a:cs typeface="Times New Roman" panose="02020603050405020304" pitchFamily="18" charset="0"/>
            </a:endParaRPr>
          </a:p>
        </p:txBody>
      </p:sp>
      <p:graphicFrame>
        <p:nvGraphicFramePr>
          <p:cNvPr id="3" name="表格 2"/>
          <p:cNvGraphicFramePr>
            <a:graphicFrameLocks noGrp="1"/>
          </p:cNvGraphicFramePr>
          <p:nvPr/>
        </p:nvGraphicFramePr>
        <p:xfrm>
          <a:off x="1593057" y="1237910"/>
          <a:ext cx="4693455" cy="1374875"/>
        </p:xfrm>
        <a:graphic>
          <a:graphicData uri="http://schemas.openxmlformats.org/drawingml/2006/table">
            <a:tbl>
              <a:tblPr/>
              <a:tblGrid>
                <a:gridCol w="1576749"/>
                <a:gridCol w="930945"/>
                <a:gridCol w="931429"/>
                <a:gridCol w="1254332"/>
              </a:tblGrid>
              <a:tr h="305474">
                <a:tc>
                  <a:txBody>
                    <a:bodyPr/>
                    <a:lstStyle/>
                    <a:p>
                      <a:pPr algn="ctr">
                        <a:lnSpc>
                          <a:spcPct val="150000"/>
                        </a:lnSpc>
                        <a:spcAft>
                          <a:spcPts val="0"/>
                        </a:spcAft>
                        <a:tabLst>
                          <a:tab pos="2700655" algn="l"/>
                        </a:tabLst>
                      </a:pPr>
                      <a:r>
                        <a:rPr lang="en-US" sz="1200" i="1" kern="100">
                          <a:effectLst/>
                          <a:latin typeface="微软雅黑" panose="020B0503020204020204" pitchFamily="34" charset="-122"/>
                          <a:ea typeface="微软雅黑" panose="020B0503020204020204" pitchFamily="34" charset="-122"/>
                          <a:cs typeface="Courier New" panose="02070309020205020404"/>
                        </a:rPr>
                        <a:t> </a:t>
                      </a:r>
                      <a:endParaRPr lang="en-US" sz="1200" i="1" kern="100">
                        <a:effectLst/>
                        <a:latin typeface="微软雅黑" panose="020B0503020204020204" pitchFamily="34" charset="-122"/>
                        <a:ea typeface="微软雅黑" panose="020B0503020204020204" pitchFamily="34" charset="-122"/>
                        <a:cs typeface="Courier New" panose="02070309020205020404"/>
                      </a:endParaRPr>
                    </a:p>
                  </a:txBody>
                  <a:tcPr marL="35942" marR="359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2700655" algn="l"/>
                        </a:tabLst>
                      </a:pPr>
                      <a:r>
                        <a:rPr lang="zh-CN" sz="1200" kern="100">
                          <a:effectLst/>
                          <a:latin typeface="微软雅黑" panose="020B0503020204020204" pitchFamily="34" charset="-122"/>
                          <a:ea typeface="微软雅黑" panose="020B0503020204020204" pitchFamily="34" charset="-122"/>
                          <a:cs typeface="Times New Roman" panose="02020603050405020304"/>
                        </a:rPr>
                        <a:t>女</a:t>
                      </a:r>
                      <a:endParaRPr lang="zh-CN" sz="1200" kern="100">
                        <a:effectLst/>
                        <a:latin typeface="微软雅黑" panose="020B0503020204020204" pitchFamily="34" charset="-122"/>
                        <a:ea typeface="微软雅黑" panose="020B0503020204020204" pitchFamily="34" charset="-122"/>
                        <a:cs typeface="Times New Roman" panose="02020603050405020304"/>
                      </a:endParaRPr>
                    </a:p>
                  </a:txBody>
                  <a:tcPr marL="35942" marR="359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2700655" algn="l"/>
                        </a:tabLst>
                      </a:pPr>
                      <a:r>
                        <a:rPr lang="zh-CN" sz="1200" kern="100">
                          <a:effectLst/>
                          <a:latin typeface="微软雅黑" panose="020B0503020204020204" pitchFamily="34" charset="-122"/>
                          <a:ea typeface="微软雅黑" panose="020B0503020204020204" pitchFamily="34" charset="-122"/>
                          <a:cs typeface="Times New Roman" panose="02020603050405020304"/>
                        </a:rPr>
                        <a:t>男</a:t>
                      </a:r>
                      <a:endParaRPr lang="zh-CN" sz="1200" kern="100">
                        <a:effectLst/>
                        <a:latin typeface="微软雅黑" panose="020B0503020204020204" pitchFamily="34" charset="-122"/>
                        <a:ea typeface="微软雅黑" panose="020B0503020204020204" pitchFamily="34" charset="-122"/>
                        <a:cs typeface="Times New Roman" panose="02020603050405020304"/>
                      </a:endParaRPr>
                    </a:p>
                  </a:txBody>
                  <a:tcPr marL="35942" marR="359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2700655" algn="l"/>
                        </a:tabLst>
                      </a:pPr>
                      <a:r>
                        <a:rPr lang="zh-CN" sz="1200" kern="100">
                          <a:effectLst/>
                          <a:latin typeface="微软雅黑" panose="020B0503020204020204" pitchFamily="34" charset="-122"/>
                          <a:ea typeface="微软雅黑" panose="020B0503020204020204" pitchFamily="34" charset="-122"/>
                          <a:cs typeface="Times New Roman" panose="02020603050405020304"/>
                        </a:rPr>
                        <a:t>总计</a:t>
                      </a:r>
                      <a:endParaRPr lang="zh-CN" sz="1200" kern="100">
                        <a:effectLst/>
                        <a:latin typeface="微软雅黑" panose="020B0503020204020204" pitchFamily="34" charset="-122"/>
                        <a:ea typeface="微软雅黑" panose="020B0503020204020204" pitchFamily="34" charset="-122"/>
                        <a:cs typeface="Times New Roman" panose="02020603050405020304"/>
                      </a:endParaRPr>
                    </a:p>
                  </a:txBody>
                  <a:tcPr marL="35942" marR="359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5474">
                <a:tc>
                  <a:txBody>
                    <a:bodyPr/>
                    <a:lstStyle/>
                    <a:p>
                      <a:pPr algn="ctr">
                        <a:lnSpc>
                          <a:spcPct val="150000"/>
                        </a:lnSpc>
                        <a:spcAft>
                          <a:spcPts val="0"/>
                        </a:spcAft>
                        <a:tabLst>
                          <a:tab pos="2700655" algn="l"/>
                        </a:tabLst>
                      </a:pPr>
                      <a:r>
                        <a:rPr lang="zh-CN" sz="1200" kern="100">
                          <a:effectLst/>
                          <a:latin typeface="微软雅黑" panose="020B0503020204020204" pitchFamily="34" charset="-122"/>
                          <a:ea typeface="微软雅黑" panose="020B0503020204020204" pitchFamily="34" charset="-122"/>
                          <a:cs typeface="Times New Roman" panose="02020603050405020304"/>
                        </a:rPr>
                        <a:t>喜爱</a:t>
                      </a:r>
                      <a:endParaRPr lang="zh-CN" sz="1200" kern="100">
                        <a:effectLst/>
                        <a:latin typeface="微软雅黑" panose="020B0503020204020204" pitchFamily="34" charset="-122"/>
                        <a:ea typeface="微软雅黑" panose="020B0503020204020204" pitchFamily="34" charset="-122"/>
                        <a:cs typeface="Times New Roman" panose="02020603050405020304"/>
                      </a:endParaRPr>
                    </a:p>
                  </a:txBody>
                  <a:tcPr marL="35942" marR="359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2700655" algn="l"/>
                        </a:tabLst>
                      </a:pPr>
                      <a:r>
                        <a:rPr lang="en-US" sz="1200" kern="100" dirty="0">
                          <a:effectLst/>
                          <a:latin typeface="Times New Roman" panose="02020603050405020304" pitchFamily="18" charset="0"/>
                          <a:ea typeface="微软雅黑" panose="020B0503020204020204" pitchFamily="34" charset="-122"/>
                          <a:cs typeface="Times New Roman" panose="02020603050405020304" pitchFamily="18" charset="0"/>
                        </a:rPr>
                        <a:t>40</a:t>
                      </a:r>
                      <a:endParaRPr lang="en-US" sz="1200" kern="100" dirty="0">
                        <a:effectLst/>
                        <a:latin typeface="Times New Roman" panose="02020603050405020304" pitchFamily="18" charset="0"/>
                        <a:ea typeface="微软雅黑" panose="020B0503020204020204" pitchFamily="34" charset="-122"/>
                        <a:cs typeface="Times New Roman" panose="02020603050405020304" pitchFamily="18" charset="0"/>
                      </a:endParaRPr>
                    </a:p>
                  </a:txBody>
                  <a:tcPr marL="35942" marR="359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2700655" algn="l"/>
                        </a:tabLst>
                      </a:pPr>
                      <a:r>
                        <a:rPr lang="en-US" sz="1200" kern="100">
                          <a:effectLst/>
                          <a:latin typeface="Times New Roman" panose="02020603050405020304" pitchFamily="18" charset="0"/>
                          <a:ea typeface="微软雅黑" panose="020B0503020204020204" pitchFamily="34" charset="-122"/>
                          <a:cs typeface="Times New Roman" panose="02020603050405020304" pitchFamily="18" charset="0"/>
                        </a:rPr>
                        <a:t>20</a:t>
                      </a:r>
                      <a:endParaRPr lang="en-US" sz="1200" kern="100">
                        <a:effectLst/>
                        <a:latin typeface="Times New Roman" panose="02020603050405020304" pitchFamily="18" charset="0"/>
                        <a:ea typeface="微软雅黑" panose="020B0503020204020204" pitchFamily="34" charset="-122"/>
                        <a:cs typeface="Times New Roman" panose="02020603050405020304" pitchFamily="18" charset="0"/>
                      </a:endParaRPr>
                    </a:p>
                  </a:txBody>
                  <a:tcPr marL="35942" marR="359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2700655" algn="l"/>
                        </a:tabLst>
                      </a:pPr>
                      <a:r>
                        <a:rPr lang="en-US" sz="1200" kern="100">
                          <a:effectLst/>
                          <a:latin typeface="Times New Roman" panose="02020603050405020304" pitchFamily="18" charset="0"/>
                          <a:ea typeface="微软雅黑" panose="020B0503020204020204" pitchFamily="34" charset="-122"/>
                          <a:cs typeface="Times New Roman" panose="02020603050405020304" pitchFamily="18" charset="0"/>
                        </a:rPr>
                        <a:t>60</a:t>
                      </a:r>
                      <a:endParaRPr lang="en-US" sz="1200" kern="100">
                        <a:effectLst/>
                        <a:latin typeface="Times New Roman" panose="02020603050405020304" pitchFamily="18" charset="0"/>
                        <a:ea typeface="微软雅黑" panose="020B0503020204020204" pitchFamily="34" charset="-122"/>
                        <a:cs typeface="Times New Roman" panose="02020603050405020304" pitchFamily="18" charset="0"/>
                      </a:endParaRPr>
                    </a:p>
                  </a:txBody>
                  <a:tcPr marL="35942" marR="359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8453">
                <a:tc>
                  <a:txBody>
                    <a:bodyPr/>
                    <a:lstStyle/>
                    <a:p>
                      <a:pPr algn="ctr">
                        <a:lnSpc>
                          <a:spcPct val="150000"/>
                        </a:lnSpc>
                        <a:spcAft>
                          <a:spcPts val="0"/>
                        </a:spcAft>
                        <a:tabLst>
                          <a:tab pos="2700655" algn="l"/>
                        </a:tabLst>
                      </a:pPr>
                      <a:r>
                        <a:rPr lang="zh-CN" sz="1200" kern="100">
                          <a:effectLst/>
                          <a:latin typeface="微软雅黑" panose="020B0503020204020204" pitchFamily="34" charset="-122"/>
                          <a:ea typeface="微软雅黑" panose="020B0503020204020204" pitchFamily="34" charset="-122"/>
                          <a:cs typeface="Times New Roman" panose="02020603050405020304"/>
                        </a:rPr>
                        <a:t>不喜爱</a:t>
                      </a:r>
                      <a:endParaRPr lang="zh-CN" sz="1200" kern="100">
                        <a:effectLst/>
                        <a:latin typeface="微软雅黑" panose="020B0503020204020204" pitchFamily="34" charset="-122"/>
                        <a:ea typeface="微软雅黑" panose="020B0503020204020204" pitchFamily="34" charset="-122"/>
                        <a:cs typeface="Times New Roman" panose="02020603050405020304"/>
                      </a:endParaRPr>
                    </a:p>
                  </a:txBody>
                  <a:tcPr marL="35942" marR="359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2700655" algn="l"/>
                        </a:tabLst>
                      </a:pPr>
                      <a:r>
                        <a:rPr lang="en-US" sz="1200" kern="100" dirty="0">
                          <a:effectLst/>
                          <a:latin typeface="Times New Roman" panose="02020603050405020304" pitchFamily="18" charset="0"/>
                          <a:ea typeface="微软雅黑" panose="020B0503020204020204" pitchFamily="34" charset="-122"/>
                          <a:cs typeface="Times New Roman" panose="02020603050405020304" pitchFamily="18" charset="0"/>
                        </a:rPr>
                        <a:t>20</a:t>
                      </a:r>
                      <a:endParaRPr lang="en-US" sz="1200" kern="100" dirty="0">
                        <a:effectLst/>
                        <a:latin typeface="Times New Roman" panose="02020603050405020304" pitchFamily="18" charset="0"/>
                        <a:ea typeface="微软雅黑" panose="020B0503020204020204" pitchFamily="34" charset="-122"/>
                        <a:cs typeface="Times New Roman" panose="02020603050405020304" pitchFamily="18" charset="0"/>
                      </a:endParaRPr>
                    </a:p>
                  </a:txBody>
                  <a:tcPr marL="35942" marR="359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2700655" algn="l"/>
                        </a:tabLst>
                      </a:pPr>
                      <a:r>
                        <a:rPr lang="en-US" sz="1200" kern="100" dirty="0">
                          <a:effectLst/>
                          <a:latin typeface="Times New Roman" panose="02020603050405020304" pitchFamily="18" charset="0"/>
                          <a:ea typeface="微软雅黑" panose="020B0503020204020204" pitchFamily="34" charset="-122"/>
                          <a:cs typeface="Times New Roman" panose="02020603050405020304" pitchFamily="18" charset="0"/>
                        </a:rPr>
                        <a:t>30</a:t>
                      </a:r>
                      <a:endParaRPr lang="en-US" sz="1200" kern="100" dirty="0">
                        <a:effectLst/>
                        <a:latin typeface="Times New Roman" panose="02020603050405020304" pitchFamily="18" charset="0"/>
                        <a:ea typeface="微软雅黑" panose="020B0503020204020204" pitchFamily="34" charset="-122"/>
                        <a:cs typeface="Times New Roman" panose="02020603050405020304" pitchFamily="18" charset="0"/>
                      </a:endParaRPr>
                    </a:p>
                  </a:txBody>
                  <a:tcPr marL="35942" marR="359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2700655" algn="l"/>
                        </a:tabLst>
                      </a:pPr>
                      <a:r>
                        <a:rPr lang="en-US" sz="1200" kern="100" dirty="0">
                          <a:effectLst/>
                          <a:latin typeface="Times New Roman" panose="02020603050405020304" pitchFamily="18" charset="0"/>
                          <a:ea typeface="微软雅黑" panose="020B0503020204020204" pitchFamily="34" charset="-122"/>
                          <a:cs typeface="Times New Roman" panose="02020603050405020304" pitchFamily="18" charset="0"/>
                        </a:rPr>
                        <a:t>50</a:t>
                      </a:r>
                      <a:endParaRPr lang="en-US" sz="1200" kern="100" dirty="0">
                        <a:effectLst/>
                        <a:latin typeface="Times New Roman" panose="02020603050405020304" pitchFamily="18" charset="0"/>
                        <a:ea typeface="微软雅黑" panose="020B0503020204020204" pitchFamily="34" charset="-122"/>
                        <a:cs typeface="Times New Roman" panose="02020603050405020304" pitchFamily="18" charset="0"/>
                      </a:endParaRPr>
                    </a:p>
                  </a:txBody>
                  <a:tcPr marL="35942" marR="359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5474">
                <a:tc>
                  <a:txBody>
                    <a:bodyPr/>
                    <a:lstStyle/>
                    <a:p>
                      <a:pPr algn="ctr">
                        <a:lnSpc>
                          <a:spcPct val="150000"/>
                        </a:lnSpc>
                        <a:spcAft>
                          <a:spcPts val="0"/>
                        </a:spcAft>
                        <a:tabLst>
                          <a:tab pos="2700655" algn="l"/>
                        </a:tabLst>
                      </a:pPr>
                      <a:r>
                        <a:rPr lang="zh-CN" sz="1200" kern="100">
                          <a:effectLst/>
                          <a:latin typeface="微软雅黑" panose="020B0503020204020204" pitchFamily="34" charset="-122"/>
                          <a:ea typeface="微软雅黑" panose="020B0503020204020204" pitchFamily="34" charset="-122"/>
                          <a:cs typeface="Times New Roman" panose="02020603050405020304"/>
                        </a:rPr>
                        <a:t>总计</a:t>
                      </a:r>
                      <a:endParaRPr lang="zh-CN" sz="1200" kern="100">
                        <a:effectLst/>
                        <a:latin typeface="微软雅黑" panose="020B0503020204020204" pitchFamily="34" charset="-122"/>
                        <a:ea typeface="微软雅黑" panose="020B0503020204020204" pitchFamily="34" charset="-122"/>
                        <a:cs typeface="Times New Roman" panose="02020603050405020304"/>
                      </a:endParaRPr>
                    </a:p>
                  </a:txBody>
                  <a:tcPr marL="35942" marR="359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2700655" algn="l"/>
                        </a:tabLst>
                      </a:pPr>
                      <a:r>
                        <a:rPr lang="en-US" sz="1200" kern="100">
                          <a:effectLst/>
                          <a:latin typeface="Times New Roman" panose="02020603050405020304" pitchFamily="18" charset="0"/>
                          <a:ea typeface="微软雅黑" panose="020B0503020204020204" pitchFamily="34" charset="-122"/>
                          <a:cs typeface="Times New Roman" panose="02020603050405020304" pitchFamily="18" charset="0"/>
                        </a:rPr>
                        <a:t>60</a:t>
                      </a:r>
                      <a:endParaRPr lang="en-US" sz="1200" kern="100">
                        <a:effectLst/>
                        <a:latin typeface="Times New Roman" panose="02020603050405020304" pitchFamily="18" charset="0"/>
                        <a:ea typeface="微软雅黑" panose="020B0503020204020204" pitchFamily="34" charset="-122"/>
                        <a:cs typeface="Times New Roman" panose="02020603050405020304" pitchFamily="18" charset="0"/>
                      </a:endParaRPr>
                    </a:p>
                  </a:txBody>
                  <a:tcPr marL="35942" marR="359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2700655" algn="l"/>
                        </a:tabLst>
                      </a:pPr>
                      <a:r>
                        <a:rPr lang="en-US" sz="1200" kern="100">
                          <a:effectLst/>
                          <a:latin typeface="Times New Roman" panose="02020603050405020304" pitchFamily="18" charset="0"/>
                          <a:ea typeface="微软雅黑" panose="020B0503020204020204" pitchFamily="34" charset="-122"/>
                          <a:cs typeface="Times New Roman" panose="02020603050405020304" pitchFamily="18" charset="0"/>
                        </a:rPr>
                        <a:t>50</a:t>
                      </a:r>
                      <a:endParaRPr lang="en-US" sz="1200" kern="100">
                        <a:effectLst/>
                        <a:latin typeface="Times New Roman" panose="02020603050405020304" pitchFamily="18" charset="0"/>
                        <a:ea typeface="微软雅黑" panose="020B0503020204020204" pitchFamily="34" charset="-122"/>
                        <a:cs typeface="Times New Roman" panose="02020603050405020304" pitchFamily="18" charset="0"/>
                      </a:endParaRPr>
                    </a:p>
                  </a:txBody>
                  <a:tcPr marL="35942" marR="359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2700655" algn="l"/>
                        </a:tabLst>
                      </a:pPr>
                      <a:r>
                        <a:rPr lang="en-US" sz="1200" kern="100" dirty="0">
                          <a:effectLst/>
                          <a:latin typeface="Times New Roman" panose="02020603050405020304" pitchFamily="18" charset="0"/>
                          <a:ea typeface="微软雅黑" panose="020B0503020204020204" pitchFamily="34" charset="-122"/>
                          <a:cs typeface="Times New Roman" panose="02020603050405020304" pitchFamily="18" charset="0"/>
                        </a:rPr>
                        <a:t>110</a:t>
                      </a:r>
                      <a:endParaRPr lang="en-US" sz="1200" kern="100" dirty="0">
                        <a:effectLst/>
                        <a:latin typeface="Times New Roman" panose="02020603050405020304" pitchFamily="18" charset="0"/>
                        <a:ea typeface="微软雅黑" panose="020B0503020204020204" pitchFamily="34" charset="-122"/>
                        <a:cs typeface="Times New Roman" panose="02020603050405020304" pitchFamily="18" charset="0"/>
                      </a:endParaRPr>
                    </a:p>
                  </a:txBody>
                  <a:tcPr marL="35942" marR="359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矩形 4"/>
          <p:cNvSpPr/>
          <p:nvPr/>
        </p:nvSpPr>
        <p:spPr>
          <a:xfrm>
            <a:off x="1482328" y="2595232"/>
            <a:ext cx="6196013" cy="700576"/>
          </a:xfrm>
          <a:prstGeom prst="rect">
            <a:avLst/>
          </a:prstGeom>
        </p:spPr>
        <p:txBody>
          <a:bodyPr>
            <a:spAutoFit/>
          </a:bodyPr>
          <a:lstStyle/>
          <a:p>
            <a:pPr marL="0" marR="0" lvl="0" indent="0" algn="just" defTabSz="914400" rtl="0" eaLnBrk="1" fontAlgn="base" latinLnBrk="0" hangingPunct="1">
              <a:lnSpc>
                <a:spcPct val="150000"/>
              </a:lnSpc>
              <a:spcBef>
                <a:spcPct val="0"/>
              </a:spcBef>
              <a:spcAft>
                <a:spcPts val="0"/>
              </a:spcAft>
              <a:buClrTx/>
              <a:buSzTx/>
              <a:buFontTx/>
              <a:buNone/>
              <a:tabLst>
                <a:tab pos="2700655" algn="l"/>
              </a:tabLst>
              <a:defRPr/>
            </a:pPr>
            <a:r>
              <a:rPr kumimoji="0" lang="zh-CN" altLang="zh-CN" sz="1400" b="0" i="0" u="none" strike="noStrike" kern="1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Times New Roman" panose="02020603050405020304"/>
              </a:rPr>
              <a:t>试根据样本估计总体的思想，估计约有</a:t>
            </a:r>
            <a:r>
              <a:rPr kumimoji="0" lang="en-US" altLang="zh-CN" sz="1400" b="0" i="0" u="none" strike="noStrike" kern="1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Courier New" panose="02070309020205020404"/>
              </a:rPr>
              <a:t>________</a:t>
            </a:r>
            <a:r>
              <a:rPr kumimoji="0" lang="zh-CN" altLang="zh-CN" sz="1400" b="0" i="0" u="none" strike="noStrike" kern="1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Times New Roman" panose="02020603050405020304"/>
              </a:rPr>
              <a:t>的把握认为</a:t>
            </a:r>
            <a:r>
              <a:rPr kumimoji="0" lang="en-US" altLang="zh-CN" sz="1400" b="0" i="0" u="none" strike="noStrike" kern="1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Times New Roman" panose="02020603050405020304"/>
              </a:rPr>
              <a:t>“</a:t>
            </a:r>
            <a:r>
              <a:rPr kumimoji="0" lang="zh-CN" altLang="zh-CN" sz="1400" b="0" i="0" u="none" strike="noStrike" kern="1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Times New Roman" panose="02020603050405020304"/>
              </a:rPr>
              <a:t>喜爱该节目与否和性别有关</a:t>
            </a:r>
            <a:r>
              <a:rPr kumimoji="0" lang="en-US" altLang="zh-CN" sz="1400" b="0" i="0" u="none" strike="noStrike" kern="1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Times New Roman" panose="02020603050405020304"/>
              </a:rPr>
              <a:t>”. </a:t>
            </a:r>
            <a:endParaRPr kumimoji="0" lang="en-US" altLang="zh-CN" sz="1400" b="0" i="0" u="none" strike="noStrike" kern="1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Times New Roman" panose="02020603050405020304"/>
            </a:endParaRPr>
          </a:p>
        </p:txBody>
      </p:sp>
      <p:pic>
        <p:nvPicPr>
          <p:cNvPr id="50178" name="Picture 2"/>
          <p:cNvPicPr>
            <a:picLocks noChangeAspect="1" noChangeArrowheads="1"/>
          </p:cNvPicPr>
          <p:nvPr/>
        </p:nvPicPr>
        <p:blipFill>
          <a:blip r:embed="rId1"/>
          <a:srcRect/>
          <a:stretch>
            <a:fillRect/>
          </a:stretch>
        </p:blipFill>
        <p:spPr bwMode="auto">
          <a:xfrm>
            <a:off x="1243017" y="2952422"/>
            <a:ext cx="5257809" cy="200026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85" name="Picture 5" descr="16W33"/>
          <p:cNvPicPr>
            <a:picLocks noChangeAspect="1"/>
          </p:cNvPicPr>
          <p:nvPr/>
        </p:nvPicPr>
        <p:blipFill>
          <a:blip r:embed="rId1"/>
          <a:stretch>
            <a:fillRect/>
          </a:stretch>
        </p:blipFill>
        <p:spPr>
          <a:xfrm>
            <a:off x="2786050" y="1318022"/>
            <a:ext cx="3242072" cy="1396604"/>
          </a:xfrm>
          <a:prstGeom prst="rect">
            <a:avLst/>
          </a:prstGeom>
          <a:noFill/>
          <a:ln w="9525">
            <a:noFill/>
          </a:ln>
        </p:spPr>
      </p:pic>
      <p:sp>
        <p:nvSpPr>
          <p:cNvPr id="7" name="矩形 6"/>
          <p:cNvSpPr/>
          <p:nvPr/>
        </p:nvSpPr>
        <p:spPr>
          <a:xfrm>
            <a:off x="2285984" y="500048"/>
            <a:ext cx="4857784" cy="787395"/>
          </a:xfrm>
          <a:prstGeom prst="rect">
            <a:avLst/>
          </a:prstGeom>
        </p:spPr>
        <p:txBody>
          <a:bodyPr wrap="square">
            <a:spAutoFit/>
          </a:bodyPr>
          <a:lstStyle/>
          <a:p>
            <a:pPr>
              <a:lnSpc>
                <a:spcPct val="150000"/>
              </a:lnSpc>
            </a:pPr>
            <a:r>
              <a:rPr lang="en-US" sz="1600" dirty="0" smtClean="0">
                <a:latin typeface="Times New Roman" panose="02020603050405020304" pitchFamily="18" charset="0"/>
                <a:ea typeface="微软雅黑" panose="020B0503020204020204" pitchFamily="34" charset="-122"/>
                <a:cs typeface="Times New Roman" panose="02020603050405020304" pitchFamily="18" charset="0"/>
              </a:rPr>
              <a:t>(2)(2016·</a:t>
            </a:r>
            <a:r>
              <a:rPr lang="zh-CN" altLang="en-US" sz="1600" dirty="0" smtClean="0">
                <a:latin typeface="Times New Roman" panose="02020603050405020304" pitchFamily="18" charset="0"/>
                <a:ea typeface="微软雅黑" panose="020B0503020204020204" pitchFamily="34" charset="-122"/>
                <a:cs typeface="Times New Roman" panose="02020603050405020304" pitchFamily="18" charset="0"/>
              </a:rPr>
              <a:t>全国</a:t>
            </a:r>
            <a:r>
              <a:rPr lang="en-US" sz="1600" dirty="0" smtClean="0">
                <a:latin typeface="Times New Roman" panose="02020603050405020304" pitchFamily="18" charset="0"/>
                <a:ea typeface="微软雅黑" panose="020B0503020204020204" pitchFamily="34" charset="-122"/>
                <a:cs typeface="Times New Roman" panose="02020603050405020304" pitchFamily="18" charset="0"/>
              </a:rPr>
              <a:t>Ⅲ</a:t>
            </a:r>
            <a:r>
              <a:rPr lang="zh-CN" altLang="en-US" sz="1600" dirty="0" smtClean="0">
                <a:latin typeface="Times New Roman" panose="02020603050405020304" pitchFamily="18" charset="0"/>
                <a:ea typeface="微软雅黑" panose="020B0503020204020204" pitchFamily="34" charset="-122"/>
                <a:cs typeface="Times New Roman" panose="02020603050405020304" pitchFamily="18" charset="0"/>
              </a:rPr>
              <a:t>卷</a:t>
            </a:r>
            <a:r>
              <a:rPr lang="en-US" sz="1600" dirty="0" smtClean="0">
                <a:latin typeface="Times New Roman" panose="02020603050405020304" pitchFamily="18" charset="0"/>
                <a:ea typeface="微软雅黑" panose="020B0503020204020204" pitchFamily="34" charset="-122"/>
                <a:cs typeface="Times New Roman" panose="02020603050405020304" pitchFamily="18" charset="0"/>
              </a:rPr>
              <a:t>)</a:t>
            </a:r>
            <a:r>
              <a:rPr lang="zh-CN" altLang="en-US" sz="1600" dirty="0" smtClean="0">
                <a:latin typeface="Times New Roman" panose="02020603050405020304" pitchFamily="18" charset="0"/>
                <a:ea typeface="微软雅黑" panose="020B0503020204020204" pitchFamily="34" charset="-122"/>
                <a:cs typeface="Times New Roman" panose="02020603050405020304" pitchFamily="18" charset="0"/>
              </a:rPr>
              <a:t>如图是我国</a:t>
            </a:r>
            <a:r>
              <a:rPr lang="en-US" sz="1600" dirty="0" smtClean="0">
                <a:latin typeface="Times New Roman" panose="02020603050405020304" pitchFamily="18" charset="0"/>
                <a:ea typeface="微软雅黑" panose="020B0503020204020204" pitchFamily="34" charset="-122"/>
                <a:cs typeface="Times New Roman" panose="02020603050405020304" pitchFamily="18" charset="0"/>
              </a:rPr>
              <a:t>2008</a:t>
            </a:r>
            <a:r>
              <a:rPr lang="zh-CN" altLang="en-US" sz="1600" dirty="0" smtClean="0">
                <a:latin typeface="Times New Roman" panose="02020603050405020304" pitchFamily="18" charset="0"/>
                <a:ea typeface="微软雅黑" panose="020B0503020204020204" pitchFamily="34" charset="-122"/>
                <a:cs typeface="Times New Roman" panose="02020603050405020304" pitchFamily="18" charset="0"/>
              </a:rPr>
              <a:t>年至</a:t>
            </a:r>
            <a:r>
              <a:rPr lang="en-US" sz="1600" dirty="0" smtClean="0">
                <a:latin typeface="Times New Roman" panose="02020603050405020304" pitchFamily="18" charset="0"/>
                <a:ea typeface="微软雅黑" panose="020B0503020204020204" pitchFamily="34" charset="-122"/>
                <a:cs typeface="Times New Roman" panose="02020603050405020304" pitchFamily="18" charset="0"/>
              </a:rPr>
              <a:t>2014</a:t>
            </a:r>
            <a:r>
              <a:rPr lang="zh-CN" altLang="en-US" sz="1600" dirty="0" smtClean="0">
                <a:latin typeface="Times New Roman" panose="02020603050405020304" pitchFamily="18" charset="0"/>
                <a:ea typeface="微软雅黑" panose="020B0503020204020204" pitchFamily="34" charset="-122"/>
                <a:cs typeface="Times New Roman" panose="02020603050405020304" pitchFamily="18" charset="0"/>
              </a:rPr>
              <a:t>年生活垃圾无害化处理量</a:t>
            </a:r>
            <a:r>
              <a:rPr lang="en-US" sz="1600" dirty="0" smtClean="0">
                <a:latin typeface="Times New Roman" panose="02020603050405020304" pitchFamily="18" charset="0"/>
                <a:ea typeface="微软雅黑" panose="020B0503020204020204" pitchFamily="34" charset="-122"/>
                <a:cs typeface="Times New Roman" panose="02020603050405020304" pitchFamily="18" charset="0"/>
              </a:rPr>
              <a:t>(</a:t>
            </a:r>
            <a:r>
              <a:rPr lang="zh-CN" altLang="en-US" sz="1600" dirty="0" smtClean="0">
                <a:latin typeface="Times New Roman" panose="02020603050405020304" pitchFamily="18" charset="0"/>
                <a:ea typeface="微软雅黑" panose="020B0503020204020204" pitchFamily="34" charset="-122"/>
                <a:cs typeface="Times New Roman" panose="02020603050405020304" pitchFamily="18" charset="0"/>
              </a:rPr>
              <a:t>单位：亿吨</a:t>
            </a:r>
            <a:r>
              <a:rPr lang="en-US" sz="1600" dirty="0" smtClean="0">
                <a:latin typeface="Times New Roman" panose="02020603050405020304" pitchFamily="18" charset="0"/>
                <a:ea typeface="微软雅黑" panose="020B0503020204020204" pitchFamily="34" charset="-122"/>
                <a:cs typeface="Times New Roman" panose="02020603050405020304" pitchFamily="18" charset="0"/>
              </a:rPr>
              <a:t>)</a:t>
            </a:r>
            <a:r>
              <a:rPr lang="zh-CN" altLang="en-US" sz="1600" dirty="0" smtClean="0">
                <a:latin typeface="Times New Roman" panose="02020603050405020304" pitchFamily="18" charset="0"/>
                <a:ea typeface="微软雅黑" panose="020B0503020204020204" pitchFamily="34" charset="-122"/>
                <a:cs typeface="Times New Roman" panose="02020603050405020304" pitchFamily="18" charset="0"/>
              </a:rPr>
              <a:t>的折线图</a:t>
            </a:r>
            <a:r>
              <a:rPr lang="en-US" sz="1600" dirty="0" smtClean="0">
                <a:latin typeface="Times New Roman" panose="02020603050405020304" pitchFamily="18" charset="0"/>
                <a:ea typeface="微软雅黑" panose="020B0503020204020204" pitchFamily="34" charset="-122"/>
                <a:cs typeface="Times New Roman" panose="02020603050405020304" pitchFamily="18" charset="0"/>
              </a:rPr>
              <a:t>.</a:t>
            </a:r>
            <a:endParaRPr lang="zh-CN" altLang="en-US" sz="1600" dirty="0">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8" name="矩形 7"/>
          <p:cNvSpPr/>
          <p:nvPr/>
        </p:nvSpPr>
        <p:spPr>
          <a:xfrm>
            <a:off x="2214562" y="2650214"/>
            <a:ext cx="5000644" cy="2308324"/>
          </a:xfrm>
          <a:prstGeom prst="rect">
            <a:avLst/>
          </a:prstGeom>
        </p:spPr>
        <p:txBody>
          <a:bodyPr wrap="square">
            <a:spAutoFit/>
          </a:bodyPr>
          <a:lstStyle/>
          <a:p>
            <a:pPr lvl="0" algn="just" fontAlgn="base">
              <a:lnSpc>
                <a:spcPct val="150000"/>
              </a:lnSpc>
              <a:spcBef>
                <a:spcPct val="0"/>
              </a:spcBef>
              <a:tabLst>
                <a:tab pos="2700655" algn="l"/>
              </a:tabLst>
              <a:defRPr/>
            </a:pPr>
            <a:r>
              <a:rPr lang="zh-CN" altLang="zh-CN" sz="1600" kern="100" dirty="0" smtClean="0">
                <a:latin typeface="Times New Roman" panose="02020603050405020304" pitchFamily="18" charset="0"/>
                <a:ea typeface="微软雅黑" panose="020B0503020204020204" pitchFamily="34" charset="-122"/>
                <a:cs typeface="Times New Roman" panose="02020603050405020304" pitchFamily="18" charset="0"/>
              </a:rPr>
              <a:t>注：年份代码</a:t>
            </a:r>
            <a:r>
              <a:rPr lang="en-US" altLang="zh-CN" sz="1600" kern="100" dirty="0" smtClean="0">
                <a:latin typeface="Times New Roman" panose="02020603050405020304" pitchFamily="18" charset="0"/>
                <a:ea typeface="微软雅黑" panose="020B0503020204020204" pitchFamily="34" charset="-122"/>
                <a:cs typeface="Times New Roman" panose="02020603050405020304" pitchFamily="18" charset="0"/>
              </a:rPr>
              <a:t>1</a:t>
            </a:r>
            <a:r>
              <a:rPr lang="zh-CN" altLang="zh-CN" sz="1600" kern="100" dirty="0" smtClean="0">
                <a:latin typeface="Times New Roman" panose="02020603050405020304" pitchFamily="18" charset="0"/>
                <a:ea typeface="微软雅黑" panose="020B0503020204020204" pitchFamily="34" charset="-122"/>
                <a:cs typeface="Times New Roman" panose="02020603050405020304" pitchFamily="18" charset="0"/>
              </a:rPr>
              <a:t>～</a:t>
            </a:r>
            <a:r>
              <a:rPr lang="en-US" altLang="zh-CN" sz="1600" kern="100" dirty="0" smtClean="0">
                <a:latin typeface="Times New Roman" panose="02020603050405020304" pitchFamily="18" charset="0"/>
                <a:ea typeface="微软雅黑" panose="020B0503020204020204" pitchFamily="34" charset="-122"/>
                <a:cs typeface="Times New Roman" panose="02020603050405020304" pitchFamily="18" charset="0"/>
              </a:rPr>
              <a:t>7</a:t>
            </a:r>
            <a:r>
              <a:rPr lang="zh-CN" altLang="zh-CN" sz="1600" kern="100" dirty="0" smtClean="0">
                <a:latin typeface="Times New Roman" panose="02020603050405020304" pitchFamily="18" charset="0"/>
                <a:ea typeface="微软雅黑" panose="020B0503020204020204" pitchFamily="34" charset="-122"/>
                <a:cs typeface="Times New Roman" panose="02020603050405020304" pitchFamily="18" charset="0"/>
              </a:rPr>
              <a:t>分别对应年份</a:t>
            </a:r>
            <a:r>
              <a:rPr lang="en-US" altLang="zh-CN" sz="1600" kern="100" dirty="0" smtClean="0">
                <a:latin typeface="Times New Roman" panose="02020603050405020304" pitchFamily="18" charset="0"/>
                <a:ea typeface="微软雅黑" panose="020B0503020204020204" pitchFamily="34" charset="-122"/>
                <a:cs typeface="Times New Roman" panose="02020603050405020304" pitchFamily="18" charset="0"/>
              </a:rPr>
              <a:t>2008</a:t>
            </a:r>
            <a:r>
              <a:rPr lang="zh-CN" altLang="zh-CN" sz="1600" kern="100" dirty="0" smtClean="0">
                <a:latin typeface="Times New Roman" panose="02020603050405020304" pitchFamily="18" charset="0"/>
                <a:ea typeface="微软雅黑" panose="020B0503020204020204" pitchFamily="34" charset="-122"/>
                <a:cs typeface="Times New Roman" panose="02020603050405020304" pitchFamily="18" charset="0"/>
              </a:rPr>
              <a:t>～</a:t>
            </a:r>
            <a:r>
              <a:rPr lang="en-US" altLang="zh-CN" sz="1600" kern="100" dirty="0" smtClean="0">
                <a:latin typeface="Times New Roman" panose="02020603050405020304" pitchFamily="18" charset="0"/>
                <a:ea typeface="微软雅黑" panose="020B0503020204020204" pitchFamily="34" charset="-122"/>
                <a:cs typeface="Times New Roman" panose="02020603050405020304" pitchFamily="18" charset="0"/>
              </a:rPr>
              <a:t>2014.</a:t>
            </a:r>
            <a:endParaRPr lang="zh-CN" altLang="zh-CN" sz="1600" kern="100" dirty="0" smtClean="0">
              <a:latin typeface="Times New Roman" panose="02020603050405020304" pitchFamily="18" charset="0"/>
              <a:ea typeface="微软雅黑" panose="020B0503020204020204" pitchFamily="34" charset="-122"/>
              <a:cs typeface="Times New Roman" panose="02020603050405020304" pitchFamily="18" charset="0"/>
            </a:endParaRPr>
          </a:p>
          <a:p>
            <a:pPr lvl="0" algn="just" fontAlgn="base">
              <a:lnSpc>
                <a:spcPct val="150000"/>
              </a:lnSpc>
              <a:spcBef>
                <a:spcPct val="0"/>
              </a:spcBef>
              <a:tabLst>
                <a:tab pos="2700655" algn="l"/>
              </a:tabLst>
              <a:defRPr/>
            </a:pPr>
            <a:r>
              <a:rPr lang="en-US" altLang="zh-CN" sz="1600" kern="100" dirty="0" smtClean="0">
                <a:latin typeface="Times New Roman" panose="02020603050405020304" pitchFamily="18" charset="0"/>
                <a:ea typeface="微软雅黑" panose="020B0503020204020204" pitchFamily="34" charset="-122"/>
                <a:cs typeface="Times New Roman" panose="02020603050405020304" pitchFamily="18" charset="0"/>
              </a:rPr>
              <a:t>①</a:t>
            </a:r>
            <a:r>
              <a:rPr lang="zh-CN" altLang="zh-CN" sz="1600" kern="100" dirty="0" smtClean="0">
                <a:latin typeface="Times New Roman" panose="02020603050405020304" pitchFamily="18" charset="0"/>
                <a:ea typeface="微软雅黑" panose="020B0503020204020204" pitchFamily="34" charset="-122"/>
                <a:cs typeface="Times New Roman" panose="02020603050405020304" pitchFamily="18" charset="0"/>
              </a:rPr>
              <a:t>由折线图看出，可用线性回归模型拟合</a:t>
            </a:r>
            <a:r>
              <a:rPr lang="en-US" altLang="zh-CN" sz="1600" i="1" kern="100" dirty="0" smtClean="0">
                <a:latin typeface="Times New Roman" panose="02020603050405020304" pitchFamily="18" charset="0"/>
                <a:ea typeface="微软雅黑" panose="020B0503020204020204" pitchFamily="34" charset="-122"/>
                <a:cs typeface="Times New Roman" panose="02020603050405020304" pitchFamily="18" charset="0"/>
              </a:rPr>
              <a:t>y</a:t>
            </a:r>
            <a:r>
              <a:rPr lang="zh-CN" altLang="zh-CN" sz="1600" kern="100" dirty="0" smtClean="0">
                <a:latin typeface="Times New Roman" panose="02020603050405020304" pitchFamily="18" charset="0"/>
                <a:ea typeface="微软雅黑" panose="020B0503020204020204" pitchFamily="34" charset="-122"/>
                <a:cs typeface="Times New Roman" panose="02020603050405020304" pitchFamily="18" charset="0"/>
              </a:rPr>
              <a:t>与</a:t>
            </a:r>
            <a:r>
              <a:rPr lang="en-US" altLang="zh-CN" sz="1600" i="1" kern="100" dirty="0" smtClean="0">
                <a:latin typeface="Times New Roman" panose="02020603050405020304" pitchFamily="18" charset="0"/>
                <a:ea typeface="微软雅黑" panose="020B0503020204020204" pitchFamily="34" charset="-122"/>
                <a:cs typeface="Times New Roman" panose="02020603050405020304" pitchFamily="18" charset="0"/>
              </a:rPr>
              <a:t>t</a:t>
            </a:r>
            <a:r>
              <a:rPr lang="zh-CN" altLang="zh-CN" sz="1600" kern="100" dirty="0" smtClean="0">
                <a:latin typeface="Times New Roman" panose="02020603050405020304" pitchFamily="18" charset="0"/>
                <a:ea typeface="微软雅黑" panose="020B0503020204020204" pitchFamily="34" charset="-122"/>
                <a:cs typeface="Times New Roman" panose="02020603050405020304" pitchFamily="18" charset="0"/>
              </a:rPr>
              <a:t>的关系，请用相关系数加以说明；</a:t>
            </a:r>
            <a:endParaRPr lang="zh-CN" altLang="zh-CN" sz="1600" kern="100" dirty="0" smtClean="0">
              <a:latin typeface="Times New Roman" panose="02020603050405020304" pitchFamily="18" charset="0"/>
              <a:ea typeface="微软雅黑" panose="020B0503020204020204" pitchFamily="34" charset="-122"/>
              <a:cs typeface="Times New Roman" panose="02020603050405020304" pitchFamily="18" charset="0"/>
            </a:endParaRPr>
          </a:p>
          <a:p>
            <a:pPr lvl="0" algn="just" fontAlgn="base">
              <a:lnSpc>
                <a:spcPct val="150000"/>
              </a:lnSpc>
              <a:spcBef>
                <a:spcPct val="0"/>
              </a:spcBef>
              <a:tabLst>
                <a:tab pos="2700655" algn="l"/>
              </a:tabLst>
              <a:defRPr/>
            </a:pPr>
            <a:r>
              <a:rPr lang="en-US" altLang="zh-CN" sz="1600" kern="100" dirty="0" smtClean="0">
                <a:latin typeface="Times New Roman" panose="02020603050405020304" pitchFamily="18" charset="0"/>
                <a:ea typeface="微软雅黑" panose="020B0503020204020204" pitchFamily="34" charset="-122"/>
                <a:cs typeface="Times New Roman" panose="02020603050405020304" pitchFamily="18" charset="0"/>
              </a:rPr>
              <a:t>②</a:t>
            </a:r>
            <a:r>
              <a:rPr lang="zh-CN" altLang="zh-CN" sz="1600" kern="100" dirty="0" smtClean="0">
                <a:latin typeface="Times New Roman" panose="02020603050405020304" pitchFamily="18" charset="0"/>
                <a:ea typeface="微软雅黑" panose="020B0503020204020204" pitchFamily="34" charset="-122"/>
                <a:cs typeface="Times New Roman" panose="02020603050405020304" pitchFamily="18" charset="0"/>
              </a:rPr>
              <a:t>建立</a:t>
            </a:r>
            <a:r>
              <a:rPr lang="en-US" altLang="zh-CN" sz="1600" i="1" kern="100" dirty="0" smtClean="0">
                <a:latin typeface="Times New Roman" panose="02020603050405020304" pitchFamily="18" charset="0"/>
                <a:ea typeface="微软雅黑" panose="020B0503020204020204" pitchFamily="34" charset="-122"/>
                <a:cs typeface="Times New Roman" panose="02020603050405020304" pitchFamily="18" charset="0"/>
              </a:rPr>
              <a:t>y</a:t>
            </a:r>
            <a:r>
              <a:rPr lang="zh-CN" altLang="zh-CN" sz="1600" kern="100" dirty="0" smtClean="0">
                <a:latin typeface="Times New Roman" panose="02020603050405020304" pitchFamily="18" charset="0"/>
                <a:ea typeface="微软雅黑" panose="020B0503020204020204" pitchFamily="34" charset="-122"/>
                <a:cs typeface="Times New Roman" panose="02020603050405020304" pitchFamily="18" charset="0"/>
              </a:rPr>
              <a:t>关于</a:t>
            </a:r>
            <a:r>
              <a:rPr lang="en-US" altLang="zh-CN" sz="1600" i="1" kern="100" dirty="0" smtClean="0">
                <a:latin typeface="Times New Roman" panose="02020603050405020304" pitchFamily="18" charset="0"/>
                <a:ea typeface="微软雅黑" panose="020B0503020204020204" pitchFamily="34" charset="-122"/>
                <a:cs typeface="Times New Roman" panose="02020603050405020304" pitchFamily="18" charset="0"/>
              </a:rPr>
              <a:t>t</a:t>
            </a:r>
            <a:r>
              <a:rPr lang="zh-CN" altLang="zh-CN" sz="1600" kern="100" dirty="0" smtClean="0">
                <a:latin typeface="Times New Roman" panose="02020603050405020304" pitchFamily="18" charset="0"/>
                <a:ea typeface="微软雅黑" panose="020B0503020204020204" pitchFamily="34" charset="-122"/>
                <a:cs typeface="Times New Roman" panose="02020603050405020304" pitchFamily="18" charset="0"/>
              </a:rPr>
              <a:t>的回归方程</a:t>
            </a:r>
            <a:r>
              <a:rPr lang="en-US" altLang="zh-CN" sz="1600" kern="100" dirty="0" smtClean="0">
                <a:latin typeface="Times New Roman" panose="02020603050405020304" pitchFamily="18" charset="0"/>
                <a:ea typeface="微软雅黑" panose="020B0503020204020204" pitchFamily="34" charset="-122"/>
                <a:cs typeface="Times New Roman" panose="02020603050405020304" pitchFamily="18" charset="0"/>
              </a:rPr>
              <a:t>(</a:t>
            </a:r>
            <a:r>
              <a:rPr lang="zh-CN" altLang="zh-CN" sz="1600" kern="100" dirty="0" smtClean="0">
                <a:latin typeface="Times New Roman" panose="02020603050405020304" pitchFamily="18" charset="0"/>
                <a:ea typeface="微软雅黑" panose="020B0503020204020204" pitchFamily="34" charset="-122"/>
                <a:cs typeface="Times New Roman" panose="02020603050405020304" pitchFamily="18" charset="0"/>
              </a:rPr>
              <a:t>系数精确到</a:t>
            </a:r>
            <a:r>
              <a:rPr lang="en-US" altLang="zh-CN" sz="1600" kern="100" dirty="0" smtClean="0">
                <a:latin typeface="Times New Roman" panose="02020603050405020304" pitchFamily="18" charset="0"/>
                <a:ea typeface="微软雅黑" panose="020B0503020204020204" pitchFamily="34" charset="-122"/>
                <a:cs typeface="Times New Roman" panose="02020603050405020304" pitchFamily="18" charset="0"/>
              </a:rPr>
              <a:t>0.01)</a:t>
            </a:r>
            <a:r>
              <a:rPr lang="zh-CN" altLang="zh-CN" sz="1600" kern="100" dirty="0" smtClean="0">
                <a:latin typeface="Times New Roman" panose="02020603050405020304" pitchFamily="18" charset="0"/>
                <a:ea typeface="微软雅黑" panose="020B0503020204020204" pitchFamily="34" charset="-122"/>
                <a:cs typeface="Times New Roman" panose="02020603050405020304" pitchFamily="18" charset="0"/>
              </a:rPr>
              <a:t>，预测</a:t>
            </a:r>
            <a:r>
              <a:rPr lang="en-US" altLang="zh-CN" sz="1600" kern="100" dirty="0" smtClean="0">
                <a:latin typeface="Times New Roman" panose="02020603050405020304" pitchFamily="18" charset="0"/>
                <a:ea typeface="微软雅黑" panose="020B0503020204020204" pitchFamily="34" charset="-122"/>
                <a:cs typeface="Times New Roman" panose="02020603050405020304" pitchFamily="18" charset="0"/>
              </a:rPr>
              <a:t>2016</a:t>
            </a:r>
            <a:r>
              <a:rPr lang="zh-CN" altLang="zh-CN" sz="1600" kern="100" dirty="0" smtClean="0">
                <a:latin typeface="Times New Roman" panose="02020603050405020304" pitchFamily="18" charset="0"/>
                <a:ea typeface="微软雅黑" panose="020B0503020204020204" pitchFamily="34" charset="-122"/>
                <a:cs typeface="Times New Roman" panose="02020603050405020304" pitchFamily="18" charset="0"/>
              </a:rPr>
              <a:t>年我国生活垃圾无害化处理量</a:t>
            </a:r>
            <a:r>
              <a:rPr lang="en-US" altLang="zh-CN" sz="1600" kern="100" dirty="0" smtClean="0">
                <a:latin typeface="Times New Roman" panose="02020603050405020304" pitchFamily="18" charset="0"/>
                <a:ea typeface="微软雅黑" panose="020B0503020204020204" pitchFamily="34" charset="-122"/>
                <a:cs typeface="Times New Roman" panose="02020603050405020304" pitchFamily="18" charset="0"/>
              </a:rPr>
              <a:t>.</a:t>
            </a:r>
            <a:endParaRPr lang="zh-CN" altLang="zh-CN" sz="1600" kern="100" dirty="0" smtClean="0">
              <a:latin typeface="Times New Roman" panose="02020603050405020304" pitchFamily="18" charset="0"/>
              <a:ea typeface="微软雅黑" panose="020B0503020204020204" pitchFamily="34" charset="-122"/>
              <a:cs typeface="Times New Roman" panose="02020603050405020304" pitchFamily="18" charset="0"/>
            </a:endParaRPr>
          </a:p>
          <a:p>
            <a:pPr lvl="0" algn="just" fontAlgn="base">
              <a:lnSpc>
                <a:spcPct val="150000"/>
              </a:lnSpc>
              <a:spcBef>
                <a:spcPct val="0"/>
              </a:spcBef>
              <a:tabLst>
                <a:tab pos="2700655" algn="l"/>
              </a:tabLst>
              <a:defRPr/>
            </a:pPr>
            <a:r>
              <a:rPr lang="zh-CN" altLang="zh-CN" sz="1600" kern="100" dirty="0" smtClean="0">
                <a:latin typeface="Times New Roman" panose="02020603050405020304" pitchFamily="18" charset="0"/>
                <a:ea typeface="微软雅黑" panose="020B0503020204020204" pitchFamily="34" charset="-122"/>
                <a:cs typeface="Times New Roman" panose="02020603050405020304" pitchFamily="18" charset="0"/>
              </a:rPr>
              <a:t>附注：</a:t>
            </a:r>
            <a:endParaRPr lang="zh-CN" altLang="zh-CN" sz="1600" kern="100" dirty="0">
              <a:latin typeface="Times New Roman" panose="02020603050405020304" pitchFamily="18" charset="0"/>
              <a:ea typeface="微软雅黑" panose="020B0503020204020204" pitchFamily="34" charset="-122"/>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2" name="图片 1"/>
          <p:cNvPicPr>
            <a:picLocks noChangeAspect="1"/>
          </p:cNvPicPr>
          <p:nvPr/>
        </p:nvPicPr>
        <p:blipFill>
          <a:blip r:embed="rId1"/>
          <a:stretch>
            <a:fillRect/>
          </a:stretch>
        </p:blipFill>
        <p:spPr>
          <a:xfrm>
            <a:off x="1719278" y="642924"/>
            <a:ext cx="5067300" cy="1790700"/>
          </a:xfrm>
          <a:prstGeom prst="rect">
            <a:avLst/>
          </a:prstGeom>
          <a:noFill/>
          <a:ln w="9525">
            <a:noFill/>
          </a:ln>
        </p:spPr>
      </p:pic>
      <p:graphicFrame>
        <p:nvGraphicFramePr>
          <p:cNvPr id="5" name="对象 1"/>
          <p:cNvGraphicFramePr/>
          <p:nvPr/>
        </p:nvGraphicFramePr>
        <p:xfrm>
          <a:off x="1643042" y="2714626"/>
          <a:ext cx="6254354" cy="1115615"/>
        </p:xfrm>
        <a:graphic>
          <a:graphicData uri="http://schemas.openxmlformats.org/presentationml/2006/ole">
            <mc:AlternateContent xmlns:mc="http://schemas.openxmlformats.org/markup-compatibility/2006">
              <mc:Choice xmlns:v="urn:schemas-microsoft-com:vml" Requires="v">
                <p:oleObj spid="_x0000_s79875" name="" r:id="rId2" imgW="8592820" imgH="1532890" progId="Word.Document.12">
                  <p:embed/>
                </p:oleObj>
              </mc:Choice>
              <mc:Fallback>
                <p:oleObj name="" r:id="rId2" imgW="8592820" imgH="1532890" progId="Word.Document.12">
                  <p:embed/>
                  <p:pic>
                    <p:nvPicPr>
                      <p:cNvPr id="0" name="图片 79874"/>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43042" y="2714626"/>
                        <a:ext cx="6254354" cy="11156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pic>
                </p:oleObj>
              </mc:Fallback>
            </mc:AlternateContent>
          </a:graphicData>
        </a:graphic>
      </p:graphicFrame>
      <p:pic>
        <p:nvPicPr>
          <p:cNvPr id="6" name="图片 1"/>
          <p:cNvPicPr>
            <a:picLocks noChangeAspect="1"/>
          </p:cNvPicPr>
          <p:nvPr/>
        </p:nvPicPr>
        <p:blipFill>
          <a:blip r:embed="rId4"/>
          <a:stretch>
            <a:fillRect/>
          </a:stretch>
        </p:blipFill>
        <p:spPr>
          <a:xfrm>
            <a:off x="1675189" y="3200401"/>
            <a:ext cx="3213497" cy="915590"/>
          </a:xfrm>
          <a:prstGeom prst="rect">
            <a:avLst/>
          </a:prstGeom>
          <a:noFill/>
          <a:ln w="9525">
            <a:noFill/>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对象 1"/>
          <p:cNvGraphicFramePr/>
          <p:nvPr/>
        </p:nvGraphicFramePr>
        <p:xfrm>
          <a:off x="1439466" y="1468444"/>
          <a:ext cx="6288881" cy="1640681"/>
        </p:xfrm>
        <a:graphic>
          <a:graphicData uri="http://schemas.openxmlformats.org/presentationml/2006/ole">
            <mc:AlternateContent xmlns:mc="http://schemas.openxmlformats.org/markup-compatibility/2006">
              <mc:Choice xmlns:v="urn:schemas-microsoft-com:vml" Requires="v">
                <p:oleObj spid="_x0000_s80899" name="" r:id="rId1" imgW="8400415" imgH="2188210" progId="Word.Document.8">
                  <p:embed/>
                </p:oleObj>
              </mc:Choice>
              <mc:Fallback>
                <p:oleObj name="" r:id="rId1" imgW="8400415" imgH="2188210" progId="Word.Document.8">
                  <p:embed/>
                  <p:pic>
                    <p:nvPicPr>
                      <p:cNvPr id="0" name="图片 80898"/>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39466" y="1468444"/>
                        <a:ext cx="6288881" cy="1640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pic>
                </p:oleObj>
              </mc:Fallback>
            </mc:AlternateContent>
          </a:graphicData>
        </a:graphic>
      </p:graphicFrame>
      <p:sp>
        <p:nvSpPr>
          <p:cNvPr id="4" name="矩形 3"/>
          <p:cNvSpPr/>
          <p:nvPr/>
        </p:nvSpPr>
        <p:spPr>
          <a:xfrm>
            <a:off x="1430959" y="3325821"/>
            <a:ext cx="1212215" cy="460375"/>
          </a:xfrm>
          <a:prstGeom prst="rect">
            <a:avLst/>
          </a:prstGeom>
          <a:noFill/>
          <a:ln w="9525">
            <a:noFill/>
          </a:ln>
        </p:spPr>
        <p:txBody>
          <a:bodyPr wrap="none">
            <a:spAutoFit/>
          </a:bodyPr>
          <a:lstStyle/>
          <a:p>
            <a:pPr algn="just" defTabSz="0">
              <a:lnSpc>
                <a:spcPct val="150000"/>
              </a:lnSpc>
              <a:tabLst>
                <a:tab pos="2700655" algn="l"/>
              </a:tabLst>
            </a:pPr>
            <a:r>
              <a:rPr lang="zh-CN" altLang="zh-CN" sz="1600" dirty="0">
                <a:solidFill>
                  <a:srgbClr val="FF0000"/>
                </a:solidFill>
                <a:latin typeface="微软雅黑" panose="020B0503020204020204" pitchFamily="34" charset="-122"/>
                <a:ea typeface="微软雅黑" panose="020B0503020204020204" pitchFamily="34" charset="-122"/>
              </a:rPr>
              <a:t>答案　</a:t>
            </a:r>
            <a:r>
              <a:rPr lang="en-US" altLang="zh-CN" sz="1600" dirty="0">
                <a:solidFill>
                  <a:srgbClr val="FF0000"/>
                </a:solidFill>
                <a:latin typeface="微软雅黑" panose="020B0503020204020204" pitchFamily="34" charset="-122"/>
                <a:ea typeface="微软雅黑" panose="020B0503020204020204" pitchFamily="34" charset="-122"/>
                <a:cs typeface="Courier New" panose="02070309020205020404" pitchFamily="49" charset="0"/>
              </a:rPr>
              <a:t>99%</a:t>
            </a:r>
            <a:endParaRPr lang="en-US" altLang="zh-CN" sz="1600" dirty="0">
              <a:solidFill>
                <a:srgbClr val="FF0000"/>
              </a:solidFill>
              <a:latin typeface="微软雅黑" panose="020B0503020204020204" pitchFamily="34" charset="-122"/>
              <a:ea typeface="微软雅黑" panose="020B0503020204020204" pitchFamily="34" charset="-122"/>
              <a:cs typeface="Courier New" panose="02070309020205020404"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9938" name="对象 1"/>
          <p:cNvGraphicFramePr/>
          <p:nvPr/>
        </p:nvGraphicFramePr>
        <p:xfrm>
          <a:off x="1371600" y="844154"/>
          <a:ext cx="6254354" cy="3126581"/>
        </p:xfrm>
        <a:graphic>
          <a:graphicData uri="http://schemas.openxmlformats.org/presentationml/2006/ole">
            <mc:AlternateContent xmlns:mc="http://schemas.openxmlformats.org/markup-compatibility/2006">
              <mc:Choice xmlns:v="urn:schemas-microsoft-com:vml" Requires="v">
                <p:oleObj spid="_x0000_s81923" name="" r:id="rId1" imgW="8592820" imgH="4298950" progId="Word.Document.12">
                  <p:embed/>
                </p:oleObj>
              </mc:Choice>
              <mc:Fallback>
                <p:oleObj name="" r:id="rId1" imgW="8592820" imgH="4298950" progId="Word.Document.12">
                  <p:embed/>
                  <p:pic>
                    <p:nvPicPr>
                      <p:cNvPr id="0" name="图片 81922"/>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844154"/>
                        <a:ext cx="6254354" cy="31265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0962" name="对象 1"/>
          <p:cNvGraphicFramePr/>
          <p:nvPr/>
        </p:nvGraphicFramePr>
        <p:xfrm>
          <a:off x="1371600" y="735806"/>
          <a:ext cx="6254354" cy="3611166"/>
        </p:xfrm>
        <a:graphic>
          <a:graphicData uri="http://schemas.openxmlformats.org/presentationml/2006/ole">
            <mc:AlternateContent xmlns:mc="http://schemas.openxmlformats.org/markup-compatibility/2006">
              <mc:Choice xmlns:v="urn:schemas-microsoft-com:vml" Requires="v">
                <p:oleObj spid="_x0000_s82947" name="" r:id="rId1" imgW="8592820" imgH="4959350" progId="Word.Document.12">
                  <p:embed/>
                </p:oleObj>
              </mc:Choice>
              <mc:Fallback>
                <p:oleObj name="" r:id="rId1" imgW="8592820" imgH="4959350" progId="Word.Document.12">
                  <p:embed/>
                  <p:pic>
                    <p:nvPicPr>
                      <p:cNvPr id="0" name="图片 82946"/>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735806"/>
                        <a:ext cx="6254354" cy="3611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1986" name="对象 1"/>
          <p:cNvGraphicFramePr/>
          <p:nvPr/>
        </p:nvGraphicFramePr>
        <p:xfrm>
          <a:off x="1305680" y="1285866"/>
          <a:ext cx="6266716" cy="2071702"/>
        </p:xfrm>
        <a:graphic>
          <a:graphicData uri="http://schemas.openxmlformats.org/presentationml/2006/ole">
            <mc:AlternateContent xmlns:mc="http://schemas.openxmlformats.org/markup-compatibility/2006">
              <mc:Choice xmlns:v="urn:schemas-microsoft-com:vml" Requires="v">
                <p:oleObj spid="_x0000_s83971" name="" r:id="rId1" imgW="8610600" imgH="2181225" progId="Word.Document.12">
                  <p:embed/>
                </p:oleObj>
              </mc:Choice>
              <mc:Fallback>
                <p:oleObj name="" r:id="rId1" imgW="8610600" imgH="2181225" progId="Word.Document.12">
                  <p:embed/>
                  <p:pic>
                    <p:nvPicPr>
                      <p:cNvPr id="0" name="图片 83970"/>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05680" y="1285866"/>
                        <a:ext cx="6266716" cy="20717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3010" name="对象 1"/>
          <p:cNvGraphicFramePr/>
          <p:nvPr/>
        </p:nvGraphicFramePr>
        <p:xfrm>
          <a:off x="1466850" y="1708547"/>
          <a:ext cx="6254354" cy="1727597"/>
        </p:xfrm>
        <a:graphic>
          <a:graphicData uri="http://schemas.openxmlformats.org/presentationml/2006/ole">
            <mc:AlternateContent xmlns:mc="http://schemas.openxmlformats.org/markup-compatibility/2006">
              <mc:Choice xmlns:v="urn:schemas-microsoft-com:vml" Requires="v">
                <p:oleObj spid="_x0000_s84995" name="" r:id="rId1" imgW="8592820" imgH="2372995" progId="Word.Document.12">
                  <p:embed/>
                </p:oleObj>
              </mc:Choice>
              <mc:Fallback>
                <p:oleObj name="" r:id="rId1" imgW="8592820" imgH="2372995" progId="Word.Document.12">
                  <p:embed/>
                  <p:pic>
                    <p:nvPicPr>
                      <p:cNvPr id="0" name="图片 84994"/>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66850" y="1708547"/>
                        <a:ext cx="6254354" cy="17275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pic>
                </p:oleObj>
              </mc:Fallback>
            </mc:AlternateContent>
          </a:graphicData>
        </a:graphic>
      </p:graphicFrame>
      <p:sp>
        <p:nvSpPr>
          <p:cNvPr id="43011" name="矩形 2"/>
          <p:cNvSpPr/>
          <p:nvPr/>
        </p:nvSpPr>
        <p:spPr>
          <a:xfrm>
            <a:off x="1223963" y="1145381"/>
            <a:ext cx="6571060" cy="460375"/>
          </a:xfrm>
          <a:prstGeom prst="rect">
            <a:avLst/>
          </a:prstGeom>
          <a:noFill/>
          <a:ln w="9525">
            <a:noFill/>
          </a:ln>
        </p:spPr>
        <p:txBody>
          <a:bodyPr>
            <a:spAutoFit/>
          </a:bodyPr>
          <a:lstStyle/>
          <a:p>
            <a:pPr algn="just" defTabSz="0">
              <a:lnSpc>
                <a:spcPct val="150000"/>
              </a:lnSpc>
              <a:tabLst>
                <a:tab pos="2700655" algn="l"/>
              </a:tabLst>
            </a:pPr>
            <a:r>
              <a:rPr lang="en-US" altLang="zh-CN" sz="1600" dirty="0">
                <a:latin typeface="微软雅黑" panose="020B0503020204020204" pitchFamily="34" charset="-122"/>
                <a:ea typeface="微软雅黑" panose="020B0503020204020204" pitchFamily="34" charset="-122"/>
              </a:rPr>
              <a:t>2.</a:t>
            </a:r>
            <a:r>
              <a:rPr lang="zh-CN" altLang="zh-CN" sz="1600" dirty="0">
                <a:latin typeface="微软雅黑" panose="020B0503020204020204" pitchFamily="34" charset="-122"/>
                <a:ea typeface="微软雅黑" panose="020B0503020204020204" pitchFamily="34" charset="-122"/>
              </a:rPr>
              <a:t>独立性检验的关键</a:t>
            </a:r>
            <a:endParaRPr lang="zh-CN" altLang="zh-CN" sz="1600" dirty="0">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1731695" name="表格 1731694"/>
          <p:cNvGraphicFramePr/>
          <p:nvPr/>
        </p:nvGraphicFramePr>
        <p:xfrm>
          <a:off x="1547813" y="1006079"/>
          <a:ext cx="6101715" cy="3883660"/>
        </p:xfrm>
        <a:graphic>
          <a:graphicData uri="http://schemas.openxmlformats.org/drawingml/2006/table">
            <a:tbl>
              <a:tblPr/>
              <a:tblGrid>
                <a:gridCol w="437515"/>
                <a:gridCol w="1470025"/>
                <a:gridCol w="641985"/>
                <a:gridCol w="699770"/>
                <a:gridCol w="574675"/>
                <a:gridCol w="540385"/>
                <a:gridCol w="699135"/>
                <a:gridCol w="517525"/>
                <a:gridCol w="520700"/>
              </a:tblGrid>
              <a:tr h="461645">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zh-CN" altLang="en-US" sz="1200" b="1" dirty="0">
                          <a:solidFill>
                            <a:srgbClr val="FF0000"/>
                          </a:solidFill>
                          <a:latin typeface="微软雅黑" panose="020B0503020204020204" pitchFamily="34" charset="-122"/>
                          <a:ea typeface="微软雅黑" panose="020B0503020204020204" pitchFamily="34" charset="-122"/>
                        </a:rPr>
                        <a:t>专题</a:t>
                      </a:r>
                      <a:endParaRPr lang="zh-CN" altLang="en-US" sz="1200" b="1" dirty="0"/>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zh-CN" altLang="en-US" sz="1200" b="1">
                          <a:solidFill>
                            <a:srgbClr val="FF0000"/>
                          </a:solidFill>
                          <a:latin typeface="微软雅黑" panose="020B0503020204020204" pitchFamily="34" charset="-122"/>
                          <a:ea typeface="微软雅黑" panose="020B0503020204020204" pitchFamily="34" charset="-122"/>
                        </a:rPr>
                        <a:t>考点</a:t>
                      </a:r>
                      <a:endParaRPr lang="zh-CN" altLang="en-US" sz="1200" b="1"/>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200" b="1">
                          <a:solidFill>
                            <a:srgbClr val="FF0000"/>
                          </a:solidFill>
                          <a:latin typeface="微软雅黑" panose="020B0503020204020204" pitchFamily="34" charset="-122"/>
                          <a:ea typeface="微软雅黑" panose="020B0503020204020204" pitchFamily="34" charset="-122"/>
                        </a:rPr>
                        <a:t>2011</a:t>
                      </a:r>
                      <a:endParaRPr lang="zh-CN" altLang="en-US" sz="1200" b="1"/>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200" b="1">
                          <a:solidFill>
                            <a:srgbClr val="FF0000"/>
                          </a:solidFill>
                          <a:latin typeface="微软雅黑" panose="020B0503020204020204" pitchFamily="34" charset="-122"/>
                          <a:ea typeface="微软雅黑" panose="020B0503020204020204" pitchFamily="34" charset="-122"/>
                        </a:rPr>
                        <a:t>2012</a:t>
                      </a:r>
                      <a:endParaRPr lang="zh-CN" altLang="en-US" sz="1200" b="1"/>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200" b="1">
                          <a:solidFill>
                            <a:srgbClr val="FF0000"/>
                          </a:solidFill>
                          <a:latin typeface="微软雅黑" panose="020B0503020204020204" pitchFamily="34" charset="-122"/>
                          <a:ea typeface="微软雅黑" panose="020B0503020204020204" pitchFamily="34" charset="-122"/>
                        </a:rPr>
                        <a:t>2013</a:t>
                      </a:r>
                      <a:endParaRPr lang="zh-CN" altLang="en-US" sz="1200" b="1"/>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200" b="1">
                          <a:solidFill>
                            <a:srgbClr val="FF0000"/>
                          </a:solidFill>
                          <a:latin typeface="微软雅黑" panose="020B0503020204020204" pitchFamily="34" charset="-122"/>
                          <a:ea typeface="微软雅黑" panose="020B0503020204020204" pitchFamily="34" charset="-122"/>
                        </a:rPr>
                        <a:t>2014</a:t>
                      </a:r>
                      <a:endParaRPr lang="zh-CN" altLang="en-US" sz="1200" b="1"/>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200" b="1">
                          <a:solidFill>
                            <a:srgbClr val="FF0000"/>
                          </a:solidFill>
                          <a:latin typeface="微软雅黑" panose="020B0503020204020204" pitchFamily="34" charset="-122"/>
                          <a:ea typeface="微软雅黑" panose="020B0503020204020204" pitchFamily="34" charset="-122"/>
                        </a:rPr>
                        <a:t>2015</a:t>
                      </a:r>
                      <a:endParaRPr lang="zh-CN" altLang="en-US" sz="1200" b="1"/>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None/>
                      </a:pPr>
                      <a:r>
                        <a:rPr lang="en-US" altLang="zh-CN" sz="1200" b="1">
                          <a:solidFill>
                            <a:srgbClr val="FF0000"/>
                          </a:solidFill>
                          <a:latin typeface="微软雅黑" panose="020B0503020204020204" pitchFamily="34" charset="-122"/>
                          <a:ea typeface="微软雅黑" panose="020B0503020204020204" pitchFamily="34" charset="-122"/>
                          <a:sym typeface="宋体" panose="02010600030101010101" pitchFamily="2" charset="-122"/>
                        </a:rPr>
                        <a:t>2016</a:t>
                      </a:r>
                      <a:endParaRPr lang="zh-CN" altLang="en-US" sz="1200" b="1"/>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defTabSz="685800" fontAlgn="ctr">
                        <a:spcBef>
                          <a:spcPct val="0"/>
                        </a:spcBef>
                        <a:buNone/>
                      </a:pPr>
                      <a:r>
                        <a:rPr lang="en-US" altLang="zh-CN" sz="1200" b="1">
                          <a:solidFill>
                            <a:srgbClr val="FF0000"/>
                          </a:solidFill>
                          <a:latin typeface="微软雅黑" panose="020B0503020204020204" pitchFamily="34" charset="-122"/>
                          <a:ea typeface="微软雅黑" panose="020B0503020204020204" pitchFamily="34" charset="-122"/>
                          <a:sym typeface="宋体" panose="02010600030101010101" pitchFamily="2" charset="-122"/>
                        </a:rPr>
                        <a:t>2017</a:t>
                      </a:r>
                      <a:endParaRPr lang="zh-CN" altLang="en-US" sz="1200" b="1"/>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663575">
                <a:tc rowSpan="3">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zh-CN" altLang="en-US" sz="1200" b="1">
                          <a:solidFill>
                            <a:srgbClr val="0509BB"/>
                          </a:solidFill>
                          <a:latin typeface="新宋体" panose="02010609030101010101" charset="-122"/>
                          <a:ea typeface="新宋体" panose="02010609030101010101" charset="-122"/>
                        </a:rPr>
                        <a:t>七</a:t>
                      </a:r>
                      <a:endParaRPr lang="zh-CN" altLang="en-US" sz="1200" b="1">
                        <a:solidFill>
                          <a:srgbClr val="0509BB"/>
                        </a:solidFill>
                        <a:latin typeface="新宋体" panose="02010609030101010101" charset="-122"/>
                        <a:ea typeface="新宋体" panose="02010609030101010101" charset="-122"/>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zh-CN" altLang="en-US" sz="1200" b="1">
                          <a:solidFill>
                            <a:srgbClr val="0509BB"/>
                          </a:solidFill>
                          <a:latin typeface="新宋体" panose="02010609030101010101" charset="-122"/>
                          <a:ea typeface="新宋体" panose="02010609030101010101" charset="-122"/>
                        </a:rPr>
                        <a:t>函数求值、图象与性质</a:t>
                      </a:r>
                      <a:endParaRPr lang="zh-CN" altLang="en-US" sz="1200" b="1">
                        <a:solidFill>
                          <a:srgbClr val="0509BB"/>
                        </a:solidFill>
                        <a:latin typeface="新宋体" panose="02010609030101010101" charset="-122"/>
                        <a:ea typeface="新宋体" panose="02010609030101010101" charset="-122"/>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200" b="1">
                          <a:solidFill>
                            <a:srgbClr val="0509BB"/>
                          </a:solidFill>
                          <a:latin typeface="Times New Roman" panose="02020603050405020304" pitchFamily="18" charset="0"/>
                        </a:rPr>
                        <a:t>3</a:t>
                      </a:r>
                      <a:r>
                        <a:rPr lang="zh-CN" altLang="en-US" sz="1200" b="1">
                          <a:solidFill>
                            <a:srgbClr val="0509BB"/>
                          </a:solidFill>
                          <a:latin typeface="宋体" panose="02010600030101010101" pitchFamily="2" charset="-122"/>
                        </a:rPr>
                        <a:t>，</a:t>
                      </a:r>
                      <a:r>
                        <a:rPr lang="en-US" altLang="zh-CN" sz="1200" b="1">
                          <a:solidFill>
                            <a:srgbClr val="0509BB"/>
                          </a:solidFill>
                          <a:latin typeface="Times New Roman" panose="02020603050405020304" pitchFamily="18" charset="0"/>
                        </a:rPr>
                        <a:t>10</a:t>
                      </a:r>
                      <a:r>
                        <a:rPr lang="zh-CN" altLang="en-US" sz="1200" b="1">
                          <a:solidFill>
                            <a:srgbClr val="0509BB"/>
                          </a:solidFill>
                          <a:latin typeface="宋体" panose="02010600030101010101" pitchFamily="2" charset="-122"/>
                        </a:rPr>
                        <a:t>，</a:t>
                      </a:r>
                      <a:r>
                        <a:rPr lang="en-US" altLang="zh-CN" sz="1200" b="1">
                          <a:solidFill>
                            <a:srgbClr val="0509BB"/>
                          </a:solidFill>
                          <a:latin typeface="Times New Roman" panose="02020603050405020304" pitchFamily="18" charset="0"/>
                        </a:rPr>
                        <a:t>12</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200" b="1">
                          <a:solidFill>
                            <a:srgbClr val="0509BB"/>
                          </a:solidFill>
                          <a:latin typeface="Times New Roman" panose="02020603050405020304" pitchFamily="18" charset="0"/>
                        </a:rPr>
                        <a:t>11</a:t>
                      </a:r>
                      <a:r>
                        <a:rPr lang="zh-CN" altLang="en-US" sz="1200" b="1">
                          <a:solidFill>
                            <a:srgbClr val="0509BB"/>
                          </a:solidFill>
                          <a:latin typeface="宋体" panose="02010600030101010101" pitchFamily="2" charset="-122"/>
                        </a:rPr>
                        <a:t>，</a:t>
                      </a:r>
                      <a:r>
                        <a:rPr lang="en-US" altLang="zh-CN" sz="1200" b="1">
                          <a:solidFill>
                            <a:srgbClr val="0509BB"/>
                          </a:solidFill>
                          <a:latin typeface="Times New Roman" panose="02020603050405020304" pitchFamily="18" charset="0"/>
                        </a:rPr>
                        <a:t>16</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200" b="1">
                          <a:solidFill>
                            <a:srgbClr val="0509BB"/>
                          </a:solidFill>
                          <a:latin typeface="Times New Roman" panose="02020603050405020304" pitchFamily="18" charset="0"/>
                        </a:rPr>
                        <a:t>9</a:t>
                      </a:r>
                      <a:r>
                        <a:rPr lang="zh-CN" altLang="en-US" sz="1200" b="1">
                          <a:solidFill>
                            <a:srgbClr val="0509BB"/>
                          </a:solidFill>
                          <a:latin typeface="宋体" panose="02010600030101010101" pitchFamily="2" charset="-122"/>
                        </a:rPr>
                        <a:t>，</a:t>
                      </a:r>
                      <a:r>
                        <a:rPr lang="en-US" altLang="zh-CN" sz="1200" b="1">
                          <a:solidFill>
                            <a:srgbClr val="0509BB"/>
                          </a:solidFill>
                          <a:latin typeface="Times New Roman" panose="02020603050405020304" pitchFamily="18" charset="0"/>
                        </a:rPr>
                        <a:t>12</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200" b="1">
                          <a:solidFill>
                            <a:srgbClr val="0509BB"/>
                          </a:solidFill>
                          <a:latin typeface="Times New Roman" panose="02020603050405020304" pitchFamily="18" charset="0"/>
                        </a:rPr>
                        <a:t>5</a:t>
                      </a:r>
                      <a:r>
                        <a:rPr lang="zh-CN" altLang="en-US" sz="1200" b="1">
                          <a:solidFill>
                            <a:srgbClr val="0509BB"/>
                          </a:solidFill>
                          <a:latin typeface="宋体" panose="02010600030101010101" pitchFamily="2" charset="-122"/>
                        </a:rPr>
                        <a:t>，</a:t>
                      </a:r>
                      <a:r>
                        <a:rPr lang="en-US" altLang="zh-CN" sz="1200" b="1">
                          <a:solidFill>
                            <a:srgbClr val="0509BB"/>
                          </a:solidFill>
                          <a:latin typeface="Times New Roman" panose="02020603050405020304" pitchFamily="18" charset="0"/>
                        </a:rPr>
                        <a:t>12</a:t>
                      </a:r>
                      <a:r>
                        <a:rPr lang="zh-CN" altLang="en-US" sz="1200" b="1">
                          <a:solidFill>
                            <a:srgbClr val="0509BB"/>
                          </a:solidFill>
                          <a:latin typeface="宋体" panose="02010600030101010101" pitchFamily="2" charset="-122"/>
                        </a:rPr>
                        <a:t>，</a:t>
                      </a:r>
                      <a:r>
                        <a:rPr lang="en-US" altLang="zh-CN" sz="1200" b="1">
                          <a:solidFill>
                            <a:srgbClr val="0509BB"/>
                          </a:solidFill>
                          <a:latin typeface="Times New Roman" panose="02020603050405020304" pitchFamily="18" charset="0"/>
                        </a:rPr>
                        <a:t>15</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200" b="1" dirty="0">
                          <a:solidFill>
                            <a:srgbClr val="0509BB"/>
                          </a:solidFill>
                          <a:latin typeface="Times New Roman" panose="02020603050405020304" pitchFamily="18" charset="0"/>
                        </a:rPr>
                        <a:t>10</a:t>
                      </a:r>
                      <a:r>
                        <a:rPr lang="zh-CN" altLang="en-US" sz="1200" b="1" dirty="0">
                          <a:solidFill>
                            <a:srgbClr val="0509BB"/>
                          </a:solidFill>
                          <a:latin typeface="宋体" panose="02010600030101010101" pitchFamily="2" charset="-122"/>
                        </a:rPr>
                        <a:t>，</a:t>
                      </a:r>
                      <a:r>
                        <a:rPr lang="en-US" altLang="zh-CN" sz="1200" b="1" dirty="0">
                          <a:solidFill>
                            <a:srgbClr val="0509BB"/>
                          </a:solidFill>
                          <a:latin typeface="Times New Roman" panose="02020603050405020304" pitchFamily="18" charset="0"/>
                        </a:rPr>
                        <a:t>12</a:t>
                      </a:r>
                      <a:endParaRPr lang="zh-CN" altLang="en-US" sz="1200" b="1" dirty="0">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None/>
                      </a:pPr>
                      <a:r>
                        <a:rPr lang="zh-CN" altLang="zh-CN" sz="1200" b="1" dirty="0">
                          <a:solidFill>
                            <a:srgbClr val="0509BB"/>
                          </a:solidFill>
                        </a:rPr>
                        <a:t>8、</a:t>
                      </a:r>
                      <a:r>
                        <a:rPr lang="en-US" altLang="zh-CN" sz="1200" b="1" dirty="0">
                          <a:solidFill>
                            <a:srgbClr val="0509BB"/>
                          </a:solidFill>
                        </a:rPr>
                        <a:t>9</a:t>
                      </a:r>
                      <a:endParaRPr lang="zh-CN" altLang="en-US" sz="1200" b="1" dirty="0">
                        <a:solidFill>
                          <a:srgbClr val="0509BB"/>
                        </a:solidFill>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defTabSz="685800" fontAlgn="ctr">
                        <a:spcBef>
                          <a:spcPct val="0"/>
                        </a:spcBef>
                        <a:buNone/>
                      </a:pPr>
                      <a:r>
                        <a:rPr lang="en-US" altLang="zh-CN" sz="1200" b="1">
                          <a:solidFill>
                            <a:srgbClr val="0509BB"/>
                          </a:solidFill>
                        </a:rPr>
                        <a:t>9</a:t>
                      </a:r>
                      <a:endParaRPr lang="zh-CN" altLang="en-US" sz="1200" b="1">
                        <a:solidFill>
                          <a:srgbClr val="0509BB"/>
                        </a:solidFill>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60680">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zh-CN" altLang="en-US" sz="1200" b="1" dirty="0">
                          <a:solidFill>
                            <a:srgbClr val="0509BB"/>
                          </a:solidFill>
                          <a:latin typeface="新宋体" panose="02010609030101010101" charset="-122"/>
                          <a:ea typeface="新宋体" panose="02010609030101010101" charset="-122"/>
                        </a:rPr>
                        <a:t>导数应用（切线）</a:t>
                      </a:r>
                      <a:endParaRPr lang="zh-CN" altLang="en-US" sz="1200" b="1" dirty="0">
                        <a:solidFill>
                          <a:srgbClr val="0509BB"/>
                        </a:solidFill>
                        <a:latin typeface="新宋体" panose="02010609030101010101" charset="-122"/>
                        <a:ea typeface="新宋体" panose="02010609030101010101" charset="-122"/>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zh-CN" altLang="en-US" sz="1200" b="1">
                          <a:solidFill>
                            <a:srgbClr val="0509BB"/>
                          </a:solidFill>
                          <a:latin typeface="Times New Roman" panose="02020603050405020304" pitchFamily="18" charset="0"/>
                        </a:rPr>
                        <a:t>　</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200" b="1">
                          <a:solidFill>
                            <a:srgbClr val="0509BB"/>
                          </a:solidFill>
                          <a:latin typeface="Times New Roman" panose="02020603050405020304" pitchFamily="18" charset="0"/>
                        </a:rPr>
                        <a:t>13</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zh-CN" altLang="en-US" sz="1200" b="1">
                          <a:solidFill>
                            <a:srgbClr val="0509BB"/>
                          </a:solidFill>
                          <a:latin typeface="Times New Roman" panose="02020603050405020304" pitchFamily="18" charset="0"/>
                        </a:rPr>
                        <a:t>　</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zh-CN" altLang="en-US" sz="1200" b="1">
                          <a:solidFill>
                            <a:srgbClr val="0509BB"/>
                          </a:solidFill>
                          <a:latin typeface="Times New Roman" panose="02020603050405020304" pitchFamily="18" charset="0"/>
                        </a:rPr>
                        <a:t>　</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200" b="1">
                          <a:solidFill>
                            <a:srgbClr val="0509BB"/>
                          </a:solidFill>
                          <a:latin typeface="Times New Roman" panose="02020603050405020304" pitchFamily="18" charset="0"/>
                        </a:rPr>
                        <a:t>14</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None/>
                      </a:pPr>
                      <a:r>
                        <a:rPr lang="en-US" altLang="zh-CN" sz="1200" b="1">
                          <a:solidFill>
                            <a:srgbClr val="0509BB"/>
                          </a:solidFill>
                        </a:rPr>
                        <a:t>12</a:t>
                      </a:r>
                      <a:endParaRPr lang="zh-CN" altLang="en-US" sz="1200" b="1">
                        <a:solidFill>
                          <a:srgbClr val="0509BB"/>
                        </a:solidFill>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defTabSz="685800" fontAlgn="ctr">
                        <a:spcBef>
                          <a:spcPct val="0"/>
                        </a:spcBef>
                        <a:buNone/>
                      </a:pPr>
                      <a:r>
                        <a:rPr lang="en-US" altLang="zh-CN" sz="1200" b="1">
                          <a:solidFill>
                            <a:srgbClr val="0509BB"/>
                          </a:solidFill>
                        </a:rPr>
                        <a:t>14</a:t>
                      </a:r>
                      <a:endParaRPr lang="zh-CN" altLang="en-US" sz="1200" b="1">
                        <a:solidFill>
                          <a:srgbClr val="0509BB"/>
                        </a:solidFill>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30835">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B w="12700" cap="flat" cmpd="sng">
                      <a:solidFill>
                        <a:srgbClr val="000000"/>
                      </a:solidFill>
                      <a:prstDash val="solid"/>
                      <a:headEnd type="none" w="med" len="med"/>
                      <a:tailEnd type="none" w="med" len="med"/>
                    </a:lnB>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zh-CN" altLang="en-US" sz="1200" b="1">
                          <a:solidFill>
                            <a:srgbClr val="0509BB"/>
                          </a:solidFill>
                          <a:latin typeface="新宋体" panose="02010609030101010101" charset="-122"/>
                          <a:ea typeface="新宋体" panose="02010609030101010101" charset="-122"/>
                        </a:rPr>
                        <a:t>导数大题</a:t>
                      </a:r>
                      <a:endParaRPr lang="zh-CN" altLang="en-US" sz="1200" b="1">
                        <a:solidFill>
                          <a:srgbClr val="0509BB"/>
                        </a:solidFill>
                        <a:latin typeface="新宋体" panose="02010609030101010101" charset="-122"/>
                        <a:ea typeface="新宋体" panose="02010609030101010101" charset="-122"/>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8EFCA6"/>
                    </a:solid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200" b="1">
                          <a:solidFill>
                            <a:srgbClr val="0509BB"/>
                          </a:solidFill>
                          <a:latin typeface="Times New Roman" panose="02020603050405020304" pitchFamily="18" charset="0"/>
                        </a:rPr>
                        <a:t>21</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8EFCA6"/>
                    </a:solid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200" b="1">
                          <a:solidFill>
                            <a:srgbClr val="0509BB"/>
                          </a:solidFill>
                          <a:latin typeface="Times New Roman" panose="02020603050405020304" pitchFamily="18" charset="0"/>
                        </a:rPr>
                        <a:t>21</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8EFCA6"/>
                    </a:solid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200" b="1">
                          <a:solidFill>
                            <a:srgbClr val="0509BB"/>
                          </a:solidFill>
                          <a:latin typeface="Times New Roman" panose="02020603050405020304" pitchFamily="18" charset="0"/>
                        </a:rPr>
                        <a:t>20</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8EFCA6"/>
                    </a:solid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200" b="1">
                          <a:solidFill>
                            <a:srgbClr val="0509BB"/>
                          </a:solidFill>
                          <a:latin typeface="Times New Roman" panose="02020603050405020304" pitchFamily="18" charset="0"/>
                        </a:rPr>
                        <a:t>21</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8EFCA6"/>
                    </a:solid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200" b="1">
                          <a:solidFill>
                            <a:srgbClr val="0509BB"/>
                          </a:solidFill>
                          <a:latin typeface="Times New Roman" panose="02020603050405020304" pitchFamily="18" charset="0"/>
                        </a:rPr>
                        <a:t>21</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8EFCA6"/>
                    </a:solid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None/>
                      </a:pPr>
                      <a:r>
                        <a:rPr lang="en-US" altLang="zh-CN" sz="1200" b="1">
                          <a:solidFill>
                            <a:srgbClr val="0509BB"/>
                          </a:solidFill>
                        </a:rPr>
                        <a:t>21</a:t>
                      </a:r>
                      <a:endParaRPr lang="zh-CN" altLang="en-US" sz="1200" b="1">
                        <a:solidFill>
                          <a:srgbClr val="0509BB"/>
                        </a:solidFill>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8EFCA6"/>
                    </a:solid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defTabSz="685800" fontAlgn="ctr">
                        <a:spcBef>
                          <a:spcPct val="0"/>
                        </a:spcBef>
                        <a:buNone/>
                      </a:pPr>
                      <a:r>
                        <a:rPr lang="en-US" altLang="zh-CN" sz="1200" b="1">
                          <a:solidFill>
                            <a:srgbClr val="0509BB"/>
                          </a:solidFill>
                        </a:rPr>
                        <a:t>21</a:t>
                      </a:r>
                      <a:endParaRPr lang="zh-CN" altLang="en-US" sz="1200" b="1">
                        <a:solidFill>
                          <a:srgbClr val="0509BB"/>
                        </a:solidFill>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8EFCA6"/>
                    </a:solidFill>
                  </a:tcPr>
                </a:tc>
              </a:tr>
              <a:tr h="328930">
                <a:tc rowSpan="4">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zh-CN" altLang="en-US" sz="1200" b="1">
                          <a:solidFill>
                            <a:srgbClr val="0509BB"/>
                          </a:solidFill>
                          <a:latin typeface="新宋体" panose="02010609030101010101" charset="-122"/>
                          <a:ea typeface="新宋体" panose="02010609030101010101" charset="-122"/>
                        </a:rPr>
                        <a:t>八</a:t>
                      </a:r>
                      <a:endParaRPr lang="zh-CN" altLang="en-US" sz="1200" b="1">
                        <a:solidFill>
                          <a:srgbClr val="0509BB"/>
                        </a:solidFill>
                        <a:latin typeface="新宋体" panose="02010609030101010101" charset="-122"/>
                        <a:ea typeface="新宋体" panose="02010609030101010101" charset="-122"/>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zh-CN" altLang="en-US" sz="1200" b="1">
                          <a:solidFill>
                            <a:srgbClr val="0509BB"/>
                          </a:solidFill>
                          <a:latin typeface="新宋体" panose="02010609030101010101" charset="-122"/>
                          <a:ea typeface="新宋体" panose="02010609030101010101" charset="-122"/>
                        </a:rPr>
                        <a:t>三角求值</a:t>
                      </a:r>
                      <a:endParaRPr lang="zh-CN" altLang="en-US" sz="1200" b="1">
                        <a:solidFill>
                          <a:srgbClr val="0509BB"/>
                        </a:solidFill>
                        <a:latin typeface="新宋体" panose="02010609030101010101" charset="-122"/>
                        <a:ea typeface="新宋体" panose="02010609030101010101" charset="-122"/>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200" b="1">
                          <a:solidFill>
                            <a:srgbClr val="0509BB"/>
                          </a:solidFill>
                          <a:latin typeface="Times New Roman" panose="02020603050405020304" pitchFamily="18" charset="0"/>
                        </a:rPr>
                        <a:t>7</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zh-CN" altLang="en-US" sz="1200" b="1">
                          <a:solidFill>
                            <a:srgbClr val="0509BB"/>
                          </a:solidFill>
                          <a:latin typeface="Times New Roman" panose="02020603050405020304" pitchFamily="18" charset="0"/>
                        </a:rPr>
                        <a:t>　</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200" b="1">
                          <a:solidFill>
                            <a:srgbClr val="0509BB"/>
                          </a:solidFill>
                          <a:latin typeface="Times New Roman" panose="02020603050405020304" pitchFamily="18" charset="0"/>
                        </a:rPr>
                        <a:t>16</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200" b="1">
                          <a:solidFill>
                            <a:srgbClr val="0509BB"/>
                          </a:solidFill>
                          <a:latin typeface="Times New Roman" panose="02020603050405020304" pitchFamily="18" charset="0"/>
                        </a:rPr>
                        <a:t>2</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zh-CN" altLang="en-US" sz="1200" b="1">
                          <a:solidFill>
                            <a:srgbClr val="0509BB"/>
                          </a:solidFill>
                          <a:latin typeface="Times New Roman" panose="02020603050405020304" pitchFamily="18" charset="0"/>
                        </a:rPr>
                        <a:t>　</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None/>
                      </a:pPr>
                      <a:r>
                        <a:rPr lang="en-US" altLang="zh-CN" sz="1200" b="1">
                          <a:solidFill>
                            <a:srgbClr val="0509BB"/>
                          </a:solidFill>
                        </a:rPr>
                        <a:t>14</a:t>
                      </a:r>
                      <a:endParaRPr lang="zh-CN" altLang="en-US" sz="1200" b="1">
                        <a:solidFill>
                          <a:srgbClr val="0509BB"/>
                        </a:solidFill>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defTabSz="685800" fontAlgn="ctr">
                        <a:spcBef>
                          <a:spcPct val="0"/>
                        </a:spcBef>
                        <a:buNone/>
                      </a:pPr>
                      <a:r>
                        <a:rPr lang="en-US" altLang="zh-CN" sz="1200" b="1">
                          <a:solidFill>
                            <a:srgbClr val="0509BB"/>
                          </a:solidFill>
                        </a:rPr>
                        <a:t>15</a:t>
                      </a:r>
                      <a:endParaRPr lang="zh-CN" altLang="en-US" sz="1200" b="1">
                        <a:solidFill>
                          <a:srgbClr val="0509BB"/>
                        </a:solidFill>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60680">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zh-CN" altLang="en-US" sz="1200" b="1">
                          <a:solidFill>
                            <a:srgbClr val="0509BB"/>
                          </a:solidFill>
                          <a:latin typeface="新宋体" panose="02010609030101010101" charset="-122"/>
                          <a:ea typeface="新宋体" panose="02010609030101010101" charset="-122"/>
                        </a:rPr>
                        <a:t>三角函数图象</a:t>
                      </a:r>
                      <a:endParaRPr lang="zh-CN" altLang="en-US" sz="1200" b="1">
                        <a:solidFill>
                          <a:srgbClr val="0509BB"/>
                        </a:solidFill>
                        <a:latin typeface="新宋体" panose="02010609030101010101" charset="-122"/>
                        <a:ea typeface="新宋体" panose="02010609030101010101" charset="-122"/>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200" b="1">
                          <a:solidFill>
                            <a:srgbClr val="0509BB"/>
                          </a:solidFill>
                          <a:latin typeface="Times New Roman" panose="02020603050405020304" pitchFamily="18" charset="0"/>
                        </a:rPr>
                        <a:t>11</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200" b="1">
                          <a:solidFill>
                            <a:srgbClr val="0509BB"/>
                          </a:solidFill>
                          <a:latin typeface="Times New Roman" panose="02020603050405020304" pitchFamily="18" charset="0"/>
                        </a:rPr>
                        <a:t>9</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200" b="1">
                          <a:solidFill>
                            <a:srgbClr val="0509BB"/>
                          </a:solidFill>
                          <a:latin typeface="Times New Roman" panose="02020603050405020304" pitchFamily="18" charset="0"/>
                        </a:rPr>
                        <a:t>9</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200" b="1">
                          <a:solidFill>
                            <a:srgbClr val="0509BB"/>
                          </a:solidFill>
                          <a:latin typeface="Times New Roman" panose="02020603050405020304" pitchFamily="18" charset="0"/>
                        </a:rPr>
                        <a:t>7</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200" b="1">
                          <a:solidFill>
                            <a:srgbClr val="0509BB"/>
                          </a:solidFill>
                          <a:latin typeface="Times New Roman" panose="02020603050405020304" pitchFamily="18" charset="0"/>
                        </a:rPr>
                        <a:t>8</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None/>
                      </a:pPr>
                      <a:r>
                        <a:rPr lang="en-US" altLang="zh-CN" sz="1200" b="1">
                          <a:solidFill>
                            <a:srgbClr val="0509BB"/>
                          </a:solidFill>
                        </a:rPr>
                        <a:t>6</a:t>
                      </a:r>
                      <a:endParaRPr lang="zh-CN" altLang="en-US" sz="1200" b="1">
                        <a:solidFill>
                          <a:srgbClr val="0509BB"/>
                        </a:solidFill>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defTabSz="685800" fontAlgn="ctr">
                        <a:spcBef>
                          <a:spcPct val="0"/>
                        </a:spcBef>
                        <a:buNone/>
                      </a:pPr>
                      <a:r>
                        <a:rPr lang="en-US" altLang="zh-CN" sz="1200" b="1">
                          <a:solidFill>
                            <a:srgbClr val="0509BB"/>
                          </a:solidFill>
                        </a:rPr>
                        <a:t>8</a:t>
                      </a:r>
                      <a:endParaRPr lang="zh-CN" altLang="en-US" sz="1200" b="1">
                        <a:solidFill>
                          <a:srgbClr val="0509BB"/>
                        </a:solidFill>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59410">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zh-CN" altLang="en-US" sz="1200" b="1">
                          <a:solidFill>
                            <a:srgbClr val="0509BB"/>
                          </a:solidFill>
                          <a:latin typeface="新宋体" panose="02010609030101010101" charset="-122"/>
                          <a:ea typeface="新宋体" panose="02010609030101010101" charset="-122"/>
                        </a:rPr>
                        <a:t>解三角形小题</a:t>
                      </a:r>
                      <a:endParaRPr lang="zh-CN" altLang="en-US" sz="1200" b="1">
                        <a:solidFill>
                          <a:srgbClr val="0509BB"/>
                        </a:solidFill>
                        <a:latin typeface="新宋体" panose="02010609030101010101" charset="-122"/>
                        <a:ea typeface="新宋体" panose="02010609030101010101" charset="-122"/>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200" b="1">
                          <a:solidFill>
                            <a:srgbClr val="0509BB"/>
                          </a:solidFill>
                          <a:latin typeface="Times New Roman" panose="02020603050405020304" pitchFamily="18" charset="0"/>
                        </a:rPr>
                        <a:t>15</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zh-CN" altLang="en-US" sz="1200" b="1">
                          <a:solidFill>
                            <a:srgbClr val="0509BB"/>
                          </a:solidFill>
                          <a:latin typeface="Times New Roman" panose="02020603050405020304" pitchFamily="18" charset="0"/>
                        </a:rPr>
                        <a:t>　</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200" b="1">
                          <a:solidFill>
                            <a:srgbClr val="0509BB"/>
                          </a:solidFill>
                          <a:latin typeface="Times New Roman" panose="02020603050405020304" pitchFamily="18" charset="0"/>
                        </a:rPr>
                        <a:t>10</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200" b="1">
                          <a:solidFill>
                            <a:srgbClr val="0509BB"/>
                          </a:solidFill>
                          <a:latin typeface="Times New Roman" panose="02020603050405020304" pitchFamily="18" charset="0"/>
                        </a:rPr>
                        <a:t>16</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zh-CN" altLang="en-US" sz="1200" b="1">
                          <a:solidFill>
                            <a:srgbClr val="0509BB"/>
                          </a:solidFill>
                          <a:latin typeface="Times New Roman" panose="02020603050405020304" pitchFamily="18" charset="0"/>
                        </a:rPr>
                        <a:t>　</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None/>
                      </a:pPr>
                      <a:r>
                        <a:rPr lang="en-US" altLang="zh-CN" sz="1200" b="1">
                          <a:solidFill>
                            <a:srgbClr val="0509BB"/>
                          </a:solidFill>
                        </a:rPr>
                        <a:t>4</a:t>
                      </a:r>
                      <a:endParaRPr lang="zh-CN" altLang="en-US" sz="1200" b="1">
                        <a:solidFill>
                          <a:srgbClr val="0509BB"/>
                        </a:solidFill>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defTabSz="685800" fontAlgn="ctr">
                        <a:spcBef>
                          <a:spcPct val="0"/>
                        </a:spcBef>
                        <a:buNone/>
                      </a:pPr>
                      <a:r>
                        <a:rPr lang="en-US" altLang="zh-CN" sz="1200" b="1">
                          <a:solidFill>
                            <a:srgbClr val="0509BB"/>
                          </a:solidFill>
                        </a:rPr>
                        <a:t>11</a:t>
                      </a:r>
                      <a:endParaRPr lang="zh-CN" altLang="en-US" sz="1200" b="1">
                        <a:solidFill>
                          <a:srgbClr val="0509BB"/>
                        </a:solidFill>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60680">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B w="12700" cap="flat" cmpd="sng">
                      <a:solidFill>
                        <a:srgbClr val="000000"/>
                      </a:solidFill>
                      <a:prstDash val="solid"/>
                      <a:headEnd type="none" w="med" len="med"/>
                      <a:tailEnd type="none" w="med" len="med"/>
                    </a:lnB>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zh-CN" altLang="en-US" sz="1200" b="1">
                          <a:solidFill>
                            <a:srgbClr val="0509BB"/>
                          </a:solidFill>
                          <a:latin typeface="新宋体" panose="02010609030101010101" charset="-122"/>
                          <a:ea typeface="新宋体" panose="02010609030101010101" charset="-122"/>
                        </a:rPr>
                        <a:t>解三角形大题</a:t>
                      </a:r>
                      <a:endParaRPr lang="zh-CN" altLang="en-US" sz="1200" b="1">
                        <a:solidFill>
                          <a:srgbClr val="0509BB"/>
                        </a:solidFill>
                        <a:latin typeface="新宋体" panose="02010609030101010101" charset="-122"/>
                        <a:ea typeface="新宋体" panose="02010609030101010101" charset="-122"/>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CCFFCC"/>
                    </a:solid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zh-CN" altLang="en-US" sz="1200" b="1">
                          <a:solidFill>
                            <a:srgbClr val="0509BB"/>
                          </a:solidFill>
                          <a:latin typeface="Times New Roman" panose="02020603050405020304" pitchFamily="18" charset="0"/>
                        </a:rPr>
                        <a:t>　</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CCFFCC"/>
                    </a:solid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200" b="1">
                          <a:solidFill>
                            <a:srgbClr val="0509BB"/>
                          </a:solidFill>
                          <a:latin typeface="Times New Roman" panose="02020603050405020304" pitchFamily="18" charset="0"/>
                        </a:rPr>
                        <a:t>17</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CCFFCC"/>
                    </a:solid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zh-CN" altLang="en-US" sz="1200" b="1">
                          <a:solidFill>
                            <a:srgbClr val="0509BB"/>
                          </a:solidFill>
                          <a:latin typeface="Times New Roman" panose="02020603050405020304" pitchFamily="18" charset="0"/>
                        </a:rPr>
                        <a:t>　</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CCFFCC"/>
                    </a:solid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zh-CN" altLang="en-US" sz="1200" b="1">
                          <a:solidFill>
                            <a:srgbClr val="0509BB"/>
                          </a:solidFill>
                          <a:latin typeface="Times New Roman" panose="02020603050405020304" pitchFamily="18" charset="0"/>
                        </a:rPr>
                        <a:t>　</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CCFFCC"/>
                    </a:solid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200" b="1">
                          <a:solidFill>
                            <a:srgbClr val="0509BB"/>
                          </a:solidFill>
                          <a:latin typeface="Times New Roman" panose="02020603050405020304" pitchFamily="18" charset="0"/>
                        </a:rPr>
                        <a:t>17</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CCFFCC"/>
                    </a:solid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None/>
                      </a:pPr>
                      <a:endParaRPr lang="zh-CN" altLang="en-US" sz="1200" b="1" dirty="0">
                        <a:solidFill>
                          <a:srgbClr val="0509BB"/>
                        </a:solidFill>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CCFFCC"/>
                    </a:solid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defTabSz="685800" fontAlgn="ctr">
                        <a:spcBef>
                          <a:spcPct val="0"/>
                        </a:spcBef>
                        <a:buNone/>
                      </a:pPr>
                      <a:endParaRPr lang="zh-CN" altLang="en-US" sz="1200" b="1" dirty="0">
                        <a:solidFill>
                          <a:srgbClr val="0509BB"/>
                        </a:solidFill>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CCFFCC"/>
                    </a:solidFill>
                  </a:tcPr>
                </a:tc>
              </a:tr>
              <a:tr h="328930">
                <a:tc rowSpan="2">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zh-CN" altLang="en-US" sz="1200" b="1">
                          <a:solidFill>
                            <a:srgbClr val="0509BB"/>
                          </a:solidFill>
                          <a:latin typeface="新宋体" panose="02010609030101010101" charset="-122"/>
                          <a:ea typeface="新宋体" panose="02010609030101010101" charset="-122"/>
                        </a:rPr>
                        <a:t>九</a:t>
                      </a:r>
                      <a:endParaRPr lang="zh-CN" altLang="en-US" sz="1200" b="1">
                        <a:solidFill>
                          <a:srgbClr val="0509BB"/>
                        </a:solidFill>
                        <a:latin typeface="新宋体" panose="02010609030101010101" charset="-122"/>
                        <a:ea typeface="新宋体" panose="02010609030101010101" charset="-122"/>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zh-CN" altLang="en-US" sz="1200" b="1">
                          <a:solidFill>
                            <a:srgbClr val="0509BB"/>
                          </a:solidFill>
                          <a:latin typeface="新宋体" panose="02010609030101010101" charset="-122"/>
                          <a:ea typeface="新宋体" panose="02010609030101010101" charset="-122"/>
                        </a:rPr>
                        <a:t>数列小题</a:t>
                      </a:r>
                      <a:endParaRPr lang="zh-CN" altLang="en-US" sz="1200" b="1">
                        <a:solidFill>
                          <a:srgbClr val="0509BB"/>
                        </a:solidFill>
                        <a:latin typeface="新宋体" panose="02010609030101010101" charset="-122"/>
                        <a:ea typeface="新宋体" panose="02010609030101010101" charset="-122"/>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zh-CN" altLang="en-US" sz="1200" b="1">
                          <a:solidFill>
                            <a:srgbClr val="0509BB"/>
                          </a:solidFill>
                          <a:latin typeface="Times New Roman" panose="02020603050405020304" pitchFamily="18" charset="0"/>
                        </a:rPr>
                        <a:t>　</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200" b="1">
                          <a:solidFill>
                            <a:srgbClr val="0509BB"/>
                          </a:solidFill>
                          <a:latin typeface="Times New Roman" panose="02020603050405020304" pitchFamily="18" charset="0"/>
                        </a:rPr>
                        <a:t>12</a:t>
                      </a:r>
                      <a:r>
                        <a:rPr lang="zh-CN" altLang="en-US" sz="1200" b="1">
                          <a:solidFill>
                            <a:srgbClr val="0509BB"/>
                          </a:solidFill>
                          <a:latin typeface="宋体" panose="02010600030101010101" pitchFamily="2" charset="-122"/>
                        </a:rPr>
                        <a:t>，</a:t>
                      </a:r>
                      <a:r>
                        <a:rPr lang="en-US" altLang="zh-CN" sz="1200" b="1">
                          <a:solidFill>
                            <a:srgbClr val="0509BB"/>
                          </a:solidFill>
                          <a:latin typeface="Times New Roman" panose="02020603050405020304" pitchFamily="18" charset="0"/>
                        </a:rPr>
                        <a:t>14</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200" b="1">
                          <a:solidFill>
                            <a:srgbClr val="0509BB"/>
                          </a:solidFill>
                          <a:latin typeface="Times New Roman" panose="02020603050405020304" pitchFamily="18" charset="0"/>
                        </a:rPr>
                        <a:t>6</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zh-CN" altLang="en-US" sz="1200" b="1">
                          <a:solidFill>
                            <a:srgbClr val="0509BB"/>
                          </a:solidFill>
                          <a:latin typeface="Times New Roman" panose="02020603050405020304" pitchFamily="18" charset="0"/>
                        </a:rPr>
                        <a:t>　</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200" b="1">
                          <a:solidFill>
                            <a:srgbClr val="0509BB"/>
                          </a:solidFill>
                          <a:latin typeface="Times New Roman" panose="02020603050405020304" pitchFamily="18" charset="0"/>
                        </a:rPr>
                        <a:t>7</a:t>
                      </a:r>
                      <a:r>
                        <a:rPr lang="zh-CN" altLang="en-US" sz="1200" b="1">
                          <a:solidFill>
                            <a:srgbClr val="0509BB"/>
                          </a:solidFill>
                          <a:latin typeface="宋体" panose="02010600030101010101" pitchFamily="2" charset="-122"/>
                        </a:rPr>
                        <a:t>，</a:t>
                      </a:r>
                      <a:r>
                        <a:rPr lang="en-US" altLang="zh-CN" sz="1200" b="1">
                          <a:solidFill>
                            <a:srgbClr val="0509BB"/>
                          </a:solidFill>
                          <a:latin typeface="Times New Roman" panose="02020603050405020304" pitchFamily="18" charset="0"/>
                        </a:rPr>
                        <a:t>13</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None/>
                      </a:pPr>
                      <a:endParaRPr lang="zh-CN" altLang="en-US" sz="1200" b="1" dirty="0">
                        <a:solidFill>
                          <a:srgbClr val="0509BB"/>
                        </a:solidFill>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defTabSz="685800" fontAlgn="ctr">
                        <a:spcBef>
                          <a:spcPct val="0"/>
                        </a:spcBef>
                        <a:buNone/>
                      </a:pPr>
                      <a:endParaRPr lang="zh-CN" altLang="en-US" sz="1200" b="1" dirty="0">
                        <a:solidFill>
                          <a:srgbClr val="0509BB"/>
                        </a:solidFill>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28295">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B w="12700" cap="flat" cmpd="sng">
                      <a:solidFill>
                        <a:srgbClr val="000000"/>
                      </a:solidFill>
                      <a:prstDash val="solid"/>
                      <a:headEnd type="none" w="med" len="med"/>
                      <a:tailEnd type="none" w="med" len="med"/>
                    </a:lnB>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zh-CN" altLang="en-US" sz="1200" b="1">
                          <a:solidFill>
                            <a:srgbClr val="0509BB"/>
                          </a:solidFill>
                          <a:latin typeface="新宋体" panose="02010609030101010101" charset="-122"/>
                          <a:ea typeface="新宋体" panose="02010609030101010101" charset="-122"/>
                        </a:rPr>
                        <a:t>数列大题</a:t>
                      </a:r>
                      <a:endParaRPr lang="zh-CN" altLang="en-US" sz="1200" b="1">
                        <a:solidFill>
                          <a:srgbClr val="0509BB"/>
                        </a:solidFill>
                        <a:latin typeface="新宋体" panose="02010609030101010101" charset="-122"/>
                        <a:ea typeface="新宋体" panose="02010609030101010101" charset="-122"/>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CCFFCC"/>
                    </a:solid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200" b="1">
                          <a:solidFill>
                            <a:srgbClr val="0509BB"/>
                          </a:solidFill>
                          <a:latin typeface="Times New Roman" panose="02020603050405020304" pitchFamily="18" charset="0"/>
                        </a:rPr>
                        <a:t>17</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CCFFCC"/>
                    </a:solid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zh-CN" altLang="en-US" sz="1200" b="1">
                          <a:solidFill>
                            <a:srgbClr val="0509BB"/>
                          </a:solidFill>
                          <a:latin typeface="Times New Roman" panose="02020603050405020304" pitchFamily="18" charset="0"/>
                        </a:rPr>
                        <a:t>　</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CCFFCC"/>
                    </a:solid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200" b="1">
                          <a:solidFill>
                            <a:srgbClr val="0509BB"/>
                          </a:solidFill>
                          <a:latin typeface="Times New Roman" panose="02020603050405020304" pitchFamily="18" charset="0"/>
                        </a:rPr>
                        <a:t>17</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CCFFCC"/>
                    </a:solid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200" b="1">
                          <a:solidFill>
                            <a:srgbClr val="0509BB"/>
                          </a:solidFill>
                          <a:latin typeface="Times New Roman" panose="02020603050405020304" pitchFamily="18" charset="0"/>
                        </a:rPr>
                        <a:t>17</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CCFFCC"/>
                    </a:solid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zh-CN" altLang="en-US" sz="1200" b="1">
                          <a:solidFill>
                            <a:srgbClr val="0509BB"/>
                          </a:solidFill>
                          <a:latin typeface="Times New Roman" panose="02020603050405020304" pitchFamily="18" charset="0"/>
                        </a:rPr>
                        <a:t>　</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CCFFCC"/>
                    </a:solid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None/>
                      </a:pPr>
                      <a:r>
                        <a:rPr lang="en-US" altLang="zh-CN" sz="1200" b="1">
                          <a:solidFill>
                            <a:srgbClr val="0509BB"/>
                          </a:solidFill>
                        </a:rPr>
                        <a:t>17</a:t>
                      </a:r>
                      <a:endParaRPr lang="zh-CN" altLang="en-US" sz="1200" b="1">
                        <a:solidFill>
                          <a:srgbClr val="0509BB"/>
                        </a:solidFill>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CCFFCC"/>
                    </a:solid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defTabSz="685800" fontAlgn="ctr">
                        <a:spcBef>
                          <a:spcPct val="0"/>
                        </a:spcBef>
                        <a:buNone/>
                      </a:pPr>
                      <a:r>
                        <a:rPr lang="en-US" altLang="zh-CN" sz="1200" b="1">
                          <a:solidFill>
                            <a:srgbClr val="0509BB"/>
                          </a:solidFill>
                        </a:rPr>
                        <a:t>17</a:t>
                      </a:r>
                      <a:endParaRPr lang="zh-CN" altLang="en-US" sz="1200" b="1">
                        <a:solidFill>
                          <a:srgbClr val="0509BB"/>
                        </a:solidFill>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CCFFCC"/>
                    </a:solidFill>
                  </a:tcPr>
                </a:tc>
              </a:tr>
            </a:tbl>
          </a:graphicData>
        </a:graphic>
      </p:graphicFrame>
      <p:sp>
        <p:nvSpPr>
          <p:cNvPr id="26731" name="Rectangle 2"/>
          <p:cNvSpPr/>
          <p:nvPr/>
        </p:nvSpPr>
        <p:spPr>
          <a:xfrm>
            <a:off x="1656160" y="176213"/>
            <a:ext cx="5831681" cy="601266"/>
          </a:xfrm>
          <a:prstGeom prst="rect">
            <a:avLst/>
          </a:prstGeom>
          <a:noFill/>
          <a:ln w="9525">
            <a:noFill/>
          </a:ln>
        </p:spPr>
        <p:txBody>
          <a:bodyPr anchor="ctr"/>
          <a:p>
            <a:pPr algn="ctr"/>
            <a:r>
              <a:rPr lang="zh-CN" altLang="en-US" dirty="0">
                <a:solidFill>
                  <a:schemeClr val="tx2"/>
                </a:solidFill>
                <a:latin typeface="Times New Roman" panose="02020603050405020304" pitchFamily="18" charset="0"/>
                <a:ea typeface="微软雅黑" panose="020B0503020204020204" pitchFamily="34" charset="-122"/>
              </a:rPr>
              <a:t>（二）</a:t>
            </a:r>
            <a:r>
              <a:rPr lang="en-US" altLang="zh-CN" dirty="0">
                <a:solidFill>
                  <a:schemeClr val="tx2"/>
                </a:solidFill>
                <a:latin typeface="Times New Roman" panose="02020603050405020304" pitchFamily="18" charset="0"/>
                <a:ea typeface="微软雅黑" panose="020B0503020204020204" pitchFamily="34" charset="-122"/>
              </a:rPr>
              <a:t>.2011-2017</a:t>
            </a:r>
            <a:r>
              <a:rPr lang="zh-CN" altLang="en-US" dirty="0">
                <a:solidFill>
                  <a:schemeClr val="tx2"/>
                </a:solidFill>
                <a:latin typeface="Times New Roman" panose="02020603050405020304" pitchFamily="18" charset="0"/>
                <a:ea typeface="微软雅黑" panose="020B0503020204020204" pitchFamily="34" charset="-122"/>
              </a:rPr>
              <a:t>年新课标</a:t>
            </a:r>
            <a:r>
              <a:rPr lang="en-US" altLang="zh-CN" dirty="0">
                <a:solidFill>
                  <a:schemeClr val="tx2"/>
                </a:solidFill>
                <a:latin typeface="Times New Roman" panose="02020603050405020304" pitchFamily="18" charset="0"/>
                <a:ea typeface="微软雅黑" panose="020B0503020204020204" pitchFamily="34" charset="-122"/>
              </a:rPr>
              <a:t>1</a:t>
            </a:r>
            <a:r>
              <a:rPr lang="zh-CN" altLang="en-US" dirty="0">
                <a:solidFill>
                  <a:schemeClr val="tx2"/>
                </a:solidFill>
                <a:latin typeface="Times New Roman" panose="02020603050405020304" pitchFamily="18" charset="0"/>
                <a:ea typeface="微软雅黑" panose="020B0503020204020204" pitchFamily="34" charset="-122"/>
              </a:rPr>
              <a:t>卷（文）考点分布统计表   </a:t>
            </a:r>
            <a:endParaRPr lang="zh-CN" altLang="en-US" dirty="0">
              <a:solidFill>
                <a:schemeClr val="tx2"/>
              </a:solidFill>
              <a:latin typeface="Times New Roman" panose="02020603050405020304" pitchFamily="18" charset="0"/>
              <a:ea typeface="微软雅黑" panose="020B0503020204020204" pitchFamily="34" charset="-122"/>
            </a:endParaRP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ctrTitle"/>
          </p:nvPr>
        </p:nvSpPr>
        <p:spPr/>
        <p:txBody>
          <a:bodyPr>
            <a:normAutofit fontScale="90000"/>
          </a:bodyPr>
          <a:p>
            <a:r>
              <a:rPr lang="zh-CN" altLang="zh-CN"/>
              <a:t>作业：将统计知识点进行表格化总结</a:t>
            </a:r>
            <a:endParaRPr lang="zh-CN" altLang="zh-CN"/>
          </a:p>
        </p:txBody>
      </p:sp>
      <p:sp>
        <p:nvSpPr>
          <p:cNvPr id="3" name="副标题 2"/>
          <p:cNvSpPr>
            <a:spLocks noGrp="1"/>
          </p:cNvSpPr>
          <p:nvPr>
            <p:ph type="subTitle" idx="1"/>
          </p:nvPr>
        </p:nvSpPr>
        <p:spPr/>
        <p:txBody>
          <a:bodyPr/>
          <a:p>
            <a:r>
              <a:rPr lang="zh-CN" altLang="en-US" sz="7200"/>
              <a:t>谢谢大家！</a:t>
            </a:r>
            <a:endParaRPr lang="zh-CN" altLang="en-US" sz="72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1732728" name="表格 1732727"/>
          <p:cNvGraphicFramePr/>
          <p:nvPr/>
        </p:nvGraphicFramePr>
        <p:xfrm>
          <a:off x="1656160" y="1113235"/>
          <a:ext cx="5939790" cy="3705225"/>
        </p:xfrm>
        <a:graphic>
          <a:graphicData uri="http://schemas.openxmlformats.org/drawingml/2006/table">
            <a:tbl>
              <a:tblPr/>
              <a:tblGrid>
                <a:gridCol w="523240"/>
                <a:gridCol w="1360170"/>
                <a:gridCol w="649605"/>
                <a:gridCol w="617220"/>
                <a:gridCol w="581025"/>
                <a:gridCol w="544195"/>
                <a:gridCol w="619125"/>
                <a:gridCol w="522605"/>
                <a:gridCol w="522605"/>
              </a:tblGrid>
              <a:tr h="289560">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zh-CN" altLang="en-US" sz="1200" b="1" dirty="0">
                          <a:solidFill>
                            <a:srgbClr val="FF0000"/>
                          </a:solidFill>
                          <a:latin typeface="微软雅黑" panose="020B0503020204020204" pitchFamily="34" charset="-122"/>
                          <a:ea typeface="微软雅黑" panose="020B0503020204020204" pitchFamily="34" charset="-122"/>
                        </a:rPr>
                        <a:t>专题</a:t>
                      </a:r>
                      <a:endParaRPr lang="zh-CN" altLang="en-US" sz="1200" b="1" dirty="0"/>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zh-CN" altLang="en-US" sz="1200" b="1">
                          <a:solidFill>
                            <a:srgbClr val="FF0000"/>
                          </a:solidFill>
                          <a:latin typeface="微软雅黑" panose="020B0503020204020204" pitchFamily="34" charset="-122"/>
                          <a:ea typeface="微软雅黑" panose="020B0503020204020204" pitchFamily="34" charset="-122"/>
                        </a:rPr>
                        <a:t>考点</a:t>
                      </a:r>
                      <a:endParaRPr lang="zh-CN" altLang="en-US" sz="1200" b="1"/>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200" b="1">
                          <a:solidFill>
                            <a:srgbClr val="FF0000"/>
                          </a:solidFill>
                          <a:latin typeface="微软雅黑" panose="020B0503020204020204" pitchFamily="34" charset="-122"/>
                          <a:ea typeface="微软雅黑" panose="020B0503020204020204" pitchFamily="34" charset="-122"/>
                        </a:rPr>
                        <a:t>2011</a:t>
                      </a:r>
                      <a:endParaRPr lang="zh-CN" altLang="en-US" sz="1200" b="1"/>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200" b="1">
                          <a:solidFill>
                            <a:srgbClr val="FF0000"/>
                          </a:solidFill>
                          <a:latin typeface="微软雅黑" panose="020B0503020204020204" pitchFamily="34" charset="-122"/>
                          <a:ea typeface="微软雅黑" panose="020B0503020204020204" pitchFamily="34" charset="-122"/>
                        </a:rPr>
                        <a:t>2012</a:t>
                      </a:r>
                      <a:endParaRPr lang="zh-CN" altLang="en-US" sz="1200" b="1"/>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200" b="1">
                          <a:solidFill>
                            <a:srgbClr val="FF0000"/>
                          </a:solidFill>
                          <a:latin typeface="微软雅黑" panose="020B0503020204020204" pitchFamily="34" charset="-122"/>
                          <a:ea typeface="微软雅黑" panose="020B0503020204020204" pitchFamily="34" charset="-122"/>
                        </a:rPr>
                        <a:t>2013</a:t>
                      </a:r>
                      <a:endParaRPr lang="zh-CN" altLang="en-US" sz="1200" b="1"/>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200" b="1">
                          <a:solidFill>
                            <a:srgbClr val="FF0000"/>
                          </a:solidFill>
                          <a:latin typeface="微软雅黑" panose="020B0503020204020204" pitchFamily="34" charset="-122"/>
                          <a:ea typeface="微软雅黑" panose="020B0503020204020204" pitchFamily="34" charset="-122"/>
                        </a:rPr>
                        <a:t>2014</a:t>
                      </a:r>
                      <a:endParaRPr lang="zh-CN" altLang="en-US" sz="1200" b="1"/>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200" b="1">
                          <a:solidFill>
                            <a:srgbClr val="FF0000"/>
                          </a:solidFill>
                          <a:latin typeface="微软雅黑" panose="020B0503020204020204" pitchFamily="34" charset="-122"/>
                          <a:ea typeface="微软雅黑" panose="020B0503020204020204" pitchFamily="34" charset="-122"/>
                        </a:rPr>
                        <a:t>2015</a:t>
                      </a:r>
                      <a:endParaRPr lang="zh-CN" altLang="en-US" sz="1200" b="1"/>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None/>
                      </a:pPr>
                      <a:r>
                        <a:rPr lang="en-US" altLang="zh-CN" sz="1200" b="1">
                          <a:solidFill>
                            <a:srgbClr val="FF0000"/>
                          </a:solidFill>
                          <a:latin typeface="微软雅黑" panose="020B0503020204020204" pitchFamily="34" charset="-122"/>
                          <a:ea typeface="微软雅黑" panose="020B0503020204020204" pitchFamily="34" charset="-122"/>
                          <a:sym typeface="宋体" panose="02010600030101010101" pitchFamily="2" charset="-122"/>
                        </a:rPr>
                        <a:t>2016</a:t>
                      </a:r>
                      <a:endParaRPr lang="zh-CN" altLang="en-US" sz="1200" b="1"/>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defTabSz="685800" fontAlgn="ctr">
                        <a:spcBef>
                          <a:spcPct val="0"/>
                        </a:spcBef>
                        <a:buNone/>
                      </a:pPr>
                      <a:r>
                        <a:rPr lang="en-US" altLang="zh-CN" sz="1200" b="1">
                          <a:solidFill>
                            <a:srgbClr val="FF0000"/>
                          </a:solidFill>
                          <a:latin typeface="微软雅黑" panose="020B0503020204020204" pitchFamily="34" charset="-122"/>
                          <a:ea typeface="微软雅黑" panose="020B0503020204020204" pitchFamily="34" charset="-122"/>
                          <a:sym typeface="宋体" panose="02010600030101010101" pitchFamily="2" charset="-122"/>
                        </a:rPr>
                        <a:t>2017</a:t>
                      </a:r>
                      <a:endParaRPr lang="zh-CN" altLang="en-US" sz="1200" b="1"/>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41630">
                <a:tc rowSpan="3">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zh-CN" altLang="en-US" sz="1200" b="1">
                          <a:solidFill>
                            <a:srgbClr val="0509BB"/>
                          </a:solidFill>
                          <a:latin typeface="新宋体" panose="02010609030101010101" charset="-122"/>
                          <a:ea typeface="新宋体" panose="02010609030101010101" charset="-122"/>
                        </a:rPr>
                        <a:t>十</a:t>
                      </a:r>
                      <a:endParaRPr lang="zh-CN" altLang="en-US" sz="1200" b="1">
                        <a:solidFill>
                          <a:srgbClr val="0509BB"/>
                        </a:solidFill>
                        <a:latin typeface="新宋体" panose="02010609030101010101" charset="-122"/>
                        <a:ea typeface="新宋体" panose="02010609030101010101" charset="-122"/>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zh-CN" altLang="en-US" sz="1200" b="1">
                          <a:solidFill>
                            <a:srgbClr val="0509BB"/>
                          </a:solidFill>
                          <a:latin typeface="新宋体" panose="02010609030101010101" charset="-122"/>
                          <a:ea typeface="新宋体" panose="02010609030101010101" charset="-122"/>
                        </a:rPr>
                        <a:t>统计题</a:t>
                      </a:r>
                      <a:endParaRPr lang="zh-CN" altLang="en-US" sz="1200" b="1">
                        <a:solidFill>
                          <a:srgbClr val="0509BB"/>
                        </a:solidFill>
                        <a:latin typeface="新宋体" panose="02010609030101010101" charset="-122"/>
                        <a:ea typeface="新宋体" panose="02010609030101010101" charset="-122"/>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zh-CN" altLang="en-US" sz="1200" b="1">
                          <a:solidFill>
                            <a:srgbClr val="0509BB"/>
                          </a:solidFill>
                          <a:latin typeface="Times New Roman" panose="02020603050405020304" pitchFamily="18" charset="0"/>
                        </a:rPr>
                        <a:t>　</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200" b="1">
                          <a:solidFill>
                            <a:srgbClr val="0509BB"/>
                          </a:solidFill>
                          <a:latin typeface="Times New Roman" panose="02020603050405020304" pitchFamily="18" charset="0"/>
                        </a:rPr>
                        <a:t>3</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zh-CN" altLang="en-US" sz="1200" b="1">
                          <a:solidFill>
                            <a:srgbClr val="0509BB"/>
                          </a:solidFill>
                          <a:latin typeface="Times New Roman" panose="02020603050405020304" pitchFamily="18" charset="0"/>
                        </a:rPr>
                        <a:t>　</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zh-CN" altLang="en-US" sz="1200" b="1">
                          <a:solidFill>
                            <a:srgbClr val="0509BB"/>
                          </a:solidFill>
                          <a:latin typeface="Times New Roman" panose="02020603050405020304" pitchFamily="18" charset="0"/>
                        </a:rPr>
                        <a:t>　</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zh-CN" altLang="en-US" sz="1200" b="1">
                          <a:solidFill>
                            <a:srgbClr val="0509BB"/>
                          </a:solidFill>
                          <a:latin typeface="Times New Roman" panose="02020603050405020304" pitchFamily="18" charset="0"/>
                        </a:rPr>
                        <a:t>　</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None/>
                      </a:pPr>
                      <a:endParaRPr lang="zh-CN" altLang="en-US" sz="1200" b="1" dirty="0">
                        <a:solidFill>
                          <a:srgbClr val="0509BB"/>
                        </a:solidFill>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defTabSz="685800" fontAlgn="ctr">
                        <a:spcBef>
                          <a:spcPct val="0"/>
                        </a:spcBef>
                        <a:buNone/>
                      </a:pPr>
                      <a:endParaRPr lang="zh-CN" altLang="en-US" sz="1200" b="1" dirty="0">
                        <a:solidFill>
                          <a:srgbClr val="0509BB"/>
                        </a:solidFill>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40360">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zh-CN" altLang="en-US" sz="1200" b="1">
                          <a:solidFill>
                            <a:srgbClr val="0509BB"/>
                          </a:solidFill>
                          <a:latin typeface="新宋体" panose="02010609030101010101" charset="-122"/>
                          <a:ea typeface="新宋体" panose="02010609030101010101" charset="-122"/>
                        </a:rPr>
                        <a:t>概率题</a:t>
                      </a:r>
                      <a:endParaRPr lang="zh-CN" altLang="en-US" sz="1200" b="1">
                        <a:solidFill>
                          <a:srgbClr val="0509BB"/>
                        </a:solidFill>
                        <a:latin typeface="新宋体" panose="02010609030101010101" charset="-122"/>
                        <a:ea typeface="新宋体" panose="02010609030101010101" charset="-122"/>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200" b="1">
                          <a:solidFill>
                            <a:srgbClr val="0509BB"/>
                          </a:solidFill>
                          <a:latin typeface="Times New Roman" panose="02020603050405020304" pitchFamily="18" charset="0"/>
                        </a:rPr>
                        <a:t>6</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zh-CN" altLang="en-US" sz="1200" b="1">
                          <a:solidFill>
                            <a:srgbClr val="0509BB"/>
                          </a:solidFill>
                          <a:latin typeface="Times New Roman" panose="02020603050405020304" pitchFamily="18" charset="0"/>
                        </a:rPr>
                        <a:t>　</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200" b="1">
                          <a:solidFill>
                            <a:srgbClr val="0509BB"/>
                          </a:solidFill>
                          <a:latin typeface="Times New Roman" panose="02020603050405020304" pitchFamily="18" charset="0"/>
                        </a:rPr>
                        <a:t>3</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200" b="1">
                          <a:solidFill>
                            <a:srgbClr val="0509BB"/>
                          </a:solidFill>
                          <a:latin typeface="Times New Roman" panose="02020603050405020304" pitchFamily="18" charset="0"/>
                        </a:rPr>
                        <a:t>13</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200" b="1">
                          <a:solidFill>
                            <a:srgbClr val="0509BB"/>
                          </a:solidFill>
                          <a:latin typeface="Times New Roman" panose="02020603050405020304" pitchFamily="18" charset="0"/>
                        </a:rPr>
                        <a:t>4</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None/>
                      </a:pPr>
                      <a:r>
                        <a:rPr lang="en-US" altLang="zh-CN" sz="1200" b="1">
                          <a:solidFill>
                            <a:srgbClr val="0509BB"/>
                          </a:solidFill>
                        </a:rPr>
                        <a:t>3</a:t>
                      </a:r>
                      <a:endParaRPr lang="zh-CN" altLang="en-US" sz="1200" b="1">
                        <a:solidFill>
                          <a:srgbClr val="0509BB"/>
                        </a:solidFill>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defTabSz="685800" fontAlgn="ctr">
                        <a:spcBef>
                          <a:spcPct val="0"/>
                        </a:spcBef>
                        <a:buNone/>
                      </a:pPr>
                      <a:r>
                        <a:rPr lang="en-US" altLang="zh-CN" sz="1200" b="1">
                          <a:solidFill>
                            <a:srgbClr val="0509BB"/>
                          </a:solidFill>
                        </a:rPr>
                        <a:t>4</a:t>
                      </a:r>
                      <a:endParaRPr lang="zh-CN" altLang="en-US" sz="1200" b="1">
                        <a:solidFill>
                          <a:srgbClr val="0509BB"/>
                        </a:solidFill>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42900">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B w="12700" cap="flat" cmpd="sng">
                      <a:solidFill>
                        <a:srgbClr val="000000"/>
                      </a:solidFill>
                      <a:prstDash val="solid"/>
                      <a:headEnd type="none" w="med" len="med"/>
                      <a:tailEnd type="none" w="med" len="med"/>
                    </a:lnB>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zh-CN" altLang="en-US" sz="1200" b="1">
                          <a:solidFill>
                            <a:srgbClr val="0509BB"/>
                          </a:solidFill>
                          <a:latin typeface="新宋体" panose="02010609030101010101" charset="-122"/>
                          <a:ea typeface="新宋体" panose="02010609030101010101" charset="-122"/>
                        </a:rPr>
                        <a:t>统计概率大题</a:t>
                      </a:r>
                      <a:endParaRPr lang="zh-CN" altLang="en-US" sz="1200" b="1">
                        <a:solidFill>
                          <a:srgbClr val="0509BB"/>
                        </a:solidFill>
                        <a:latin typeface="新宋体" panose="02010609030101010101" charset="-122"/>
                        <a:ea typeface="新宋体" panose="02010609030101010101" charset="-122"/>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FFFF99"/>
                    </a:solid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200" b="1">
                          <a:solidFill>
                            <a:srgbClr val="0509BB"/>
                          </a:solidFill>
                          <a:latin typeface="Times New Roman" panose="02020603050405020304" pitchFamily="18" charset="0"/>
                        </a:rPr>
                        <a:t>19</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FFFF99"/>
                    </a:solid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200" b="1">
                          <a:solidFill>
                            <a:srgbClr val="0509BB"/>
                          </a:solidFill>
                          <a:latin typeface="Times New Roman" panose="02020603050405020304" pitchFamily="18" charset="0"/>
                        </a:rPr>
                        <a:t>18</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FFFF99"/>
                    </a:solid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200" b="1">
                          <a:solidFill>
                            <a:srgbClr val="0509BB"/>
                          </a:solidFill>
                          <a:latin typeface="Times New Roman" panose="02020603050405020304" pitchFamily="18" charset="0"/>
                        </a:rPr>
                        <a:t>18</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FFFF99"/>
                    </a:solid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200" b="1">
                          <a:solidFill>
                            <a:srgbClr val="0509BB"/>
                          </a:solidFill>
                          <a:latin typeface="Times New Roman" panose="02020603050405020304" pitchFamily="18" charset="0"/>
                        </a:rPr>
                        <a:t>18</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FFFF99"/>
                    </a:solid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200" b="1">
                          <a:solidFill>
                            <a:srgbClr val="0509BB"/>
                          </a:solidFill>
                          <a:latin typeface="Times New Roman" panose="02020603050405020304" pitchFamily="18" charset="0"/>
                        </a:rPr>
                        <a:t>19</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FFFF99"/>
                    </a:solid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None/>
                      </a:pPr>
                      <a:r>
                        <a:rPr lang="en-US" altLang="zh-CN" sz="1200" b="1">
                          <a:solidFill>
                            <a:srgbClr val="0509BB"/>
                          </a:solidFill>
                        </a:rPr>
                        <a:t>19</a:t>
                      </a:r>
                      <a:endParaRPr lang="zh-CN" altLang="en-US" sz="1200" b="1">
                        <a:solidFill>
                          <a:srgbClr val="0509BB"/>
                        </a:solidFill>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FFFF99"/>
                    </a:solid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defTabSz="685800" fontAlgn="ctr">
                        <a:spcBef>
                          <a:spcPct val="0"/>
                        </a:spcBef>
                        <a:buNone/>
                      </a:pPr>
                      <a:r>
                        <a:rPr lang="en-US" altLang="zh-CN" sz="1200" b="1">
                          <a:solidFill>
                            <a:srgbClr val="0509BB"/>
                          </a:solidFill>
                        </a:rPr>
                        <a:t>19</a:t>
                      </a:r>
                      <a:endParaRPr lang="zh-CN" altLang="en-US" sz="1200" b="1">
                        <a:solidFill>
                          <a:srgbClr val="0509BB"/>
                        </a:solidFill>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FFFF99"/>
                    </a:solidFill>
                  </a:tcPr>
                </a:tc>
              </a:tr>
              <a:tr h="342265">
                <a:tc rowSpan="4">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zh-CN" altLang="en-US" sz="1200" b="1">
                          <a:solidFill>
                            <a:srgbClr val="0509BB"/>
                          </a:solidFill>
                          <a:latin typeface="新宋体" panose="02010609030101010101" charset="-122"/>
                          <a:ea typeface="新宋体" panose="02010609030101010101" charset="-122"/>
                        </a:rPr>
                        <a:t>十一</a:t>
                      </a:r>
                      <a:endParaRPr lang="zh-CN" altLang="en-US" sz="1200" b="1">
                        <a:solidFill>
                          <a:srgbClr val="0509BB"/>
                        </a:solidFill>
                        <a:latin typeface="新宋体" panose="02010609030101010101" charset="-122"/>
                        <a:ea typeface="新宋体" panose="02010609030101010101" charset="-122"/>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zh-CN" altLang="en-US" sz="1200" b="1">
                          <a:solidFill>
                            <a:srgbClr val="0509BB"/>
                          </a:solidFill>
                          <a:latin typeface="新宋体" panose="02010609030101010101" charset="-122"/>
                          <a:ea typeface="新宋体" panose="02010609030101010101" charset="-122"/>
                        </a:rPr>
                        <a:t>空间几何体</a:t>
                      </a:r>
                      <a:endParaRPr lang="zh-CN" altLang="en-US" sz="1200" b="1">
                        <a:solidFill>
                          <a:srgbClr val="0509BB"/>
                        </a:solidFill>
                        <a:latin typeface="新宋体" panose="02010609030101010101" charset="-122"/>
                        <a:ea typeface="新宋体" panose="02010609030101010101" charset="-122"/>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200" b="1">
                          <a:solidFill>
                            <a:srgbClr val="0509BB"/>
                          </a:solidFill>
                          <a:latin typeface="Times New Roman" panose="02020603050405020304" pitchFamily="18" charset="0"/>
                        </a:rPr>
                        <a:t>16</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200" b="1">
                          <a:solidFill>
                            <a:srgbClr val="0509BB"/>
                          </a:solidFill>
                          <a:latin typeface="Times New Roman" panose="02020603050405020304" pitchFamily="18" charset="0"/>
                        </a:rPr>
                        <a:t>8</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200" b="1">
                          <a:solidFill>
                            <a:srgbClr val="0509BB"/>
                          </a:solidFill>
                          <a:latin typeface="Times New Roman" panose="02020603050405020304" pitchFamily="18" charset="0"/>
                        </a:rPr>
                        <a:t>15</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zh-CN" altLang="en-US" sz="1200" b="1">
                          <a:solidFill>
                            <a:srgbClr val="0509BB"/>
                          </a:solidFill>
                          <a:latin typeface="Times New Roman" panose="02020603050405020304" pitchFamily="18" charset="0"/>
                        </a:rPr>
                        <a:t>　</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200" b="1">
                          <a:solidFill>
                            <a:srgbClr val="0509BB"/>
                          </a:solidFill>
                          <a:latin typeface="Times New Roman" panose="02020603050405020304" pitchFamily="18" charset="0"/>
                        </a:rPr>
                        <a:t>6</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None/>
                      </a:pPr>
                      <a:r>
                        <a:rPr lang="en-US" altLang="zh-CN" sz="1200" b="1">
                          <a:solidFill>
                            <a:srgbClr val="0509BB"/>
                          </a:solidFill>
                        </a:rPr>
                        <a:t>11</a:t>
                      </a:r>
                      <a:endParaRPr lang="zh-CN" altLang="en-US" sz="1200" b="1">
                        <a:solidFill>
                          <a:srgbClr val="0509BB"/>
                        </a:solidFill>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defTabSz="685800" fontAlgn="ctr">
                        <a:spcBef>
                          <a:spcPct val="0"/>
                        </a:spcBef>
                        <a:buNone/>
                      </a:pPr>
                      <a:r>
                        <a:rPr lang="en-US" altLang="zh-CN" sz="1200" b="1">
                          <a:solidFill>
                            <a:srgbClr val="0509BB"/>
                          </a:solidFill>
                        </a:rPr>
                        <a:t>16</a:t>
                      </a:r>
                      <a:endParaRPr lang="zh-CN" altLang="en-US" sz="1200" b="1">
                        <a:solidFill>
                          <a:srgbClr val="0509BB"/>
                        </a:solidFill>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40995">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zh-CN" altLang="en-US" sz="1200" b="1">
                          <a:solidFill>
                            <a:srgbClr val="0509BB"/>
                          </a:solidFill>
                          <a:latin typeface="新宋体" panose="02010609030101010101" charset="-122"/>
                          <a:ea typeface="新宋体" panose="02010609030101010101" charset="-122"/>
                        </a:rPr>
                        <a:t>三视图问题</a:t>
                      </a:r>
                      <a:endParaRPr lang="zh-CN" altLang="en-US" sz="1200" b="1">
                        <a:solidFill>
                          <a:srgbClr val="0509BB"/>
                        </a:solidFill>
                        <a:latin typeface="新宋体" panose="02010609030101010101" charset="-122"/>
                        <a:ea typeface="新宋体" panose="02010609030101010101" charset="-122"/>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200" b="1">
                          <a:solidFill>
                            <a:srgbClr val="0509BB"/>
                          </a:solidFill>
                          <a:latin typeface="Times New Roman" panose="02020603050405020304" pitchFamily="18" charset="0"/>
                        </a:rPr>
                        <a:t>8</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200" b="1">
                          <a:solidFill>
                            <a:srgbClr val="0509BB"/>
                          </a:solidFill>
                          <a:latin typeface="Times New Roman" panose="02020603050405020304" pitchFamily="18" charset="0"/>
                        </a:rPr>
                        <a:t>7</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200" b="1">
                          <a:solidFill>
                            <a:srgbClr val="0509BB"/>
                          </a:solidFill>
                          <a:latin typeface="Times New Roman" panose="02020603050405020304" pitchFamily="18" charset="0"/>
                        </a:rPr>
                        <a:t>11</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200" b="1">
                          <a:solidFill>
                            <a:srgbClr val="0509BB"/>
                          </a:solidFill>
                          <a:latin typeface="Times New Roman" panose="02020603050405020304" pitchFamily="18" charset="0"/>
                        </a:rPr>
                        <a:t>8</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200" b="1">
                          <a:solidFill>
                            <a:srgbClr val="0509BB"/>
                          </a:solidFill>
                          <a:latin typeface="Times New Roman" panose="02020603050405020304" pitchFamily="18" charset="0"/>
                        </a:rPr>
                        <a:t>11</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None/>
                      </a:pPr>
                      <a:r>
                        <a:rPr lang="en-US" altLang="zh-CN" sz="1200" b="1">
                          <a:solidFill>
                            <a:srgbClr val="0509BB"/>
                          </a:solidFill>
                        </a:rPr>
                        <a:t>7</a:t>
                      </a:r>
                      <a:endParaRPr lang="zh-CN" altLang="en-US" sz="1200" b="1">
                        <a:solidFill>
                          <a:srgbClr val="0509BB"/>
                        </a:solidFill>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defTabSz="685800" fontAlgn="ctr">
                        <a:spcBef>
                          <a:spcPct val="0"/>
                        </a:spcBef>
                        <a:buNone/>
                      </a:pPr>
                      <a:endParaRPr lang="zh-CN" altLang="en-US" sz="1200" b="1" dirty="0">
                        <a:solidFill>
                          <a:srgbClr val="0509BB"/>
                        </a:solidFill>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40995">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zh-CN" altLang="en-US" sz="1200" b="1" dirty="0">
                          <a:solidFill>
                            <a:srgbClr val="0509BB"/>
                          </a:solidFill>
                          <a:latin typeface="新宋体" panose="02010609030101010101" charset="-122"/>
                          <a:ea typeface="新宋体" panose="02010609030101010101" charset="-122"/>
                        </a:rPr>
                        <a:t>点线面位置</a:t>
                      </a:r>
                      <a:endParaRPr lang="zh-CN" altLang="en-US" sz="1200" b="1" dirty="0">
                        <a:solidFill>
                          <a:srgbClr val="0509BB"/>
                        </a:solidFill>
                        <a:latin typeface="新宋体" panose="02010609030101010101" charset="-122"/>
                        <a:ea typeface="新宋体" panose="02010609030101010101" charset="-122"/>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zh-CN" altLang="en-US" sz="1200" b="1">
                          <a:solidFill>
                            <a:srgbClr val="0509BB"/>
                          </a:solidFill>
                          <a:latin typeface="Times New Roman" panose="02020603050405020304" pitchFamily="18" charset="0"/>
                        </a:rPr>
                        <a:t>　</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zh-CN" altLang="en-US" sz="1200" b="1">
                          <a:solidFill>
                            <a:srgbClr val="0509BB"/>
                          </a:solidFill>
                          <a:latin typeface="Times New Roman" panose="02020603050405020304" pitchFamily="18" charset="0"/>
                        </a:rPr>
                        <a:t>　</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zh-CN" altLang="en-US" sz="1200" b="1">
                          <a:solidFill>
                            <a:srgbClr val="0509BB"/>
                          </a:solidFill>
                          <a:latin typeface="Times New Roman" panose="02020603050405020304" pitchFamily="18" charset="0"/>
                        </a:rPr>
                        <a:t>　</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zh-CN" altLang="en-US" sz="1200" b="1">
                          <a:solidFill>
                            <a:srgbClr val="0509BB"/>
                          </a:solidFill>
                          <a:latin typeface="Times New Roman" panose="02020603050405020304" pitchFamily="18" charset="0"/>
                        </a:rPr>
                        <a:t>　</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zh-CN" altLang="en-US" sz="1200" b="1">
                          <a:solidFill>
                            <a:srgbClr val="0509BB"/>
                          </a:solidFill>
                          <a:latin typeface="Times New Roman" panose="02020603050405020304" pitchFamily="18" charset="0"/>
                        </a:rPr>
                        <a:t>　</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None/>
                      </a:pPr>
                      <a:endParaRPr lang="zh-CN" altLang="en-US" sz="1200" b="1" dirty="0">
                        <a:solidFill>
                          <a:srgbClr val="0509BB"/>
                        </a:solidFill>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defTabSz="685800" fontAlgn="ctr">
                        <a:spcBef>
                          <a:spcPct val="0"/>
                        </a:spcBef>
                        <a:buNone/>
                      </a:pPr>
                      <a:r>
                        <a:rPr lang="en-US" altLang="zh-CN" sz="1200" b="1" dirty="0">
                          <a:solidFill>
                            <a:srgbClr val="0509BB"/>
                          </a:solidFill>
                        </a:rPr>
                        <a:t>6</a:t>
                      </a:r>
                      <a:endParaRPr lang="zh-CN" altLang="en-US" sz="1200" b="1" dirty="0">
                        <a:solidFill>
                          <a:srgbClr val="0509BB"/>
                        </a:solidFill>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42900">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B w="12700" cap="flat" cmpd="sng">
                      <a:solidFill>
                        <a:srgbClr val="000000"/>
                      </a:solidFill>
                      <a:prstDash val="solid"/>
                      <a:headEnd type="none" w="med" len="med"/>
                      <a:tailEnd type="none" w="med" len="med"/>
                    </a:lnB>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zh-CN" altLang="en-US" sz="1200" b="1">
                          <a:solidFill>
                            <a:srgbClr val="0509BB"/>
                          </a:solidFill>
                          <a:latin typeface="新宋体" panose="02010609030101010101" charset="-122"/>
                          <a:ea typeface="新宋体" panose="02010609030101010101" charset="-122"/>
                        </a:rPr>
                        <a:t>立体几何大题</a:t>
                      </a:r>
                      <a:endParaRPr lang="zh-CN" altLang="en-US" sz="1200" b="1">
                        <a:solidFill>
                          <a:srgbClr val="0509BB"/>
                        </a:solidFill>
                        <a:latin typeface="新宋体" panose="02010609030101010101" charset="-122"/>
                        <a:ea typeface="新宋体" panose="02010609030101010101" charset="-122"/>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FFFF99"/>
                    </a:solid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200" b="1">
                          <a:solidFill>
                            <a:srgbClr val="0509BB"/>
                          </a:solidFill>
                          <a:latin typeface="Times New Roman" panose="02020603050405020304" pitchFamily="18" charset="0"/>
                        </a:rPr>
                        <a:t>18</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FFFF99"/>
                    </a:solid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200" b="1">
                          <a:solidFill>
                            <a:srgbClr val="0509BB"/>
                          </a:solidFill>
                          <a:latin typeface="Times New Roman" panose="02020603050405020304" pitchFamily="18" charset="0"/>
                        </a:rPr>
                        <a:t>19</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FFFF99"/>
                    </a:solid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200" b="1">
                          <a:solidFill>
                            <a:srgbClr val="0509BB"/>
                          </a:solidFill>
                          <a:latin typeface="Times New Roman" panose="02020603050405020304" pitchFamily="18" charset="0"/>
                        </a:rPr>
                        <a:t>19</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FFFF99"/>
                    </a:solid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200" b="1">
                          <a:solidFill>
                            <a:srgbClr val="0509BB"/>
                          </a:solidFill>
                          <a:latin typeface="Times New Roman" panose="02020603050405020304" pitchFamily="18" charset="0"/>
                        </a:rPr>
                        <a:t>19</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FFFF99"/>
                    </a:solid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200" b="1">
                          <a:solidFill>
                            <a:srgbClr val="0509BB"/>
                          </a:solidFill>
                          <a:latin typeface="Times New Roman" panose="02020603050405020304" pitchFamily="18" charset="0"/>
                        </a:rPr>
                        <a:t>18</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FFFF99"/>
                    </a:solid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None/>
                      </a:pPr>
                      <a:r>
                        <a:rPr lang="en-US" altLang="zh-CN" sz="1200" b="1">
                          <a:solidFill>
                            <a:srgbClr val="0509BB"/>
                          </a:solidFill>
                        </a:rPr>
                        <a:t>18</a:t>
                      </a:r>
                      <a:endParaRPr lang="zh-CN" altLang="en-US" sz="1200" b="1">
                        <a:solidFill>
                          <a:srgbClr val="0509BB"/>
                        </a:solidFill>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FFFF99"/>
                    </a:solid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defTabSz="685800" fontAlgn="ctr">
                        <a:spcBef>
                          <a:spcPct val="0"/>
                        </a:spcBef>
                        <a:buNone/>
                      </a:pPr>
                      <a:r>
                        <a:rPr lang="en-US" altLang="zh-CN" sz="1200" b="1">
                          <a:solidFill>
                            <a:srgbClr val="0509BB"/>
                          </a:solidFill>
                        </a:rPr>
                        <a:t>18</a:t>
                      </a:r>
                      <a:endParaRPr lang="zh-CN" altLang="en-US" sz="1200" b="1">
                        <a:solidFill>
                          <a:srgbClr val="0509BB"/>
                        </a:solidFill>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FFFF99"/>
                    </a:solidFill>
                  </a:tcPr>
                </a:tc>
              </a:tr>
              <a:tr h="341630">
                <a:tc rowSpan="3">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zh-CN" altLang="en-US" sz="1200" b="1">
                          <a:solidFill>
                            <a:srgbClr val="0509BB"/>
                          </a:solidFill>
                          <a:latin typeface="新宋体" panose="02010609030101010101" charset="-122"/>
                          <a:ea typeface="新宋体" panose="02010609030101010101" charset="-122"/>
                        </a:rPr>
                        <a:t>十二</a:t>
                      </a:r>
                      <a:endParaRPr lang="zh-CN" altLang="en-US" sz="1200" b="1">
                        <a:solidFill>
                          <a:srgbClr val="0509BB"/>
                        </a:solidFill>
                        <a:latin typeface="新宋体" panose="02010609030101010101" charset="-122"/>
                        <a:ea typeface="新宋体" panose="02010609030101010101" charset="-122"/>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zh-CN" altLang="en-US" sz="1200" b="1">
                          <a:solidFill>
                            <a:srgbClr val="0509BB"/>
                          </a:solidFill>
                          <a:latin typeface="新宋体" panose="02010609030101010101" charset="-122"/>
                          <a:ea typeface="新宋体" panose="02010609030101010101" charset="-122"/>
                        </a:rPr>
                        <a:t>直线与圆</a:t>
                      </a:r>
                      <a:endParaRPr lang="zh-CN" altLang="en-US" sz="1200" b="1">
                        <a:solidFill>
                          <a:srgbClr val="0509BB"/>
                        </a:solidFill>
                        <a:latin typeface="新宋体" panose="02010609030101010101" charset="-122"/>
                        <a:ea typeface="新宋体" panose="02010609030101010101" charset="-122"/>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zh-CN" altLang="en-US" sz="1200" b="1">
                          <a:solidFill>
                            <a:srgbClr val="0509BB"/>
                          </a:solidFill>
                          <a:latin typeface="Times New Roman" panose="02020603050405020304" pitchFamily="18" charset="0"/>
                        </a:rPr>
                        <a:t>　</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zh-CN" altLang="en-US" sz="1200" b="1">
                          <a:solidFill>
                            <a:srgbClr val="0509BB"/>
                          </a:solidFill>
                          <a:latin typeface="Times New Roman" panose="02020603050405020304" pitchFamily="18" charset="0"/>
                        </a:rPr>
                        <a:t>　</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zh-CN" altLang="en-US" sz="1200" b="1">
                          <a:solidFill>
                            <a:srgbClr val="0509BB"/>
                          </a:solidFill>
                          <a:latin typeface="Times New Roman" panose="02020603050405020304" pitchFamily="18" charset="0"/>
                        </a:rPr>
                        <a:t>　</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zh-CN" altLang="en-US" sz="1200" b="1">
                          <a:solidFill>
                            <a:srgbClr val="0509BB"/>
                          </a:solidFill>
                          <a:latin typeface="Times New Roman" panose="02020603050405020304" pitchFamily="18" charset="0"/>
                        </a:rPr>
                        <a:t>　</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zh-CN" altLang="en-US" sz="1200" b="1">
                          <a:solidFill>
                            <a:srgbClr val="0509BB"/>
                          </a:solidFill>
                          <a:latin typeface="Times New Roman" panose="02020603050405020304" pitchFamily="18" charset="0"/>
                        </a:rPr>
                        <a:t>　</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None/>
                      </a:pPr>
                      <a:r>
                        <a:rPr lang="en-US" altLang="zh-CN" sz="1200" b="1">
                          <a:solidFill>
                            <a:srgbClr val="0509BB"/>
                          </a:solidFill>
                        </a:rPr>
                        <a:t>15</a:t>
                      </a:r>
                      <a:endParaRPr lang="zh-CN" altLang="en-US" sz="1200" b="1">
                        <a:solidFill>
                          <a:srgbClr val="0509BB"/>
                        </a:solidFill>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defTabSz="685800" fontAlgn="ctr">
                        <a:spcBef>
                          <a:spcPct val="0"/>
                        </a:spcBef>
                        <a:buNone/>
                      </a:pPr>
                      <a:endParaRPr lang="zh-CN" altLang="en-US" sz="1200" b="1" dirty="0">
                        <a:solidFill>
                          <a:srgbClr val="0509BB"/>
                        </a:solidFill>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41630">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zh-CN" altLang="en-US" sz="1200" b="1">
                          <a:solidFill>
                            <a:srgbClr val="0509BB"/>
                          </a:solidFill>
                          <a:latin typeface="新宋体" panose="02010609030101010101" charset="-122"/>
                          <a:ea typeface="新宋体" panose="02010609030101010101" charset="-122"/>
                        </a:rPr>
                        <a:t>圆锥曲线</a:t>
                      </a:r>
                      <a:endParaRPr lang="zh-CN" altLang="en-US" sz="1200" b="1">
                        <a:solidFill>
                          <a:srgbClr val="0509BB"/>
                        </a:solidFill>
                        <a:latin typeface="新宋体" panose="02010609030101010101" charset="-122"/>
                        <a:ea typeface="新宋体" panose="02010609030101010101" charset="-122"/>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200" b="1">
                          <a:solidFill>
                            <a:srgbClr val="0509BB"/>
                          </a:solidFill>
                          <a:latin typeface="Times New Roman" panose="02020603050405020304" pitchFamily="18" charset="0"/>
                        </a:rPr>
                        <a:t>4</a:t>
                      </a:r>
                      <a:r>
                        <a:rPr lang="zh-CN" altLang="en-US" sz="1200" b="1">
                          <a:solidFill>
                            <a:srgbClr val="0509BB"/>
                          </a:solidFill>
                          <a:latin typeface="宋体" panose="02010600030101010101" pitchFamily="2" charset="-122"/>
                        </a:rPr>
                        <a:t>，</a:t>
                      </a:r>
                      <a:r>
                        <a:rPr lang="en-US" altLang="zh-CN" sz="1200" b="1">
                          <a:solidFill>
                            <a:srgbClr val="0509BB"/>
                          </a:solidFill>
                          <a:latin typeface="Times New Roman" panose="02020603050405020304" pitchFamily="18" charset="0"/>
                        </a:rPr>
                        <a:t>9</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200" b="1">
                          <a:solidFill>
                            <a:srgbClr val="0509BB"/>
                          </a:solidFill>
                          <a:latin typeface="Times New Roman" panose="02020603050405020304" pitchFamily="18" charset="0"/>
                        </a:rPr>
                        <a:t>4</a:t>
                      </a:r>
                      <a:r>
                        <a:rPr lang="zh-CN" altLang="en-US" sz="1200" b="1">
                          <a:solidFill>
                            <a:srgbClr val="0509BB"/>
                          </a:solidFill>
                          <a:latin typeface="宋体" panose="02010600030101010101" pitchFamily="2" charset="-122"/>
                        </a:rPr>
                        <a:t>，</a:t>
                      </a:r>
                      <a:r>
                        <a:rPr lang="en-US" altLang="zh-CN" sz="1200" b="1">
                          <a:solidFill>
                            <a:srgbClr val="0509BB"/>
                          </a:solidFill>
                          <a:latin typeface="Times New Roman" panose="02020603050405020304" pitchFamily="18" charset="0"/>
                        </a:rPr>
                        <a:t>10</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200" b="1">
                          <a:solidFill>
                            <a:srgbClr val="0509BB"/>
                          </a:solidFill>
                          <a:latin typeface="Times New Roman" panose="02020603050405020304" pitchFamily="18" charset="0"/>
                        </a:rPr>
                        <a:t>4</a:t>
                      </a:r>
                      <a:r>
                        <a:rPr lang="zh-CN" altLang="en-US" sz="1200" b="1">
                          <a:solidFill>
                            <a:srgbClr val="0509BB"/>
                          </a:solidFill>
                          <a:latin typeface="宋体" panose="02010600030101010101" pitchFamily="2" charset="-122"/>
                        </a:rPr>
                        <a:t>，</a:t>
                      </a:r>
                      <a:r>
                        <a:rPr lang="en-US" altLang="zh-CN" sz="1200" b="1">
                          <a:solidFill>
                            <a:srgbClr val="0509BB"/>
                          </a:solidFill>
                          <a:latin typeface="Times New Roman" panose="02020603050405020304" pitchFamily="18" charset="0"/>
                        </a:rPr>
                        <a:t>8</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200" b="1">
                          <a:solidFill>
                            <a:srgbClr val="0509BB"/>
                          </a:solidFill>
                          <a:latin typeface="Times New Roman" panose="02020603050405020304" pitchFamily="18" charset="0"/>
                        </a:rPr>
                        <a:t>4</a:t>
                      </a:r>
                      <a:r>
                        <a:rPr lang="zh-CN" altLang="en-US" sz="1200" b="1">
                          <a:solidFill>
                            <a:srgbClr val="0509BB"/>
                          </a:solidFill>
                          <a:latin typeface="宋体" panose="02010600030101010101" pitchFamily="2" charset="-122"/>
                        </a:rPr>
                        <a:t>，</a:t>
                      </a:r>
                      <a:r>
                        <a:rPr lang="en-US" altLang="zh-CN" sz="1200" b="1">
                          <a:solidFill>
                            <a:srgbClr val="0509BB"/>
                          </a:solidFill>
                          <a:latin typeface="Times New Roman" panose="02020603050405020304" pitchFamily="18" charset="0"/>
                        </a:rPr>
                        <a:t>10</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200" b="1">
                          <a:solidFill>
                            <a:srgbClr val="0509BB"/>
                          </a:solidFill>
                          <a:latin typeface="Times New Roman" panose="02020603050405020304" pitchFamily="18" charset="0"/>
                        </a:rPr>
                        <a:t>5</a:t>
                      </a:r>
                      <a:r>
                        <a:rPr lang="zh-CN" altLang="en-US" sz="1200" b="1">
                          <a:solidFill>
                            <a:srgbClr val="0509BB"/>
                          </a:solidFill>
                          <a:latin typeface="宋体" panose="02010600030101010101" pitchFamily="2" charset="-122"/>
                        </a:rPr>
                        <a:t>，</a:t>
                      </a:r>
                      <a:r>
                        <a:rPr lang="en-US" altLang="zh-CN" sz="1200" b="1">
                          <a:solidFill>
                            <a:srgbClr val="0509BB"/>
                          </a:solidFill>
                          <a:latin typeface="Times New Roman" panose="02020603050405020304" pitchFamily="18" charset="0"/>
                        </a:rPr>
                        <a:t>16</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None/>
                      </a:pPr>
                      <a:r>
                        <a:rPr lang="en-US" altLang="zh-CN" sz="1200" b="1">
                          <a:solidFill>
                            <a:srgbClr val="0509BB"/>
                          </a:solidFill>
                        </a:rPr>
                        <a:t>5</a:t>
                      </a:r>
                      <a:endParaRPr lang="zh-CN" altLang="en-US" sz="1200" b="1">
                        <a:solidFill>
                          <a:srgbClr val="0509BB"/>
                        </a:solidFill>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defTabSz="685800" fontAlgn="ctr">
                        <a:spcBef>
                          <a:spcPct val="0"/>
                        </a:spcBef>
                        <a:buNone/>
                      </a:pPr>
                      <a:r>
                        <a:rPr lang="en-US" altLang="zh-CN" sz="1200" b="1">
                          <a:solidFill>
                            <a:srgbClr val="0509BB"/>
                          </a:solidFill>
                        </a:rPr>
                        <a:t>5,12</a:t>
                      </a:r>
                      <a:endParaRPr lang="zh-CN" altLang="en-US" sz="1200" b="1">
                        <a:solidFill>
                          <a:srgbClr val="0509BB"/>
                        </a:solidFill>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40360">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B w="12700" cap="flat" cmpd="sng">
                      <a:solidFill>
                        <a:srgbClr val="000000"/>
                      </a:solidFill>
                      <a:prstDash val="solid"/>
                      <a:headEnd type="none" w="med" len="med"/>
                      <a:tailEnd type="none" w="med" len="med"/>
                    </a:lnB>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zh-CN" altLang="en-US" sz="1200" b="1">
                          <a:solidFill>
                            <a:srgbClr val="0509BB"/>
                          </a:solidFill>
                          <a:latin typeface="新宋体" panose="02010609030101010101" charset="-122"/>
                          <a:ea typeface="新宋体" panose="02010609030101010101" charset="-122"/>
                        </a:rPr>
                        <a:t>解析几何大题</a:t>
                      </a:r>
                      <a:endParaRPr lang="zh-CN" altLang="en-US" sz="1200" b="1">
                        <a:solidFill>
                          <a:srgbClr val="0509BB"/>
                        </a:solidFill>
                        <a:latin typeface="新宋体" panose="02010609030101010101" charset="-122"/>
                        <a:ea typeface="新宋体" panose="02010609030101010101" charset="-122"/>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FFFF99"/>
                    </a:solid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200" b="1">
                          <a:solidFill>
                            <a:srgbClr val="0509BB"/>
                          </a:solidFill>
                          <a:latin typeface="Times New Roman" panose="02020603050405020304" pitchFamily="18" charset="0"/>
                        </a:rPr>
                        <a:t>20</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FFFF99"/>
                    </a:solid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200" b="1">
                          <a:solidFill>
                            <a:srgbClr val="0509BB"/>
                          </a:solidFill>
                          <a:latin typeface="Times New Roman" panose="02020603050405020304" pitchFamily="18" charset="0"/>
                        </a:rPr>
                        <a:t>20</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FFFF99"/>
                    </a:solid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200" b="1">
                          <a:solidFill>
                            <a:srgbClr val="0509BB"/>
                          </a:solidFill>
                          <a:latin typeface="Times New Roman" panose="02020603050405020304" pitchFamily="18" charset="0"/>
                        </a:rPr>
                        <a:t>21</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FFFF99"/>
                    </a:solid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200" b="1">
                          <a:solidFill>
                            <a:srgbClr val="0509BB"/>
                          </a:solidFill>
                          <a:latin typeface="Times New Roman" panose="02020603050405020304" pitchFamily="18" charset="0"/>
                        </a:rPr>
                        <a:t>20</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FFFF99"/>
                    </a:solid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200" b="1">
                          <a:solidFill>
                            <a:srgbClr val="0509BB"/>
                          </a:solidFill>
                          <a:latin typeface="Times New Roman" panose="02020603050405020304" pitchFamily="18" charset="0"/>
                        </a:rPr>
                        <a:t>20</a:t>
                      </a:r>
                      <a:endParaRPr lang="zh-CN" altLang="en-US" sz="1200" b="1">
                        <a:solidFill>
                          <a:srgbClr val="0509BB"/>
                        </a:solidFill>
                        <a:latin typeface="Times New Roman" panose="02020603050405020304" pitchFamily="18" charset="0"/>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FFFF99"/>
                    </a:solid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None/>
                      </a:pPr>
                      <a:r>
                        <a:rPr lang="en-US" altLang="zh-CN" sz="1200" b="1">
                          <a:solidFill>
                            <a:srgbClr val="0509BB"/>
                          </a:solidFill>
                        </a:rPr>
                        <a:t>20</a:t>
                      </a:r>
                      <a:endParaRPr lang="zh-CN" altLang="en-US" sz="1200" b="1">
                        <a:solidFill>
                          <a:srgbClr val="0509BB"/>
                        </a:solidFill>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FFFF99"/>
                    </a:solid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defTabSz="685800" fontAlgn="ctr">
                        <a:spcBef>
                          <a:spcPct val="0"/>
                        </a:spcBef>
                        <a:buNone/>
                      </a:pPr>
                      <a:r>
                        <a:rPr lang="en-US" altLang="zh-CN" sz="1200" b="1" dirty="0">
                          <a:solidFill>
                            <a:srgbClr val="0509BB"/>
                          </a:solidFill>
                        </a:rPr>
                        <a:t>20</a:t>
                      </a:r>
                      <a:endParaRPr lang="zh-CN" altLang="en-US" sz="1200" b="1" dirty="0">
                        <a:solidFill>
                          <a:srgbClr val="0509BB"/>
                        </a:solidFill>
                      </a:endParaRPr>
                    </a:p>
                  </a:txBody>
                  <a:tcPr marL="51441" marR="51441" marT="25720" marB="2572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FFFF99"/>
                    </a:solidFill>
                  </a:tcPr>
                </a:tc>
              </a:tr>
            </a:tbl>
          </a:graphicData>
        </a:graphic>
      </p:graphicFrame>
      <p:sp>
        <p:nvSpPr>
          <p:cNvPr id="27764" name="Rectangle 2"/>
          <p:cNvSpPr/>
          <p:nvPr/>
        </p:nvSpPr>
        <p:spPr>
          <a:xfrm>
            <a:off x="1656160" y="176213"/>
            <a:ext cx="5831681" cy="601266"/>
          </a:xfrm>
          <a:prstGeom prst="rect">
            <a:avLst/>
          </a:prstGeom>
          <a:noFill/>
          <a:ln w="9525">
            <a:noFill/>
          </a:ln>
        </p:spPr>
        <p:txBody>
          <a:bodyPr anchor="ctr"/>
          <a:p>
            <a:pPr algn="ctr"/>
            <a:r>
              <a:rPr lang="zh-CN" altLang="en-US" dirty="0">
                <a:solidFill>
                  <a:schemeClr val="tx2"/>
                </a:solidFill>
                <a:latin typeface="Times New Roman" panose="02020603050405020304" pitchFamily="18" charset="0"/>
                <a:ea typeface="微软雅黑" panose="020B0503020204020204" pitchFamily="34" charset="-122"/>
              </a:rPr>
              <a:t>（二）</a:t>
            </a:r>
            <a:r>
              <a:rPr lang="en-US" altLang="zh-CN" dirty="0">
                <a:solidFill>
                  <a:schemeClr val="tx2"/>
                </a:solidFill>
                <a:latin typeface="Times New Roman" panose="02020603050405020304" pitchFamily="18" charset="0"/>
                <a:ea typeface="微软雅黑" panose="020B0503020204020204" pitchFamily="34" charset="-122"/>
              </a:rPr>
              <a:t>.2011-2017</a:t>
            </a:r>
            <a:r>
              <a:rPr lang="zh-CN" altLang="en-US" dirty="0">
                <a:solidFill>
                  <a:schemeClr val="tx2"/>
                </a:solidFill>
                <a:latin typeface="Times New Roman" panose="02020603050405020304" pitchFamily="18" charset="0"/>
                <a:ea typeface="微软雅黑" panose="020B0503020204020204" pitchFamily="34" charset="-122"/>
              </a:rPr>
              <a:t>年新课标</a:t>
            </a:r>
            <a:r>
              <a:rPr lang="en-US" altLang="zh-CN" dirty="0">
                <a:solidFill>
                  <a:schemeClr val="tx2"/>
                </a:solidFill>
                <a:latin typeface="Times New Roman" panose="02020603050405020304" pitchFamily="18" charset="0"/>
                <a:ea typeface="微软雅黑" panose="020B0503020204020204" pitchFamily="34" charset="-122"/>
              </a:rPr>
              <a:t>1</a:t>
            </a:r>
            <a:r>
              <a:rPr lang="zh-CN" altLang="en-US" dirty="0">
                <a:solidFill>
                  <a:schemeClr val="tx2"/>
                </a:solidFill>
                <a:latin typeface="Times New Roman" panose="02020603050405020304" pitchFamily="18" charset="0"/>
                <a:ea typeface="微软雅黑" panose="020B0503020204020204" pitchFamily="34" charset="-122"/>
              </a:rPr>
              <a:t>卷（文）考点分布统计表   </a:t>
            </a:r>
            <a:endParaRPr lang="zh-CN" altLang="en-US" dirty="0">
              <a:solidFill>
                <a:schemeClr val="tx2"/>
              </a:solidFill>
              <a:latin typeface="Times New Roman" panose="02020603050405020304" pitchFamily="18" charset="0"/>
              <a:ea typeface="微软雅黑" panose="020B0503020204020204" pitchFamily="34" charset="-122"/>
            </a:endParaRP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2" name="表格 1"/>
          <p:cNvGraphicFramePr>
            <a:graphicFrameLocks noGrp="1"/>
          </p:cNvGraphicFramePr>
          <p:nvPr/>
        </p:nvGraphicFramePr>
        <p:xfrm>
          <a:off x="1143000" y="525066"/>
          <a:ext cx="6804025" cy="4467225"/>
        </p:xfrm>
        <a:graphic>
          <a:graphicData uri="http://schemas.openxmlformats.org/drawingml/2006/table">
            <a:tbl>
              <a:tblPr/>
              <a:tblGrid>
                <a:gridCol w="428625"/>
                <a:gridCol w="803910"/>
                <a:gridCol w="535940"/>
                <a:gridCol w="749935"/>
                <a:gridCol w="4285615"/>
              </a:tblGrid>
              <a:tr h="359410">
                <a:tc>
                  <a:txBody>
                    <a:bodyPr/>
                    <a:lstStyle>
                      <a:lvl1pPr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spcBef>
                          <a:spcPct val="0"/>
                        </a:spcBef>
                        <a:spcAft>
                          <a:spcPct val="0"/>
                        </a:spcAft>
                        <a:buClrTx/>
                        <a:buSzPct val="75000"/>
                        <a:buFont typeface="Wingdings" panose="05000000000000000000" pitchFamily="2" charset="2"/>
                        <a:buNone/>
                      </a:pPr>
                      <a:r>
                        <a:rPr kumimoji="0" lang="zh-CN" altLang="en-US" sz="1200" b="1" i="0" u="none" strike="noStrike" cap="none" normalizeH="0" baseline="0">
                          <a:ln>
                            <a:noFill/>
                          </a:ln>
                          <a:solidFill>
                            <a:srgbClr val="FF0000"/>
                          </a:solidFill>
                          <a:effectLst/>
                          <a:latin typeface="微软雅黑" panose="020B0503020204020204" pitchFamily="34" charset="-122"/>
                          <a:ea typeface="微软雅黑" panose="020B0503020204020204" pitchFamily="34" charset="-122"/>
                        </a:rPr>
                        <a:t>序号</a:t>
                      </a:r>
                      <a:endParaRPr kumimoji="0" lang="zh-CN" altLang="en-US" sz="1200" b="1"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marL="51441" marR="51441" marT="25720" marB="2572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spcBef>
                          <a:spcPct val="0"/>
                        </a:spcBef>
                        <a:spcAft>
                          <a:spcPct val="0"/>
                        </a:spcAft>
                        <a:buClrTx/>
                        <a:buSzPct val="75000"/>
                        <a:buFont typeface="Wingdings" panose="05000000000000000000" pitchFamily="2" charset="2"/>
                        <a:buNone/>
                      </a:pPr>
                      <a:r>
                        <a:rPr kumimoji="0" lang="zh-CN" altLang="en-US" sz="1200" b="1" i="0" u="none" strike="noStrike" cap="none" normalizeH="0" baseline="0">
                          <a:ln>
                            <a:noFill/>
                          </a:ln>
                          <a:solidFill>
                            <a:srgbClr val="FF0000"/>
                          </a:solidFill>
                          <a:effectLst/>
                          <a:latin typeface="微软雅黑" panose="020B0503020204020204" pitchFamily="34" charset="-122"/>
                          <a:ea typeface="微软雅黑" panose="020B0503020204020204" pitchFamily="34" charset="-122"/>
                        </a:rPr>
                        <a:t>文科考点</a:t>
                      </a:r>
                      <a:endParaRPr kumimoji="0" lang="zh-CN" altLang="en-US" sz="1200" b="1"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marL="51441" marR="51441" marT="25720" marB="2572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spcBef>
                          <a:spcPct val="0"/>
                        </a:spcBef>
                        <a:spcAft>
                          <a:spcPct val="0"/>
                        </a:spcAft>
                        <a:buClrTx/>
                        <a:buSzPct val="75000"/>
                        <a:buFont typeface="Wingdings" panose="05000000000000000000" pitchFamily="2" charset="2"/>
                        <a:buNone/>
                      </a:pPr>
                      <a:r>
                        <a:rPr kumimoji="0" lang="zh-CN" altLang="en-US" sz="1200" b="1" i="0" u="none" strike="noStrike" cap="none" normalizeH="0" baseline="0">
                          <a:ln>
                            <a:noFill/>
                          </a:ln>
                          <a:solidFill>
                            <a:schemeClr val="tx1"/>
                          </a:solidFill>
                          <a:effectLst/>
                          <a:latin typeface="Arial" panose="020B0604020202020204" pitchFamily="34" charset="0"/>
                          <a:ea typeface="宋体" panose="02010600030101010101" pitchFamily="2" charset="-122"/>
                        </a:rPr>
                        <a:t>分值</a:t>
                      </a:r>
                      <a:endParaRPr kumimoji="0" lang="zh-CN" altLang="en-US" sz="1200" b="1"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marL="51441" marR="51441" marT="25720" marB="2572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spcBef>
                          <a:spcPct val="0"/>
                        </a:spcBef>
                        <a:spcAft>
                          <a:spcPct val="0"/>
                        </a:spcAft>
                        <a:buClrTx/>
                        <a:buSzPct val="75000"/>
                        <a:buFont typeface="Wingdings" panose="05000000000000000000" pitchFamily="2" charset="2"/>
                        <a:buNone/>
                      </a:pPr>
                      <a:r>
                        <a:rPr kumimoji="0" lang="zh-CN" altLang="en-US" sz="1200" b="1" i="0" u="none" strike="noStrike" cap="none" normalizeH="0" baseline="0">
                          <a:ln>
                            <a:noFill/>
                          </a:ln>
                          <a:solidFill>
                            <a:schemeClr val="tx1"/>
                          </a:solidFill>
                          <a:effectLst/>
                          <a:latin typeface="Arial" panose="020B0604020202020204" pitchFamily="34" charset="0"/>
                          <a:ea typeface="宋体" panose="02010600030101010101" pitchFamily="2" charset="-122"/>
                        </a:rPr>
                        <a:t>难易度</a:t>
                      </a:r>
                      <a:endParaRPr kumimoji="0" lang="zh-CN" altLang="en-US" sz="1200" b="1"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marL="51441" marR="51441" marT="25720" marB="2572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spcBef>
                          <a:spcPct val="0"/>
                        </a:spcBef>
                        <a:spcAft>
                          <a:spcPct val="0"/>
                        </a:spcAft>
                        <a:buClrTx/>
                        <a:buSzPct val="75000"/>
                        <a:buFont typeface="Wingdings" panose="05000000000000000000" pitchFamily="2" charset="2"/>
                        <a:buNone/>
                      </a:pPr>
                      <a:r>
                        <a:rPr kumimoji="0" lang="zh-CN" altLang="en-US" sz="1200" b="1" i="0" u="none" strike="noStrike" cap="none" normalizeH="0" baseline="0">
                          <a:ln>
                            <a:noFill/>
                          </a:ln>
                          <a:solidFill>
                            <a:schemeClr val="tx1"/>
                          </a:solidFill>
                          <a:effectLst/>
                          <a:latin typeface="Arial" panose="020B0604020202020204" pitchFamily="34" charset="0"/>
                          <a:ea typeface="宋体" panose="02010600030101010101" pitchFamily="2" charset="-122"/>
                        </a:rPr>
                        <a:t>具 体  考查 内 容</a:t>
                      </a:r>
                      <a:endParaRPr kumimoji="0" lang="zh-CN" altLang="en-US" sz="1200" b="1"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marL="51441" marR="51441" marT="25720" marB="2572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78790">
                <a:tc>
                  <a:txBody>
                    <a:bodyPr/>
                    <a:lstStyle>
                      <a:lvl1pPr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spcBef>
                          <a:spcPct val="0"/>
                        </a:spcBef>
                        <a:spcAft>
                          <a:spcPct val="0"/>
                        </a:spcAft>
                        <a:buClrTx/>
                        <a:buSzPct val="75000"/>
                        <a:buFont typeface="Wingdings" panose="05000000000000000000" pitchFamily="2" charset="2"/>
                        <a:buNone/>
                      </a:pPr>
                      <a:r>
                        <a:rPr kumimoji="0" lang="en-US" altLang="zh-CN" sz="1350" b="1" i="0" u="none" strike="noStrike" cap="none" normalizeH="0" baseline="0">
                          <a:ln>
                            <a:noFill/>
                          </a:ln>
                          <a:solidFill>
                            <a:srgbClr val="0509BB"/>
                          </a:solidFill>
                          <a:effectLst/>
                          <a:latin typeface="宋体" panose="02010600030101010101" pitchFamily="2" charset="-122"/>
                          <a:ea typeface="宋体" panose="02010600030101010101" pitchFamily="2" charset="-122"/>
                        </a:rPr>
                        <a:t>8</a:t>
                      </a:r>
                      <a:endParaRPr kumimoji="0" lang="en-US" altLang="zh-CN" sz="1350" b="1" i="0" u="none" strike="noStrike" cap="none" normalizeH="0" baseline="0">
                        <a:ln>
                          <a:noFill/>
                        </a:ln>
                        <a:solidFill>
                          <a:srgbClr val="0509BB"/>
                        </a:solidFill>
                        <a:effectLst/>
                        <a:latin typeface="宋体" panose="02010600030101010101" pitchFamily="2" charset="-122"/>
                        <a:ea typeface="宋体" panose="02010600030101010101" pitchFamily="2" charset="-122"/>
                      </a:endParaRPr>
                    </a:p>
                  </a:txBody>
                  <a:tcPr marL="51441" marR="51441" marT="25720" marB="2572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0" fontAlgn="ctr" latinLnBrk="0" hangingPunct="0">
                        <a:spcBef>
                          <a:spcPct val="0"/>
                        </a:spcBef>
                        <a:spcAft>
                          <a:spcPct val="0"/>
                        </a:spcAft>
                        <a:buClrTx/>
                        <a:buSzPct val="75000"/>
                        <a:buFont typeface="Wingdings" panose="05000000000000000000" pitchFamily="2" charset="2"/>
                        <a:buNone/>
                      </a:pPr>
                      <a:r>
                        <a:rPr kumimoji="0" lang="zh-CN" altLang="en-US" sz="1350" b="1" i="0" u="none" strike="noStrike" cap="none" normalizeH="0" baseline="0">
                          <a:ln>
                            <a:noFill/>
                          </a:ln>
                          <a:solidFill>
                            <a:srgbClr val="0509BB"/>
                          </a:solidFill>
                          <a:effectLst/>
                          <a:latin typeface="宋体" panose="02010600030101010101" pitchFamily="2" charset="-122"/>
                          <a:ea typeface="宋体" panose="02010600030101010101" pitchFamily="2" charset="-122"/>
                        </a:rPr>
                        <a:t>三角函数图象</a:t>
                      </a:r>
                      <a:endParaRPr kumimoji="0" lang="zh-CN" altLang="en-US" sz="1350" b="1" i="0" u="none" strike="noStrike" cap="none" normalizeH="0" baseline="0">
                        <a:ln>
                          <a:noFill/>
                        </a:ln>
                        <a:solidFill>
                          <a:srgbClr val="0509BB"/>
                        </a:solidFill>
                        <a:effectLst/>
                        <a:latin typeface="宋体" panose="02010600030101010101" pitchFamily="2" charset="-122"/>
                        <a:ea typeface="宋体" panose="02010600030101010101" pitchFamily="2" charset="-122"/>
                      </a:endParaRPr>
                    </a:p>
                  </a:txBody>
                  <a:tcPr marL="51441" marR="51441" marT="25720" marB="2572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0" fontAlgn="ctr" latinLnBrk="0" hangingPunct="0">
                        <a:spcBef>
                          <a:spcPct val="0"/>
                        </a:spcBef>
                        <a:spcAft>
                          <a:spcPct val="0"/>
                        </a:spcAft>
                        <a:buClrTx/>
                        <a:buSzPct val="75000"/>
                        <a:buFont typeface="Wingdings" panose="05000000000000000000" pitchFamily="2" charset="2"/>
                        <a:buNone/>
                      </a:pPr>
                      <a:r>
                        <a:rPr kumimoji="0" lang="en-US" altLang="zh-CN" sz="1350" b="1" i="0" u="none" strike="noStrike" cap="none" normalizeH="0" baseline="0">
                          <a:ln>
                            <a:noFill/>
                          </a:ln>
                          <a:solidFill>
                            <a:srgbClr val="0509BB"/>
                          </a:solidFill>
                          <a:effectLst/>
                          <a:latin typeface="宋体" panose="02010600030101010101" pitchFamily="2" charset="-122"/>
                          <a:ea typeface="宋体" panose="02010600030101010101" pitchFamily="2" charset="-122"/>
                        </a:rPr>
                        <a:t>5</a:t>
                      </a:r>
                      <a:endParaRPr kumimoji="0" lang="en-US" altLang="zh-CN" sz="1350" b="1" i="0" u="none" strike="noStrike" cap="none" normalizeH="0" baseline="0">
                        <a:ln>
                          <a:noFill/>
                        </a:ln>
                        <a:solidFill>
                          <a:srgbClr val="0509BB"/>
                        </a:solidFill>
                        <a:effectLst/>
                        <a:latin typeface="宋体" panose="02010600030101010101" pitchFamily="2" charset="-122"/>
                        <a:ea typeface="宋体" panose="02010600030101010101" pitchFamily="2" charset="-122"/>
                      </a:endParaRPr>
                    </a:p>
                  </a:txBody>
                  <a:tcPr marL="51441" marR="51441" marT="25720" marB="2572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0" fontAlgn="ctr" latinLnBrk="0" hangingPunct="0">
                        <a:spcBef>
                          <a:spcPct val="0"/>
                        </a:spcBef>
                        <a:spcAft>
                          <a:spcPct val="0"/>
                        </a:spcAft>
                        <a:buClrTx/>
                        <a:buSzPct val="75000"/>
                        <a:buFont typeface="Wingdings" panose="05000000000000000000" pitchFamily="2" charset="2"/>
                        <a:buNone/>
                      </a:pPr>
                      <a:r>
                        <a:rPr kumimoji="0" lang="zh-CN" altLang="en-US" sz="1350" b="1" i="0" u="none" strike="noStrike" cap="none" normalizeH="0" baseline="0">
                          <a:ln>
                            <a:noFill/>
                          </a:ln>
                          <a:solidFill>
                            <a:schemeClr val="tx1"/>
                          </a:solidFill>
                          <a:effectLst/>
                          <a:latin typeface="宋体" panose="02010600030101010101" pitchFamily="2" charset="-122"/>
                          <a:ea typeface="宋体" panose="02010600030101010101" pitchFamily="2" charset="-122"/>
                        </a:rPr>
                        <a:t>中低档</a:t>
                      </a:r>
                      <a:endParaRPr kumimoji="0" lang="zh-CN" altLang="en-US" sz="1350" b="1" i="0" u="none" strike="noStrike" cap="none" normalizeH="0" baseline="0">
                        <a:ln>
                          <a:noFill/>
                        </a:ln>
                        <a:solidFill>
                          <a:schemeClr val="tx1"/>
                        </a:solidFill>
                        <a:effectLst/>
                        <a:latin typeface="宋体" panose="02010600030101010101" pitchFamily="2" charset="-122"/>
                        <a:ea typeface="宋体" panose="02010600030101010101" pitchFamily="2" charset="-122"/>
                      </a:endParaRPr>
                    </a:p>
                  </a:txBody>
                  <a:tcPr marL="51441" marR="51441" marT="25720" marB="2572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ctr" latinLnBrk="0" hangingPunct="0">
                        <a:spcBef>
                          <a:spcPct val="0"/>
                        </a:spcBef>
                        <a:spcAft>
                          <a:spcPct val="0"/>
                        </a:spcAft>
                        <a:buClrTx/>
                        <a:buSzPct val="75000"/>
                        <a:buFont typeface="Wingdings" panose="05000000000000000000" pitchFamily="2" charset="2"/>
                        <a:buNone/>
                      </a:pPr>
                      <a:r>
                        <a:rPr kumimoji="0" lang="zh-CN" altLang="en-US" sz="1350" b="1" i="0" u="none" strike="noStrike" cap="none" normalizeH="0" baseline="0">
                          <a:ln>
                            <a:noFill/>
                          </a:ln>
                          <a:solidFill>
                            <a:srgbClr val="0509BB"/>
                          </a:solidFill>
                          <a:effectLst/>
                          <a:latin typeface="宋体" panose="02010600030101010101" pitchFamily="2" charset="-122"/>
                          <a:ea typeface="宋体" panose="02010600030101010101" pitchFamily="2" charset="-122"/>
                          <a:sym typeface="+mn-ea"/>
                        </a:rPr>
                        <a:t>能够结合正弦曲线、余弦曲线，利用整体代换去分析问题、解决问题，同时要注意两者之间的综合。</a:t>
                      </a:r>
                      <a:endParaRPr kumimoji="0" lang="zh-CN" altLang="en-US" sz="1350" b="1" i="0" u="none" strike="noStrike" cap="none" normalizeH="0" baseline="0">
                        <a:ln>
                          <a:noFill/>
                        </a:ln>
                        <a:solidFill>
                          <a:srgbClr val="0509BB"/>
                        </a:solidFill>
                        <a:effectLst/>
                        <a:latin typeface="宋体" panose="02010600030101010101" pitchFamily="2" charset="-122"/>
                        <a:ea typeface="宋体" panose="02010600030101010101" pitchFamily="2" charset="-122"/>
                        <a:sym typeface="+mn-ea"/>
                      </a:endParaRPr>
                    </a:p>
                  </a:txBody>
                  <a:tcPr marL="51441" marR="51441" marT="25720" marB="2572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33705">
                <a:tc>
                  <a:txBody>
                    <a:bodyPr/>
                    <a:lstStyle>
                      <a:lvl1pPr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spcBef>
                          <a:spcPct val="0"/>
                        </a:spcBef>
                        <a:spcAft>
                          <a:spcPct val="0"/>
                        </a:spcAft>
                        <a:buClrTx/>
                        <a:buSzPct val="75000"/>
                        <a:buFont typeface="Wingdings" panose="05000000000000000000" pitchFamily="2" charset="2"/>
                        <a:buNone/>
                      </a:pPr>
                      <a:r>
                        <a:rPr kumimoji="0" lang="en-US" altLang="zh-CN" sz="1350" b="1" i="0" u="none" strike="noStrike" cap="none" normalizeH="0" baseline="0">
                          <a:ln>
                            <a:noFill/>
                          </a:ln>
                          <a:solidFill>
                            <a:srgbClr val="0509BB"/>
                          </a:solidFill>
                          <a:effectLst/>
                          <a:latin typeface="宋体" panose="02010600030101010101" pitchFamily="2" charset="-122"/>
                          <a:ea typeface="宋体" panose="02010600030101010101" pitchFamily="2" charset="-122"/>
                        </a:rPr>
                        <a:t>9</a:t>
                      </a:r>
                      <a:endParaRPr kumimoji="0" lang="en-US" altLang="zh-CN" sz="1350" b="1" i="0" u="none" strike="noStrike" cap="none" normalizeH="0" baseline="0">
                        <a:ln>
                          <a:noFill/>
                        </a:ln>
                        <a:solidFill>
                          <a:srgbClr val="0509BB"/>
                        </a:solidFill>
                        <a:effectLst/>
                        <a:latin typeface="宋体" panose="02010600030101010101" pitchFamily="2" charset="-122"/>
                        <a:ea typeface="宋体" panose="02010600030101010101" pitchFamily="2" charset="-122"/>
                      </a:endParaRPr>
                    </a:p>
                  </a:txBody>
                  <a:tcPr marL="51441" marR="51441" marT="25720" marB="2572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spcBef>
                          <a:spcPct val="0"/>
                        </a:spcBef>
                        <a:spcAft>
                          <a:spcPct val="0"/>
                        </a:spcAft>
                        <a:buClrTx/>
                        <a:buSzPct val="75000"/>
                        <a:buFont typeface="Wingdings" panose="05000000000000000000" pitchFamily="2" charset="2"/>
                        <a:buNone/>
                      </a:pPr>
                      <a:r>
                        <a:rPr kumimoji="0" lang="zh-CN" altLang="en-US" sz="1350" b="1" i="0" u="none" strike="noStrike" cap="none" normalizeH="0" baseline="0">
                          <a:ln>
                            <a:noFill/>
                          </a:ln>
                          <a:solidFill>
                            <a:srgbClr val="0509BB"/>
                          </a:solidFill>
                          <a:effectLst/>
                          <a:latin typeface="宋体" panose="02010600030101010101" pitchFamily="2" charset="-122"/>
                          <a:ea typeface="宋体" panose="02010600030101010101" pitchFamily="2" charset="-122"/>
                        </a:rPr>
                        <a:t>概率题</a:t>
                      </a:r>
                      <a:endParaRPr kumimoji="0" lang="zh-CN" altLang="en-US" sz="1350" b="1" i="0" u="none" strike="noStrike" cap="none" normalizeH="0" baseline="0">
                        <a:ln>
                          <a:noFill/>
                        </a:ln>
                        <a:solidFill>
                          <a:srgbClr val="0509BB"/>
                        </a:solidFill>
                        <a:effectLst/>
                        <a:latin typeface="宋体" panose="02010600030101010101" pitchFamily="2" charset="-122"/>
                        <a:ea typeface="宋体" panose="02010600030101010101" pitchFamily="2" charset="-122"/>
                      </a:endParaRPr>
                    </a:p>
                  </a:txBody>
                  <a:tcPr marL="51441" marR="51441" marT="25720" marB="2572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0" fontAlgn="ctr" latinLnBrk="0" hangingPunct="0">
                        <a:spcBef>
                          <a:spcPct val="0"/>
                        </a:spcBef>
                        <a:spcAft>
                          <a:spcPct val="0"/>
                        </a:spcAft>
                        <a:buClrTx/>
                        <a:buSzPct val="75000"/>
                        <a:buFont typeface="Wingdings" panose="05000000000000000000" pitchFamily="2" charset="2"/>
                        <a:buNone/>
                      </a:pPr>
                      <a:r>
                        <a:rPr kumimoji="0" lang="en-US" altLang="zh-CN" sz="1350" b="1" i="0" u="none" strike="noStrike" cap="none" normalizeH="0" baseline="0">
                          <a:ln>
                            <a:noFill/>
                          </a:ln>
                          <a:solidFill>
                            <a:srgbClr val="0509BB"/>
                          </a:solidFill>
                          <a:effectLst/>
                          <a:latin typeface="宋体" panose="02010600030101010101" pitchFamily="2" charset="-122"/>
                          <a:ea typeface="宋体" panose="02010600030101010101" pitchFamily="2" charset="-122"/>
                        </a:rPr>
                        <a:t>5</a:t>
                      </a:r>
                      <a:endParaRPr kumimoji="0" lang="en-US" altLang="zh-CN" sz="1350" b="1" i="0" u="none" strike="noStrike" cap="none" normalizeH="0" baseline="0">
                        <a:ln>
                          <a:noFill/>
                        </a:ln>
                        <a:solidFill>
                          <a:srgbClr val="0509BB"/>
                        </a:solidFill>
                        <a:effectLst/>
                        <a:latin typeface="宋体" panose="02010600030101010101" pitchFamily="2" charset="-122"/>
                        <a:ea typeface="宋体" panose="02010600030101010101" pitchFamily="2" charset="-122"/>
                      </a:endParaRPr>
                    </a:p>
                  </a:txBody>
                  <a:tcPr marL="51441" marR="51441" marT="25720" marB="2572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0" fontAlgn="ctr" latinLnBrk="0" hangingPunct="0">
                        <a:spcBef>
                          <a:spcPct val="0"/>
                        </a:spcBef>
                        <a:spcAft>
                          <a:spcPct val="0"/>
                        </a:spcAft>
                        <a:buClrTx/>
                        <a:buSzPct val="75000"/>
                        <a:buFont typeface="Wingdings" panose="05000000000000000000" pitchFamily="2" charset="2"/>
                        <a:buNone/>
                      </a:pPr>
                      <a:r>
                        <a:rPr kumimoji="0" lang="zh-CN" altLang="en-US" sz="1350" b="1" i="0" u="none" strike="noStrike" cap="none" normalizeH="0" baseline="0">
                          <a:ln>
                            <a:noFill/>
                          </a:ln>
                          <a:solidFill>
                            <a:schemeClr val="tx1"/>
                          </a:solidFill>
                          <a:effectLst/>
                          <a:latin typeface="宋体" panose="02010600030101010101" pitchFamily="2" charset="-122"/>
                          <a:ea typeface="宋体" panose="02010600030101010101" pitchFamily="2" charset="-122"/>
                        </a:rPr>
                        <a:t>低档</a:t>
                      </a:r>
                      <a:endParaRPr kumimoji="0" lang="zh-CN" altLang="en-US" sz="1350" b="1" i="0" u="none" strike="noStrike" cap="none" normalizeH="0" baseline="0">
                        <a:ln>
                          <a:noFill/>
                        </a:ln>
                        <a:solidFill>
                          <a:schemeClr val="tx1"/>
                        </a:solidFill>
                        <a:effectLst/>
                        <a:latin typeface="宋体" panose="02010600030101010101" pitchFamily="2" charset="-122"/>
                        <a:ea typeface="宋体" panose="02010600030101010101" pitchFamily="2" charset="-122"/>
                      </a:endParaRPr>
                    </a:p>
                  </a:txBody>
                  <a:tcPr marL="51441" marR="51441" marT="25720" marB="2572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ctr" latinLnBrk="0" hangingPunct="0">
                        <a:spcBef>
                          <a:spcPct val="0"/>
                        </a:spcBef>
                        <a:spcAft>
                          <a:spcPct val="0"/>
                        </a:spcAft>
                        <a:buClrTx/>
                        <a:buSzPct val="75000"/>
                        <a:buFont typeface="Wingdings" panose="05000000000000000000" pitchFamily="2" charset="2"/>
                        <a:buNone/>
                      </a:pPr>
                      <a:r>
                        <a:rPr kumimoji="0" lang="zh-CN" altLang="en-US" sz="1350" b="1" i="0" u="none" strike="noStrike" cap="none" normalizeH="0" baseline="0">
                          <a:ln>
                            <a:noFill/>
                          </a:ln>
                          <a:solidFill>
                            <a:srgbClr val="0509BB"/>
                          </a:solidFill>
                          <a:effectLst/>
                          <a:latin typeface="宋体" panose="02010600030101010101" pitchFamily="2" charset="-122"/>
                          <a:ea typeface="宋体" panose="02010600030101010101" pitchFamily="2" charset="-122"/>
                        </a:rPr>
                        <a:t>主要考查古典概型和几何概型概率的计算。</a:t>
                      </a:r>
                      <a:endParaRPr kumimoji="0" lang="zh-CN" altLang="en-US" sz="1350" b="1" i="0" u="none" strike="noStrike" cap="none" normalizeH="0" baseline="0">
                        <a:ln>
                          <a:noFill/>
                        </a:ln>
                        <a:solidFill>
                          <a:srgbClr val="0509BB"/>
                        </a:solidFill>
                        <a:effectLst/>
                        <a:latin typeface="宋体" panose="02010600030101010101" pitchFamily="2" charset="-122"/>
                        <a:ea typeface="宋体" panose="02010600030101010101" pitchFamily="2" charset="-122"/>
                      </a:endParaRPr>
                    </a:p>
                  </a:txBody>
                  <a:tcPr marL="51441" marR="51441" marT="25720" marB="2572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78790">
                <a:tc>
                  <a:txBody>
                    <a:bodyPr/>
                    <a:lstStyle>
                      <a:lvl1pPr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spcBef>
                          <a:spcPct val="0"/>
                        </a:spcBef>
                        <a:spcAft>
                          <a:spcPct val="0"/>
                        </a:spcAft>
                        <a:buClrTx/>
                        <a:buSzPct val="75000"/>
                        <a:buFont typeface="Wingdings" panose="05000000000000000000" pitchFamily="2" charset="2"/>
                        <a:buNone/>
                      </a:pPr>
                      <a:r>
                        <a:rPr kumimoji="0" lang="en-US" altLang="zh-CN" sz="1350" b="1" i="0" u="none" strike="noStrike" cap="none" normalizeH="0" baseline="0">
                          <a:ln>
                            <a:noFill/>
                          </a:ln>
                          <a:solidFill>
                            <a:srgbClr val="0509BB"/>
                          </a:solidFill>
                          <a:effectLst/>
                          <a:latin typeface="宋体" panose="02010600030101010101" pitchFamily="2" charset="-122"/>
                          <a:ea typeface="宋体" panose="02010600030101010101" pitchFamily="2" charset="-122"/>
                        </a:rPr>
                        <a:t>10</a:t>
                      </a:r>
                      <a:endParaRPr kumimoji="0" lang="en-US" altLang="zh-CN" sz="1350" b="1" i="0" u="none" strike="noStrike" cap="none" normalizeH="0" baseline="0">
                        <a:ln>
                          <a:noFill/>
                        </a:ln>
                        <a:solidFill>
                          <a:srgbClr val="0509BB"/>
                        </a:solidFill>
                        <a:effectLst/>
                        <a:latin typeface="宋体" panose="02010600030101010101" pitchFamily="2" charset="-122"/>
                        <a:ea typeface="宋体" panose="02010600030101010101" pitchFamily="2" charset="-122"/>
                      </a:endParaRPr>
                    </a:p>
                  </a:txBody>
                  <a:tcPr marL="51441" marR="51441" marT="25720" marB="2572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spcBef>
                          <a:spcPct val="0"/>
                        </a:spcBef>
                        <a:spcAft>
                          <a:spcPct val="0"/>
                        </a:spcAft>
                        <a:buClrTx/>
                        <a:buSzPct val="75000"/>
                        <a:buFont typeface="Wingdings" panose="05000000000000000000" pitchFamily="2" charset="2"/>
                        <a:buNone/>
                      </a:pPr>
                      <a:r>
                        <a:rPr kumimoji="0" lang="zh-CN" altLang="en-US" sz="1350" b="1" i="0" u="none" strike="noStrike" cap="none" normalizeH="0" baseline="0">
                          <a:ln>
                            <a:noFill/>
                          </a:ln>
                          <a:solidFill>
                            <a:srgbClr val="0509BB"/>
                          </a:solidFill>
                          <a:effectLst/>
                          <a:latin typeface="宋体" panose="02010600030101010101" pitchFamily="2" charset="-122"/>
                          <a:ea typeface="宋体" panose="02010600030101010101" pitchFamily="2" charset="-122"/>
                        </a:rPr>
                        <a:t>空间几何体</a:t>
                      </a:r>
                      <a:endParaRPr kumimoji="0" lang="zh-CN" altLang="en-US" sz="1350" b="1" i="0" u="none" strike="noStrike" cap="none" normalizeH="0" baseline="0">
                        <a:ln>
                          <a:noFill/>
                        </a:ln>
                        <a:solidFill>
                          <a:srgbClr val="0509BB"/>
                        </a:solidFill>
                        <a:effectLst/>
                        <a:latin typeface="宋体" panose="02010600030101010101" pitchFamily="2" charset="-122"/>
                        <a:ea typeface="宋体" panose="02010600030101010101" pitchFamily="2" charset="-122"/>
                      </a:endParaRPr>
                    </a:p>
                  </a:txBody>
                  <a:tcPr marL="51441" marR="51441" marT="25720" marB="2572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spcBef>
                          <a:spcPct val="0"/>
                        </a:spcBef>
                        <a:spcAft>
                          <a:spcPct val="0"/>
                        </a:spcAft>
                        <a:buClrTx/>
                        <a:buSzPct val="75000"/>
                        <a:buFont typeface="Wingdings" panose="05000000000000000000" pitchFamily="2" charset="2"/>
                        <a:buNone/>
                      </a:pPr>
                      <a:r>
                        <a:rPr kumimoji="0" lang="en-US" altLang="zh-CN" sz="1350" b="1" i="0" u="none" strike="noStrike" cap="none" normalizeH="0" baseline="0">
                          <a:ln>
                            <a:noFill/>
                          </a:ln>
                          <a:solidFill>
                            <a:srgbClr val="0509BB"/>
                          </a:solidFill>
                          <a:effectLst/>
                          <a:latin typeface="宋体" panose="02010600030101010101" pitchFamily="2" charset="-122"/>
                          <a:ea typeface="宋体" panose="02010600030101010101" pitchFamily="2" charset="-122"/>
                        </a:rPr>
                        <a:t>5</a:t>
                      </a:r>
                      <a:endParaRPr kumimoji="0" lang="en-US" altLang="zh-CN" sz="1350" b="1" i="0" u="none" strike="noStrike" cap="none" normalizeH="0" baseline="0">
                        <a:ln>
                          <a:noFill/>
                        </a:ln>
                        <a:solidFill>
                          <a:srgbClr val="0509BB"/>
                        </a:solidFill>
                        <a:effectLst/>
                        <a:latin typeface="宋体" panose="02010600030101010101" pitchFamily="2" charset="-122"/>
                        <a:ea typeface="宋体" panose="02010600030101010101" pitchFamily="2" charset="-122"/>
                      </a:endParaRPr>
                    </a:p>
                  </a:txBody>
                  <a:tcPr marL="51441" marR="51441" marT="25720" marB="2572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0" fontAlgn="ctr" latinLnBrk="0" hangingPunct="0">
                        <a:spcBef>
                          <a:spcPct val="0"/>
                        </a:spcBef>
                        <a:spcAft>
                          <a:spcPct val="0"/>
                        </a:spcAft>
                        <a:buClrTx/>
                        <a:buSzPct val="75000"/>
                        <a:buFont typeface="Wingdings" panose="05000000000000000000" pitchFamily="2" charset="2"/>
                        <a:buNone/>
                      </a:pPr>
                      <a:r>
                        <a:rPr kumimoji="0" lang="zh-CN" altLang="en-US" sz="1350" b="1" i="0" u="none" strike="noStrike" cap="none" normalizeH="0" baseline="0">
                          <a:ln>
                            <a:noFill/>
                          </a:ln>
                          <a:solidFill>
                            <a:schemeClr val="tx1"/>
                          </a:solidFill>
                          <a:effectLst/>
                          <a:latin typeface="宋体" panose="02010600030101010101" pitchFamily="2" charset="-122"/>
                          <a:ea typeface="宋体" panose="02010600030101010101" pitchFamily="2" charset="-122"/>
                        </a:rPr>
                        <a:t>高档</a:t>
                      </a:r>
                      <a:endParaRPr kumimoji="0" lang="zh-CN" altLang="en-US" sz="1350" b="1" i="0" u="none" strike="noStrike" cap="none" normalizeH="0" baseline="0">
                        <a:ln>
                          <a:noFill/>
                        </a:ln>
                        <a:solidFill>
                          <a:schemeClr val="tx1"/>
                        </a:solidFill>
                        <a:effectLst/>
                        <a:latin typeface="宋体" panose="02010600030101010101" pitchFamily="2" charset="-122"/>
                        <a:ea typeface="宋体" panose="02010600030101010101" pitchFamily="2" charset="-122"/>
                      </a:endParaRPr>
                    </a:p>
                  </a:txBody>
                  <a:tcPr marL="51441" marR="51441" marT="25720" marB="2572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ctr" latinLnBrk="0" hangingPunct="0">
                        <a:spcBef>
                          <a:spcPct val="0"/>
                        </a:spcBef>
                        <a:spcAft>
                          <a:spcPct val="0"/>
                        </a:spcAft>
                        <a:buClrTx/>
                        <a:buSzPct val="75000"/>
                        <a:buFont typeface="Wingdings" panose="05000000000000000000" pitchFamily="2" charset="2"/>
                        <a:buNone/>
                      </a:pPr>
                      <a:r>
                        <a:rPr kumimoji="0" lang="zh-CN" altLang="en-US" sz="1350" b="1" i="0" u="none" strike="noStrike" cap="none" normalizeH="0" baseline="0">
                          <a:ln>
                            <a:noFill/>
                          </a:ln>
                          <a:solidFill>
                            <a:srgbClr val="0509BB"/>
                          </a:solidFill>
                          <a:effectLst/>
                          <a:latin typeface="宋体" panose="02010600030101010101" pitchFamily="2" charset="-122"/>
                          <a:ea typeface="宋体" panose="02010600030101010101" pitchFamily="2" charset="-122"/>
                          <a:sym typeface="+mn-ea"/>
                        </a:rPr>
                        <a:t>空间几何体体积或表面积计算，空间线面位置关系的判定</a:t>
                      </a:r>
                      <a:endParaRPr kumimoji="0" lang="zh-CN" altLang="en-US" sz="1350" b="1" i="0" u="none" strike="noStrike" cap="none" normalizeH="0" baseline="0">
                        <a:ln>
                          <a:noFill/>
                        </a:ln>
                        <a:solidFill>
                          <a:srgbClr val="0509BB"/>
                        </a:solidFill>
                        <a:effectLst/>
                        <a:latin typeface="宋体" panose="02010600030101010101" pitchFamily="2" charset="-122"/>
                        <a:ea typeface="宋体" panose="02010600030101010101" pitchFamily="2" charset="-122"/>
                        <a:sym typeface="+mn-ea"/>
                      </a:endParaRPr>
                    </a:p>
                  </a:txBody>
                  <a:tcPr marL="51441" marR="51441" marT="25720" marB="2572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78790">
                <a:tc>
                  <a:txBody>
                    <a:bodyPr/>
                    <a:lstStyle>
                      <a:lvl1pPr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spcBef>
                          <a:spcPct val="0"/>
                        </a:spcBef>
                        <a:spcAft>
                          <a:spcPct val="0"/>
                        </a:spcAft>
                        <a:buClrTx/>
                        <a:buSzPct val="75000"/>
                        <a:buFont typeface="Wingdings" panose="05000000000000000000" pitchFamily="2" charset="2"/>
                        <a:buNone/>
                      </a:pPr>
                      <a:r>
                        <a:rPr kumimoji="0" lang="en-US" altLang="zh-CN" sz="1350" b="1" i="0" u="none" strike="noStrike" cap="none" normalizeH="0" baseline="0">
                          <a:ln>
                            <a:noFill/>
                          </a:ln>
                          <a:solidFill>
                            <a:srgbClr val="0509BB"/>
                          </a:solidFill>
                          <a:effectLst/>
                          <a:latin typeface="宋体" panose="02010600030101010101" pitchFamily="2" charset="-122"/>
                          <a:ea typeface="宋体" panose="02010600030101010101" pitchFamily="2" charset="-122"/>
                        </a:rPr>
                        <a:t>11</a:t>
                      </a:r>
                      <a:endParaRPr kumimoji="0" lang="en-US" altLang="zh-CN" sz="1350" b="1" i="0" u="none" strike="noStrike" cap="none" normalizeH="0" baseline="0">
                        <a:ln>
                          <a:noFill/>
                        </a:ln>
                        <a:solidFill>
                          <a:srgbClr val="0509BB"/>
                        </a:solidFill>
                        <a:effectLst/>
                        <a:latin typeface="宋体" panose="02010600030101010101" pitchFamily="2" charset="-122"/>
                        <a:ea typeface="宋体" panose="02010600030101010101" pitchFamily="2" charset="-122"/>
                      </a:endParaRPr>
                    </a:p>
                  </a:txBody>
                  <a:tcPr marL="51441" marR="51441" marT="25720" marB="2572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spcBef>
                          <a:spcPct val="0"/>
                        </a:spcBef>
                        <a:spcAft>
                          <a:spcPct val="0"/>
                        </a:spcAft>
                        <a:buClrTx/>
                        <a:buSzPct val="75000"/>
                        <a:buFont typeface="Wingdings" panose="05000000000000000000" pitchFamily="2" charset="2"/>
                        <a:buNone/>
                      </a:pPr>
                      <a:r>
                        <a:rPr kumimoji="0" lang="zh-CN" altLang="en-US" sz="1350" b="1" i="0" u="none" strike="noStrike" cap="none" normalizeH="0" baseline="0">
                          <a:ln>
                            <a:noFill/>
                          </a:ln>
                          <a:solidFill>
                            <a:srgbClr val="0509BB"/>
                          </a:solidFill>
                          <a:effectLst/>
                          <a:latin typeface="宋体" panose="02010600030101010101" pitchFamily="2" charset="-122"/>
                          <a:ea typeface="宋体" panose="02010600030101010101" pitchFamily="2" charset="-122"/>
                        </a:rPr>
                        <a:t>三视图问题</a:t>
                      </a:r>
                      <a:endParaRPr kumimoji="0" lang="zh-CN" altLang="en-US" sz="1350" b="1" i="0" u="none" strike="noStrike" cap="none" normalizeH="0" baseline="0">
                        <a:ln>
                          <a:noFill/>
                        </a:ln>
                        <a:solidFill>
                          <a:srgbClr val="0509BB"/>
                        </a:solidFill>
                        <a:effectLst/>
                        <a:latin typeface="宋体" panose="02010600030101010101" pitchFamily="2" charset="-122"/>
                        <a:ea typeface="宋体" panose="02010600030101010101" pitchFamily="2" charset="-122"/>
                      </a:endParaRPr>
                    </a:p>
                  </a:txBody>
                  <a:tcPr marL="51441" marR="51441" marT="25720" marB="2572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spcBef>
                          <a:spcPct val="0"/>
                        </a:spcBef>
                        <a:spcAft>
                          <a:spcPct val="0"/>
                        </a:spcAft>
                        <a:buClrTx/>
                        <a:buSzPct val="75000"/>
                        <a:buFont typeface="Wingdings" panose="05000000000000000000" pitchFamily="2" charset="2"/>
                        <a:buNone/>
                      </a:pPr>
                      <a:r>
                        <a:rPr kumimoji="0" lang="en-US" altLang="zh-CN" sz="1350" b="1" i="0" u="none" strike="noStrike" cap="none" normalizeH="0" baseline="0">
                          <a:ln>
                            <a:noFill/>
                          </a:ln>
                          <a:solidFill>
                            <a:srgbClr val="0509BB"/>
                          </a:solidFill>
                          <a:effectLst/>
                          <a:latin typeface="宋体" panose="02010600030101010101" pitchFamily="2" charset="-122"/>
                          <a:ea typeface="宋体" panose="02010600030101010101" pitchFamily="2" charset="-122"/>
                        </a:rPr>
                        <a:t>5</a:t>
                      </a:r>
                      <a:endParaRPr kumimoji="0" lang="en-US" altLang="zh-CN" sz="1350" b="1" i="0" u="none" strike="noStrike" cap="none" normalizeH="0" baseline="0">
                        <a:ln>
                          <a:noFill/>
                        </a:ln>
                        <a:solidFill>
                          <a:srgbClr val="0509BB"/>
                        </a:solidFill>
                        <a:effectLst/>
                        <a:latin typeface="宋体" panose="02010600030101010101" pitchFamily="2" charset="-122"/>
                        <a:ea typeface="宋体" panose="02010600030101010101" pitchFamily="2" charset="-122"/>
                      </a:endParaRPr>
                    </a:p>
                  </a:txBody>
                  <a:tcPr marL="51441" marR="51441" marT="25720" marB="2572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spcBef>
                          <a:spcPct val="0"/>
                        </a:spcBef>
                        <a:spcAft>
                          <a:spcPct val="0"/>
                        </a:spcAft>
                        <a:buClrTx/>
                        <a:buSzPct val="75000"/>
                        <a:buFont typeface="Wingdings" panose="05000000000000000000" pitchFamily="2" charset="2"/>
                        <a:buNone/>
                      </a:pPr>
                      <a:r>
                        <a:rPr kumimoji="0" lang="zh-CN" altLang="en-US" sz="1350" b="1" i="0" u="none" strike="noStrike" cap="none" normalizeH="0" baseline="0">
                          <a:ln>
                            <a:noFill/>
                          </a:ln>
                          <a:solidFill>
                            <a:schemeClr val="tx1"/>
                          </a:solidFill>
                          <a:effectLst/>
                          <a:latin typeface="宋体" panose="02010600030101010101" pitchFamily="2" charset="-122"/>
                          <a:ea typeface="宋体" panose="02010600030101010101" pitchFamily="2" charset="-122"/>
                        </a:rPr>
                        <a:t>中低或高档</a:t>
                      </a:r>
                      <a:endParaRPr kumimoji="0" lang="zh-CN" altLang="en-US" sz="1350" b="1" i="0" u="none" strike="noStrike" cap="none" normalizeH="0" baseline="0">
                        <a:ln>
                          <a:noFill/>
                        </a:ln>
                        <a:solidFill>
                          <a:schemeClr val="tx1"/>
                        </a:solidFill>
                        <a:effectLst/>
                        <a:latin typeface="宋体" panose="02010600030101010101" pitchFamily="2" charset="-122"/>
                        <a:ea typeface="宋体" panose="02010600030101010101" pitchFamily="2" charset="-122"/>
                      </a:endParaRPr>
                    </a:p>
                  </a:txBody>
                  <a:tcPr marL="51441" marR="51441" marT="25720" marB="2572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ctr" latinLnBrk="0" hangingPunct="0">
                        <a:spcBef>
                          <a:spcPct val="0"/>
                        </a:spcBef>
                        <a:spcAft>
                          <a:spcPct val="0"/>
                        </a:spcAft>
                        <a:buClrTx/>
                        <a:buSzPct val="75000"/>
                        <a:buFont typeface="Wingdings" panose="05000000000000000000" pitchFamily="2" charset="2"/>
                        <a:buNone/>
                      </a:pPr>
                      <a:r>
                        <a:rPr kumimoji="0" lang="zh-CN" altLang="en-US" sz="1350" b="1" i="0" u="none" strike="noStrike" cap="none" normalizeH="0" baseline="0">
                          <a:ln>
                            <a:noFill/>
                          </a:ln>
                          <a:solidFill>
                            <a:srgbClr val="0000FF"/>
                          </a:solidFill>
                          <a:effectLst/>
                          <a:latin typeface="宋体" panose="02010600030101010101" pitchFamily="2" charset="-122"/>
                          <a:ea typeface="宋体" panose="02010600030101010101" pitchFamily="2" charset="-122"/>
                          <a:sym typeface="+mn-ea"/>
                        </a:rPr>
                        <a:t>考查几何体的三视图的识别，空间几何体的表面积、体积的计算</a:t>
                      </a:r>
                      <a:endParaRPr kumimoji="0" lang="zh-CN" altLang="en-US" sz="1350" b="1" i="0" u="none" strike="noStrike" cap="none" normalizeH="0" baseline="0">
                        <a:ln>
                          <a:noFill/>
                        </a:ln>
                        <a:solidFill>
                          <a:srgbClr val="0000FF"/>
                        </a:solidFill>
                        <a:effectLst/>
                        <a:latin typeface="宋体" panose="02010600030101010101" pitchFamily="2" charset="-122"/>
                        <a:ea typeface="宋体" panose="02010600030101010101" pitchFamily="2" charset="-122"/>
                        <a:sym typeface="+mn-ea"/>
                      </a:endParaRPr>
                    </a:p>
                  </a:txBody>
                  <a:tcPr marL="51441" marR="51441" marT="25720" marB="2572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905510">
                <a:tc>
                  <a:txBody>
                    <a:bodyPr/>
                    <a:lstStyle>
                      <a:lvl1pPr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spcBef>
                          <a:spcPct val="0"/>
                        </a:spcBef>
                        <a:spcAft>
                          <a:spcPct val="0"/>
                        </a:spcAft>
                        <a:buClrTx/>
                        <a:buSzPct val="75000"/>
                        <a:buFont typeface="Wingdings" panose="05000000000000000000" pitchFamily="2" charset="2"/>
                        <a:buNone/>
                      </a:pPr>
                      <a:r>
                        <a:rPr kumimoji="0" lang="en-US" altLang="zh-CN" sz="1350" b="1" i="0" u="none" strike="noStrike" cap="none" normalizeH="0" baseline="0">
                          <a:ln>
                            <a:noFill/>
                          </a:ln>
                          <a:solidFill>
                            <a:srgbClr val="0509BB"/>
                          </a:solidFill>
                          <a:effectLst/>
                          <a:latin typeface="宋体" panose="02010600030101010101" pitchFamily="2" charset="-122"/>
                          <a:ea typeface="宋体" panose="02010600030101010101" pitchFamily="2" charset="-122"/>
                        </a:rPr>
                        <a:t>12</a:t>
                      </a:r>
                      <a:endParaRPr kumimoji="0" lang="en-US" altLang="zh-CN" sz="1350" b="1" i="0" u="none" strike="noStrike" cap="none" normalizeH="0" baseline="0">
                        <a:ln>
                          <a:noFill/>
                        </a:ln>
                        <a:solidFill>
                          <a:srgbClr val="0509BB"/>
                        </a:solidFill>
                        <a:effectLst/>
                        <a:latin typeface="宋体" panose="02010600030101010101" pitchFamily="2" charset="-122"/>
                        <a:ea typeface="宋体" panose="02010600030101010101" pitchFamily="2" charset="-122"/>
                      </a:endParaRPr>
                    </a:p>
                  </a:txBody>
                  <a:tcPr marL="51441" marR="51441" marT="25720" marB="2572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spcBef>
                          <a:spcPct val="0"/>
                        </a:spcBef>
                        <a:spcAft>
                          <a:spcPct val="0"/>
                        </a:spcAft>
                        <a:buClrTx/>
                        <a:buSzPct val="75000"/>
                        <a:buFont typeface="Wingdings" panose="05000000000000000000" pitchFamily="2" charset="2"/>
                        <a:buNone/>
                      </a:pPr>
                      <a:r>
                        <a:rPr kumimoji="0" lang="zh-CN" altLang="en-US" sz="1350" b="1" i="0" u="none" strike="noStrike" cap="none" normalizeH="0" baseline="0">
                          <a:ln>
                            <a:noFill/>
                          </a:ln>
                          <a:solidFill>
                            <a:srgbClr val="0509BB"/>
                          </a:solidFill>
                          <a:effectLst/>
                          <a:latin typeface="宋体" panose="02010600030101010101" pitchFamily="2" charset="-122"/>
                          <a:ea typeface="宋体" panose="02010600030101010101" pitchFamily="2" charset="-122"/>
                        </a:rPr>
                        <a:t>圆锥曲线</a:t>
                      </a:r>
                      <a:endParaRPr kumimoji="0" lang="zh-CN" altLang="en-US" sz="1350" b="1" i="0" u="none" strike="noStrike" cap="none" normalizeH="0" baseline="0">
                        <a:ln>
                          <a:noFill/>
                        </a:ln>
                        <a:solidFill>
                          <a:srgbClr val="0509BB"/>
                        </a:solidFill>
                        <a:effectLst/>
                        <a:latin typeface="宋体" panose="02010600030101010101" pitchFamily="2" charset="-122"/>
                        <a:ea typeface="宋体" panose="02010600030101010101" pitchFamily="2" charset="-122"/>
                      </a:endParaRPr>
                    </a:p>
                  </a:txBody>
                  <a:tcPr marL="51441" marR="51441" marT="25720" marB="2572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spcBef>
                          <a:spcPct val="0"/>
                        </a:spcBef>
                        <a:spcAft>
                          <a:spcPct val="0"/>
                        </a:spcAft>
                        <a:buClrTx/>
                        <a:buSzPct val="75000"/>
                        <a:buFont typeface="Wingdings" panose="05000000000000000000" pitchFamily="2" charset="2"/>
                        <a:buNone/>
                      </a:pPr>
                      <a:r>
                        <a:rPr kumimoji="0" lang="en-US" altLang="zh-CN" sz="1350" b="1" i="0" u="none" strike="noStrike" cap="none" normalizeH="0" baseline="0">
                          <a:ln>
                            <a:noFill/>
                          </a:ln>
                          <a:solidFill>
                            <a:srgbClr val="0509BB"/>
                          </a:solidFill>
                          <a:effectLst/>
                          <a:latin typeface="宋体" panose="02010600030101010101" pitchFamily="2" charset="-122"/>
                          <a:ea typeface="宋体" panose="02010600030101010101" pitchFamily="2" charset="-122"/>
                        </a:rPr>
                        <a:t>5/10</a:t>
                      </a:r>
                      <a:endParaRPr kumimoji="0" lang="en-US" altLang="zh-CN" sz="1350" b="1" i="0" u="none" strike="noStrike" cap="none" normalizeH="0" baseline="0">
                        <a:ln>
                          <a:noFill/>
                        </a:ln>
                        <a:solidFill>
                          <a:srgbClr val="0509BB"/>
                        </a:solidFill>
                        <a:effectLst/>
                        <a:latin typeface="宋体" panose="02010600030101010101" pitchFamily="2" charset="-122"/>
                        <a:ea typeface="宋体" panose="02010600030101010101" pitchFamily="2" charset="-122"/>
                      </a:endParaRPr>
                    </a:p>
                  </a:txBody>
                  <a:tcPr marL="51441" marR="51441" marT="25720" marB="2572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0" fontAlgn="ctr" latinLnBrk="0" hangingPunct="0">
                        <a:spcBef>
                          <a:spcPct val="0"/>
                        </a:spcBef>
                        <a:spcAft>
                          <a:spcPct val="0"/>
                        </a:spcAft>
                        <a:buClrTx/>
                        <a:buSzPct val="75000"/>
                        <a:buFont typeface="Wingdings" panose="05000000000000000000" pitchFamily="2" charset="2"/>
                        <a:buNone/>
                      </a:pPr>
                      <a:r>
                        <a:rPr kumimoji="0" lang="zh-CN" altLang="en-US" sz="1350" b="1" i="0" u="none" strike="noStrike" cap="none" normalizeH="0" baseline="0">
                          <a:ln>
                            <a:noFill/>
                          </a:ln>
                          <a:solidFill>
                            <a:schemeClr val="tx1"/>
                          </a:solidFill>
                          <a:effectLst/>
                          <a:latin typeface="宋体" panose="02010600030101010101" pitchFamily="2" charset="-122"/>
                          <a:ea typeface="宋体" panose="02010600030101010101" pitchFamily="2" charset="-122"/>
                        </a:rPr>
                        <a:t>中低或高档</a:t>
                      </a:r>
                      <a:endParaRPr kumimoji="0" lang="zh-CN" altLang="en-US" sz="1350" b="1" i="0" u="none" strike="noStrike" cap="none" normalizeH="0" baseline="0">
                        <a:ln>
                          <a:noFill/>
                        </a:ln>
                        <a:solidFill>
                          <a:schemeClr val="tx1"/>
                        </a:solidFill>
                        <a:effectLst/>
                        <a:latin typeface="宋体" panose="02010600030101010101" pitchFamily="2" charset="-122"/>
                        <a:ea typeface="宋体" panose="02010600030101010101" pitchFamily="2" charset="-122"/>
                      </a:endParaRPr>
                    </a:p>
                  </a:txBody>
                  <a:tcPr marL="51441" marR="51441" marT="25720" marB="2572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ctr" latinLnBrk="0" hangingPunct="0">
                        <a:spcBef>
                          <a:spcPct val="0"/>
                        </a:spcBef>
                        <a:spcAft>
                          <a:spcPct val="0"/>
                        </a:spcAft>
                        <a:buClrTx/>
                        <a:buSzPct val="75000"/>
                        <a:buFont typeface="Wingdings" panose="05000000000000000000" pitchFamily="2" charset="2"/>
                        <a:buNone/>
                      </a:pPr>
                      <a:r>
                        <a:rPr kumimoji="0" lang="en-US" altLang="zh-CN" sz="1350" b="1" i="0" u="none" strike="noStrike" cap="none" normalizeH="0" baseline="0">
                          <a:ln>
                            <a:noFill/>
                          </a:ln>
                          <a:solidFill>
                            <a:srgbClr val="0509BB"/>
                          </a:solidFill>
                          <a:effectLst/>
                          <a:latin typeface="宋体" panose="02010600030101010101" pitchFamily="2" charset="-122"/>
                          <a:ea typeface="宋体" panose="02010600030101010101" pitchFamily="2" charset="-122"/>
                          <a:sym typeface="+mn-ea"/>
                        </a:rPr>
                        <a:t>1.</a:t>
                      </a:r>
                      <a:r>
                        <a:rPr kumimoji="0" lang="zh-CN" altLang="en-US" sz="1350" b="1" i="0" u="none" strike="noStrike" cap="none" normalizeH="0" baseline="0">
                          <a:ln>
                            <a:noFill/>
                          </a:ln>
                          <a:solidFill>
                            <a:srgbClr val="0509BB"/>
                          </a:solidFill>
                          <a:effectLst/>
                          <a:latin typeface="宋体" panose="02010600030101010101" pitchFamily="2" charset="-122"/>
                          <a:ea typeface="宋体" panose="02010600030101010101" pitchFamily="2" charset="-122"/>
                          <a:sym typeface="+mn-ea"/>
                        </a:rPr>
                        <a:t>主要考查直线与圆的方程，判断直线余元的位置关系，及直线、圆与其他知识点相结合。</a:t>
                      </a:r>
                      <a:endParaRPr kumimoji="0" lang="zh-CN" altLang="en-US" sz="1350" b="1" i="0" u="none" strike="noStrike" cap="none" normalizeH="0" baseline="0">
                        <a:ln>
                          <a:noFill/>
                        </a:ln>
                        <a:solidFill>
                          <a:srgbClr val="0509BB"/>
                        </a:solidFill>
                        <a:effectLst/>
                        <a:latin typeface="宋体" panose="02010600030101010101" pitchFamily="2" charset="-122"/>
                        <a:ea typeface="宋体" panose="02010600030101010101" pitchFamily="2" charset="-122"/>
                        <a:sym typeface="+mn-ea"/>
                      </a:endParaRPr>
                    </a:p>
                    <a:p>
                      <a:pPr marL="0" marR="0" lvl="0" indent="0" algn="l" defTabSz="914400" rtl="0" eaLnBrk="0" fontAlgn="ctr" latinLnBrk="0" hangingPunct="0">
                        <a:spcBef>
                          <a:spcPct val="0"/>
                        </a:spcBef>
                        <a:spcAft>
                          <a:spcPct val="0"/>
                        </a:spcAft>
                        <a:buClrTx/>
                        <a:buSzPct val="75000"/>
                        <a:buFont typeface="Wingdings" panose="05000000000000000000" pitchFamily="2" charset="2"/>
                        <a:buNone/>
                      </a:pPr>
                      <a:r>
                        <a:rPr kumimoji="0" lang="en-US" altLang="zh-CN" sz="1350" b="1" i="0" u="none" strike="noStrike" cap="none" normalizeH="0" baseline="0">
                          <a:ln>
                            <a:noFill/>
                          </a:ln>
                          <a:solidFill>
                            <a:srgbClr val="0509BB"/>
                          </a:solidFill>
                          <a:effectLst/>
                          <a:latin typeface="宋体" panose="02010600030101010101" pitchFamily="2" charset="-122"/>
                          <a:ea typeface="宋体" panose="02010600030101010101" pitchFamily="2" charset="-122"/>
                          <a:sym typeface="+mn-ea"/>
                        </a:rPr>
                        <a:t>2.</a:t>
                      </a:r>
                      <a:r>
                        <a:rPr kumimoji="0" lang="zh-CN" altLang="en-US" sz="1350" b="1" i="0" u="none" strike="noStrike" cap="none" normalizeH="0" baseline="0">
                          <a:ln>
                            <a:noFill/>
                          </a:ln>
                          <a:solidFill>
                            <a:srgbClr val="0509BB"/>
                          </a:solidFill>
                          <a:effectLst/>
                          <a:latin typeface="宋体" panose="02010600030101010101" pitchFamily="2" charset="-122"/>
                          <a:ea typeface="宋体" panose="02010600030101010101" pitchFamily="2" charset="-122"/>
                          <a:sym typeface="+mn-ea"/>
                        </a:rPr>
                        <a:t>考查圆锥曲线的定义及其简单几何性质，利用直线与圆锥曲线的位置关系，通过建立代数方程求解。</a:t>
                      </a:r>
                      <a:endParaRPr kumimoji="0" lang="zh-CN" altLang="en-US" sz="1350" b="1" i="0" u="none" strike="noStrike" cap="none" normalizeH="0" baseline="0">
                        <a:ln>
                          <a:noFill/>
                        </a:ln>
                        <a:solidFill>
                          <a:srgbClr val="0509BB"/>
                        </a:solidFill>
                        <a:effectLst/>
                        <a:latin typeface="宋体" panose="02010600030101010101" pitchFamily="2" charset="-122"/>
                        <a:ea typeface="宋体" panose="02010600030101010101" pitchFamily="2" charset="-122"/>
                        <a:sym typeface="+mn-ea"/>
                      </a:endParaRPr>
                    </a:p>
                  </a:txBody>
                  <a:tcPr marL="51441" marR="51441" marT="25720" marB="2572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332230">
                <a:tc>
                  <a:txBody>
                    <a:bodyPr/>
                    <a:lstStyle>
                      <a:lvl1pPr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spcBef>
                          <a:spcPct val="0"/>
                        </a:spcBef>
                        <a:spcAft>
                          <a:spcPct val="0"/>
                        </a:spcAft>
                        <a:buClrTx/>
                        <a:buSzPct val="75000"/>
                        <a:buFont typeface="Wingdings" panose="05000000000000000000" pitchFamily="2" charset="2"/>
                        <a:buNone/>
                      </a:pPr>
                      <a:r>
                        <a:rPr kumimoji="0" lang="en-US" altLang="zh-CN" sz="1350" b="1" i="0" u="none" strike="noStrike" cap="none" normalizeH="0" baseline="0">
                          <a:ln>
                            <a:noFill/>
                          </a:ln>
                          <a:solidFill>
                            <a:srgbClr val="0509BB"/>
                          </a:solidFill>
                          <a:effectLst/>
                          <a:latin typeface="宋体" panose="02010600030101010101" pitchFamily="2" charset="-122"/>
                          <a:ea typeface="宋体" panose="02010600030101010101" pitchFamily="2" charset="-122"/>
                        </a:rPr>
                        <a:t>13</a:t>
                      </a:r>
                      <a:endParaRPr kumimoji="0" lang="en-US" altLang="zh-CN" sz="1350" b="1" i="0" u="none" strike="noStrike" cap="none" normalizeH="0" baseline="0">
                        <a:ln>
                          <a:noFill/>
                        </a:ln>
                        <a:solidFill>
                          <a:srgbClr val="0509BB"/>
                        </a:solidFill>
                        <a:effectLst/>
                        <a:latin typeface="宋体" panose="02010600030101010101" pitchFamily="2" charset="-122"/>
                        <a:ea typeface="宋体" panose="02010600030101010101" pitchFamily="2" charset="-122"/>
                      </a:endParaRPr>
                    </a:p>
                  </a:txBody>
                  <a:tcPr marL="51441" marR="51441" marT="25720" marB="2572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spcBef>
                          <a:spcPct val="0"/>
                        </a:spcBef>
                        <a:spcAft>
                          <a:spcPct val="0"/>
                        </a:spcAft>
                        <a:buClrTx/>
                        <a:buSzPct val="75000"/>
                        <a:buFont typeface="Wingdings" panose="05000000000000000000" pitchFamily="2" charset="2"/>
                        <a:buNone/>
                      </a:pPr>
                      <a:r>
                        <a:rPr kumimoji="0" lang="zh-CN" altLang="en-US" sz="1350" b="1" i="0" u="none" strike="noStrike" cap="none" normalizeH="0" baseline="0">
                          <a:ln>
                            <a:noFill/>
                          </a:ln>
                          <a:solidFill>
                            <a:srgbClr val="0509BB"/>
                          </a:solidFill>
                          <a:effectLst/>
                          <a:latin typeface="宋体" panose="02010600030101010101" pitchFamily="2" charset="-122"/>
                          <a:ea typeface="宋体" panose="02010600030101010101" pitchFamily="2" charset="-122"/>
                        </a:rPr>
                        <a:t>三角求值和解三角形</a:t>
                      </a:r>
                      <a:endParaRPr kumimoji="0" lang="zh-CN" altLang="en-US" sz="1350" b="1" i="0" u="none" strike="noStrike" cap="none" normalizeH="0" baseline="0">
                        <a:ln>
                          <a:noFill/>
                        </a:ln>
                        <a:solidFill>
                          <a:srgbClr val="0509BB"/>
                        </a:solidFill>
                        <a:effectLst/>
                        <a:latin typeface="宋体" panose="02010600030101010101" pitchFamily="2" charset="-122"/>
                        <a:ea typeface="宋体" panose="02010600030101010101" pitchFamily="2" charset="-122"/>
                      </a:endParaRPr>
                    </a:p>
                  </a:txBody>
                  <a:tcPr marL="51441" marR="51441" marT="25720" marB="2572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0" fontAlgn="ctr" latinLnBrk="0" hangingPunct="0">
                        <a:spcBef>
                          <a:spcPct val="0"/>
                        </a:spcBef>
                        <a:spcAft>
                          <a:spcPct val="0"/>
                        </a:spcAft>
                        <a:buClrTx/>
                        <a:buSzPct val="75000"/>
                        <a:buFont typeface="Wingdings" panose="05000000000000000000" pitchFamily="2" charset="2"/>
                        <a:buNone/>
                      </a:pPr>
                      <a:r>
                        <a:rPr kumimoji="0" lang="en-US" altLang="zh-CN" sz="1350" b="1" i="0" u="none" strike="noStrike" cap="none" normalizeH="0" baseline="0">
                          <a:ln>
                            <a:noFill/>
                          </a:ln>
                          <a:solidFill>
                            <a:srgbClr val="0509BB"/>
                          </a:solidFill>
                          <a:effectLst/>
                          <a:latin typeface="宋体" panose="02010600030101010101" pitchFamily="2" charset="-122"/>
                          <a:ea typeface="宋体" panose="02010600030101010101" pitchFamily="2" charset="-122"/>
                        </a:rPr>
                        <a:t>10/12</a:t>
                      </a:r>
                      <a:endParaRPr kumimoji="0" lang="en-US" altLang="zh-CN" sz="1350" b="1" i="0" u="none" strike="noStrike" cap="none" normalizeH="0" baseline="0">
                        <a:ln>
                          <a:noFill/>
                        </a:ln>
                        <a:solidFill>
                          <a:srgbClr val="0509BB"/>
                        </a:solidFill>
                        <a:effectLst/>
                        <a:latin typeface="宋体" panose="02010600030101010101" pitchFamily="2" charset="-122"/>
                        <a:ea typeface="宋体" panose="02010600030101010101" pitchFamily="2" charset="-122"/>
                      </a:endParaRPr>
                    </a:p>
                  </a:txBody>
                  <a:tcPr marL="51441" marR="51441" marT="25720" marB="2572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0" fontAlgn="ctr" latinLnBrk="0" hangingPunct="0">
                        <a:spcBef>
                          <a:spcPct val="0"/>
                        </a:spcBef>
                        <a:spcAft>
                          <a:spcPct val="0"/>
                        </a:spcAft>
                        <a:buClrTx/>
                        <a:buSzPct val="75000"/>
                        <a:buFont typeface="Wingdings" panose="05000000000000000000" pitchFamily="2" charset="2"/>
                        <a:buNone/>
                      </a:pPr>
                      <a:r>
                        <a:rPr kumimoji="0" lang="zh-CN" altLang="en-US" sz="1350" b="1" i="0" u="none" strike="noStrike" cap="none" normalizeH="0" baseline="0">
                          <a:ln>
                            <a:noFill/>
                          </a:ln>
                          <a:solidFill>
                            <a:schemeClr val="tx1"/>
                          </a:solidFill>
                          <a:effectLst/>
                          <a:latin typeface="宋体" panose="02010600030101010101" pitchFamily="2" charset="-122"/>
                          <a:ea typeface="宋体" panose="02010600030101010101" pitchFamily="2" charset="-122"/>
                        </a:rPr>
                        <a:t>中低</a:t>
                      </a:r>
                      <a:r>
                        <a:rPr kumimoji="0" lang="en-US" altLang="zh-CN" sz="1350" b="1" i="0" u="none" strike="noStrike" cap="none" normalizeH="0" baseline="0">
                          <a:ln>
                            <a:noFill/>
                          </a:ln>
                          <a:solidFill>
                            <a:schemeClr val="tx1"/>
                          </a:solidFill>
                          <a:effectLst/>
                          <a:latin typeface="宋体" panose="02010600030101010101" pitchFamily="2" charset="-122"/>
                          <a:ea typeface="宋体" panose="02010600030101010101" pitchFamily="2" charset="-122"/>
                        </a:rPr>
                        <a:t>/</a:t>
                      </a:r>
                      <a:r>
                        <a:rPr kumimoji="0" lang="zh-CN" altLang="en-US" sz="1350" b="1" i="0" u="none" strike="noStrike" cap="none" normalizeH="0" baseline="0">
                          <a:ln>
                            <a:noFill/>
                          </a:ln>
                          <a:solidFill>
                            <a:schemeClr val="tx1"/>
                          </a:solidFill>
                          <a:effectLst/>
                          <a:latin typeface="宋体" panose="02010600030101010101" pitchFamily="2" charset="-122"/>
                          <a:ea typeface="宋体" panose="02010600030101010101" pitchFamily="2" charset="-122"/>
                        </a:rPr>
                        <a:t>中高档</a:t>
                      </a:r>
                      <a:endParaRPr kumimoji="0" lang="zh-CN" altLang="en-US" sz="1350" b="1" i="0" u="none" strike="noStrike" cap="none" normalizeH="0" baseline="0">
                        <a:ln>
                          <a:noFill/>
                        </a:ln>
                        <a:solidFill>
                          <a:schemeClr val="tx1"/>
                        </a:solidFill>
                        <a:effectLst/>
                        <a:latin typeface="宋体" panose="02010600030101010101" pitchFamily="2" charset="-122"/>
                        <a:ea typeface="宋体" panose="02010600030101010101" pitchFamily="2" charset="-122"/>
                      </a:endParaRPr>
                    </a:p>
                  </a:txBody>
                  <a:tcPr marL="51441" marR="51441" marT="25720" marB="2572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ctr" latinLnBrk="0" hangingPunct="0">
                        <a:spcBef>
                          <a:spcPct val="0"/>
                        </a:spcBef>
                        <a:spcAft>
                          <a:spcPct val="0"/>
                        </a:spcAft>
                        <a:buClrTx/>
                        <a:buSzPct val="75000"/>
                        <a:buFont typeface="Wingdings" panose="05000000000000000000" pitchFamily="2" charset="2"/>
                        <a:buNone/>
                      </a:pPr>
                      <a:r>
                        <a:rPr kumimoji="0" lang="en-US" altLang="zh-CN" sz="1350" b="1" i="0" u="none" strike="noStrike" cap="none" normalizeH="0" baseline="0">
                          <a:ln>
                            <a:noFill/>
                          </a:ln>
                          <a:solidFill>
                            <a:srgbClr val="0509BB"/>
                          </a:solidFill>
                          <a:effectLst/>
                          <a:latin typeface="宋体" panose="02010600030101010101" pitchFamily="2" charset="-122"/>
                          <a:ea typeface="宋体" panose="02010600030101010101" pitchFamily="2" charset="-122"/>
                          <a:sym typeface="+mn-ea"/>
                        </a:rPr>
                        <a:t>1.</a:t>
                      </a:r>
                      <a:r>
                        <a:rPr kumimoji="0" lang="zh-CN" altLang="en-US" sz="1350" b="1" i="0" u="none" strike="noStrike" cap="none" normalizeH="0" baseline="0">
                          <a:ln>
                            <a:noFill/>
                          </a:ln>
                          <a:solidFill>
                            <a:srgbClr val="0509BB"/>
                          </a:solidFill>
                          <a:effectLst/>
                          <a:latin typeface="宋体" panose="02010600030101010101" pitchFamily="2" charset="-122"/>
                          <a:ea typeface="宋体" panose="02010600030101010101" pitchFamily="2" charset="-122"/>
                          <a:sym typeface="+mn-ea"/>
                        </a:rPr>
                        <a:t>若是两个小题，主要考查三角恒等变换及相关计算；利用正、余弦定理及三角形的面积公式，考查三角形边、角、面积的相关计算，同时注重与三角函数的图像与性质、基本不等式等的综合</a:t>
                      </a:r>
                      <a:endParaRPr kumimoji="0" lang="zh-CN" altLang="en-US" sz="1350" b="1" i="0" u="none" strike="noStrike" cap="none" normalizeH="0" baseline="0">
                        <a:ln>
                          <a:noFill/>
                        </a:ln>
                        <a:solidFill>
                          <a:srgbClr val="0509BB"/>
                        </a:solidFill>
                        <a:effectLst/>
                        <a:latin typeface="宋体" panose="02010600030101010101" pitchFamily="2" charset="-122"/>
                        <a:ea typeface="宋体" panose="02010600030101010101" pitchFamily="2" charset="-122"/>
                        <a:sym typeface="+mn-ea"/>
                      </a:endParaRPr>
                    </a:p>
                    <a:p>
                      <a:pPr marL="0" marR="0" lvl="0" indent="0" algn="l" defTabSz="914400" rtl="0" eaLnBrk="0" fontAlgn="ctr" latinLnBrk="0" hangingPunct="0">
                        <a:spcBef>
                          <a:spcPct val="0"/>
                        </a:spcBef>
                        <a:spcAft>
                          <a:spcPct val="0"/>
                        </a:spcAft>
                        <a:buClrTx/>
                        <a:buSzPct val="75000"/>
                        <a:buFont typeface="Wingdings" panose="05000000000000000000" pitchFamily="2" charset="2"/>
                        <a:buNone/>
                      </a:pPr>
                      <a:r>
                        <a:rPr kumimoji="0" lang="en-US" altLang="zh-CN" sz="1350" b="1" i="0" u="none" strike="noStrike" cap="none" normalizeH="0" baseline="0">
                          <a:ln>
                            <a:noFill/>
                          </a:ln>
                          <a:solidFill>
                            <a:srgbClr val="0509BB"/>
                          </a:solidFill>
                          <a:effectLst/>
                          <a:latin typeface="宋体" panose="02010600030101010101" pitchFamily="2" charset="-122"/>
                          <a:ea typeface="宋体" panose="02010600030101010101" pitchFamily="2" charset="-122"/>
                          <a:sym typeface="+mn-ea"/>
                        </a:rPr>
                        <a:t>2.</a:t>
                      </a:r>
                      <a:r>
                        <a:rPr kumimoji="0" lang="zh-CN" altLang="en-US" sz="1350" b="1" i="0" u="none" strike="noStrike" cap="none" normalizeH="0" baseline="0">
                          <a:ln>
                            <a:noFill/>
                          </a:ln>
                          <a:solidFill>
                            <a:srgbClr val="0509BB"/>
                          </a:solidFill>
                          <a:effectLst/>
                          <a:latin typeface="宋体" panose="02010600030101010101" pitchFamily="2" charset="-122"/>
                          <a:ea typeface="宋体" panose="02010600030101010101" pitchFamily="2" charset="-122"/>
                          <a:sym typeface="+mn-ea"/>
                        </a:rPr>
                        <a:t>若是大题考查重点在于三角函数的图像与性质的应用</a:t>
                      </a:r>
                      <a:endParaRPr kumimoji="0" lang="zh-CN" altLang="en-US" sz="1350" b="1" i="0" u="none" strike="noStrike" cap="none" normalizeH="0" baseline="0">
                        <a:ln>
                          <a:noFill/>
                        </a:ln>
                        <a:solidFill>
                          <a:srgbClr val="0509BB"/>
                        </a:solidFill>
                        <a:effectLst/>
                        <a:latin typeface="宋体" panose="02010600030101010101" pitchFamily="2" charset="-122"/>
                        <a:ea typeface="宋体" panose="02010600030101010101" pitchFamily="2" charset="-122"/>
                        <a:sym typeface="+mn-ea"/>
                      </a:endParaRPr>
                    </a:p>
                  </a:txBody>
                  <a:tcPr marL="51441" marR="51441" marT="25720" marB="2572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2" name="表格 1"/>
          <p:cNvGraphicFramePr/>
          <p:nvPr/>
        </p:nvGraphicFramePr>
        <p:xfrm>
          <a:off x="1196579" y="107156"/>
          <a:ext cx="6804025" cy="5374005"/>
        </p:xfrm>
        <a:graphic>
          <a:graphicData uri="http://schemas.openxmlformats.org/drawingml/2006/table">
            <a:tbl>
              <a:tblPr/>
              <a:tblGrid>
                <a:gridCol w="428625"/>
                <a:gridCol w="803275"/>
                <a:gridCol w="428625"/>
                <a:gridCol w="643255"/>
                <a:gridCol w="4500245"/>
              </a:tblGrid>
              <a:tr h="429895">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zh-CN" altLang="en-US" sz="1200" b="1" dirty="0">
                          <a:solidFill>
                            <a:srgbClr val="FF0000"/>
                          </a:solidFill>
                          <a:latin typeface="微软雅黑" panose="020B0503020204020204" pitchFamily="34" charset="-122"/>
                          <a:ea typeface="微软雅黑" panose="020B0503020204020204" pitchFamily="34" charset="-122"/>
                        </a:rPr>
                        <a:t>序号</a:t>
                      </a:r>
                      <a:endParaRPr lang="zh-CN" altLang="en-US" sz="1200" b="1" dirty="0"/>
                    </a:p>
                  </a:txBody>
                  <a:tcPr marL="51441" marR="51441" marT="25722" marB="25722"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zh-CN" altLang="en-US" sz="1200" b="1" dirty="0">
                          <a:solidFill>
                            <a:srgbClr val="FF0000"/>
                          </a:solidFill>
                          <a:latin typeface="微软雅黑" panose="020B0503020204020204" pitchFamily="34" charset="-122"/>
                          <a:ea typeface="微软雅黑" panose="020B0503020204020204" pitchFamily="34" charset="-122"/>
                        </a:rPr>
                        <a:t>文科考点</a:t>
                      </a:r>
                      <a:endParaRPr lang="zh-CN" altLang="en-US" sz="1200" b="1" dirty="0"/>
                    </a:p>
                  </a:txBody>
                  <a:tcPr marL="51441" marR="51441" marT="25722" marB="25722"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zh-CN" altLang="en-US" sz="1200" b="1" dirty="0"/>
                        <a:t>分值</a:t>
                      </a:r>
                      <a:endParaRPr lang="zh-CN" altLang="en-US" sz="1200" b="1" dirty="0"/>
                    </a:p>
                  </a:txBody>
                  <a:tcPr marL="51441" marR="51441" marT="25722" marB="25722"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zh-CN" altLang="en-US" sz="1200" b="1" dirty="0"/>
                        <a:t>难易度</a:t>
                      </a:r>
                      <a:endParaRPr lang="zh-CN" altLang="en-US" sz="1200" b="1" dirty="0"/>
                    </a:p>
                  </a:txBody>
                  <a:tcPr marL="51441" marR="51441" marT="25722" marB="25722"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zh-CN" altLang="en-US" sz="1200" b="1" dirty="0"/>
                        <a:t>具 体  考查 内 容</a:t>
                      </a:r>
                      <a:endParaRPr lang="zh-CN" altLang="en-US" sz="1200" b="1" dirty="0"/>
                    </a:p>
                  </a:txBody>
                  <a:tcPr marL="51441" marR="51441" marT="25722" marB="25722"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758950">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350" b="1" dirty="0">
                          <a:solidFill>
                            <a:srgbClr val="0509BB"/>
                          </a:solidFill>
                          <a:latin typeface="宋体" panose="02010600030101010101" pitchFamily="2" charset="-122"/>
                        </a:rPr>
                        <a:t>14</a:t>
                      </a:r>
                      <a:endParaRPr lang="en-US" altLang="zh-CN" sz="1350" b="1" dirty="0">
                        <a:solidFill>
                          <a:srgbClr val="0509BB"/>
                        </a:solidFill>
                        <a:latin typeface="宋体" panose="02010600030101010101" pitchFamily="2" charset="-122"/>
                      </a:endParaRPr>
                    </a:p>
                  </a:txBody>
                  <a:tcPr marL="51441" marR="51441" marT="25722" marB="25722" anchor="ctr">
                    <a:lnL w="12700" cap="flat" cmpd="sng">
                      <a:solidFill>
                        <a:srgbClr val="000000"/>
                      </a:solidFill>
                      <a:prstDash val="soli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zh-CN" altLang="en-US" sz="1350" b="1" kern="1200" dirty="0">
                          <a:solidFill>
                            <a:srgbClr val="0509BB"/>
                          </a:solidFill>
                          <a:latin typeface="宋体" panose="02010600030101010101" pitchFamily="2" charset="-122"/>
                          <a:cs typeface="+mn-cs"/>
                        </a:rPr>
                        <a:t>数列</a:t>
                      </a:r>
                      <a:endParaRPr lang="zh-CN" altLang="en-US" sz="1350" b="1" kern="1200" dirty="0">
                        <a:solidFill>
                          <a:srgbClr val="0509BB"/>
                        </a:solidFill>
                        <a:latin typeface="宋体" panose="02010600030101010101" pitchFamily="2" charset="-122"/>
                        <a:cs typeface="+mn-cs"/>
                      </a:endParaRPr>
                    </a:p>
                  </a:txBody>
                  <a:tcPr marL="51441" marR="51441" marT="25722" marB="257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350" b="1" dirty="0">
                          <a:solidFill>
                            <a:srgbClr val="0509BB"/>
                          </a:solidFill>
                          <a:latin typeface="宋体" panose="02010600030101010101" pitchFamily="2" charset="-122"/>
                        </a:rPr>
                        <a:t>10/12</a:t>
                      </a:r>
                      <a:endParaRPr lang="en-US" altLang="zh-CN" sz="1350" b="1" dirty="0">
                        <a:solidFill>
                          <a:srgbClr val="0509BB"/>
                        </a:solidFill>
                        <a:latin typeface="宋体" panose="02010600030101010101" pitchFamily="2" charset="-122"/>
                      </a:endParaRPr>
                    </a:p>
                  </a:txBody>
                  <a:tcPr marL="51441" marR="51441" marT="25722" marB="257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lvl="0" indent="0" algn="ctr" fontAlgn="ctr">
                        <a:spcBef>
                          <a:spcPct val="0"/>
                        </a:spcBef>
                        <a:buSzPct val="75000"/>
                        <a:buFont typeface="Wingdings" panose="05000000000000000000" pitchFamily="2" charset="2"/>
                        <a:buNone/>
                      </a:pPr>
                      <a:r>
                        <a:rPr lang="zh-CN" altLang="en-US" sz="1350" b="1" kern="1200" dirty="0">
                          <a:solidFill>
                            <a:schemeClr val="tx1"/>
                          </a:solidFill>
                          <a:latin typeface="宋体" panose="02010600030101010101" pitchFamily="2" charset="-122"/>
                          <a:ea typeface="宋体" panose="02010600030101010101" pitchFamily="2" charset="-122"/>
                          <a:cs typeface="+mn-cs"/>
                        </a:rPr>
                        <a:t>中低档</a:t>
                      </a:r>
                      <a:endParaRPr lang="zh-CN" altLang="en-US" sz="1350" b="1" kern="1200" dirty="0">
                        <a:solidFill>
                          <a:schemeClr val="tx1"/>
                        </a:solidFill>
                        <a:latin typeface="宋体" panose="02010600030101010101" pitchFamily="2" charset="-122"/>
                        <a:ea typeface="宋体" panose="02010600030101010101" pitchFamily="2" charset="-122"/>
                        <a:cs typeface="+mn-cs"/>
                      </a:endParaRPr>
                    </a:p>
                  </a:txBody>
                  <a:tcPr marL="51441" marR="51441" marT="25722" marB="257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lvl="0" indent="0" algn="l" fontAlgn="ctr">
                        <a:spcBef>
                          <a:spcPct val="0"/>
                        </a:spcBef>
                        <a:buSzPct val="75000"/>
                        <a:buFont typeface="Wingdings" panose="05000000000000000000" pitchFamily="2" charset="2"/>
                        <a:buNone/>
                      </a:pPr>
                      <a:r>
                        <a:rPr lang="en-US" altLang="zh-CN" sz="1350" b="1" dirty="0">
                          <a:solidFill>
                            <a:srgbClr val="0509BB"/>
                          </a:solidFill>
                          <a:latin typeface="宋体" panose="02010600030101010101" pitchFamily="2" charset="-122"/>
                          <a:ea typeface="宋体" panose="02010600030101010101" pitchFamily="2" charset="-122"/>
                          <a:sym typeface="+mn-ea"/>
                        </a:rPr>
                        <a:t>1.</a:t>
                      </a:r>
                      <a:r>
                        <a:rPr lang="zh-CN" altLang="en-US" sz="1350" b="1" dirty="0">
                          <a:solidFill>
                            <a:srgbClr val="0509BB"/>
                          </a:solidFill>
                          <a:latin typeface="宋体" panose="02010600030101010101" pitchFamily="2" charset="-122"/>
                          <a:ea typeface="宋体" panose="02010600030101010101" pitchFamily="2" charset="-122"/>
                          <a:sym typeface="+mn-ea"/>
                        </a:rPr>
                        <a:t>若是两小题（一低一中等），简单的主要以等差、等比数列的定义、通项公式、性质和求和公式为主来考察；中等的主要以递推关系，结合数列的通项、性质等来考察。</a:t>
                      </a:r>
                      <a:endParaRPr lang="zh-CN" altLang="en-US" sz="1350" b="1" dirty="0">
                        <a:solidFill>
                          <a:srgbClr val="0509BB"/>
                        </a:solidFill>
                        <a:latin typeface="宋体" panose="02010600030101010101" pitchFamily="2" charset="-122"/>
                        <a:ea typeface="宋体" panose="02010600030101010101" pitchFamily="2" charset="-122"/>
                        <a:sym typeface="+mn-ea"/>
                      </a:endParaRPr>
                    </a:p>
                    <a:p>
                      <a:pPr marL="0" lvl="0" indent="0" algn="l" fontAlgn="ctr">
                        <a:spcBef>
                          <a:spcPct val="0"/>
                        </a:spcBef>
                        <a:buSzPct val="75000"/>
                        <a:buFont typeface="Wingdings" panose="05000000000000000000" pitchFamily="2" charset="2"/>
                        <a:buNone/>
                      </a:pPr>
                      <a:r>
                        <a:rPr lang="en-US" altLang="zh-CN" sz="1350" b="1" dirty="0">
                          <a:solidFill>
                            <a:srgbClr val="0509BB"/>
                          </a:solidFill>
                          <a:latin typeface="宋体" panose="02010600030101010101" pitchFamily="2" charset="-122"/>
                          <a:ea typeface="宋体" panose="02010600030101010101" pitchFamily="2" charset="-122"/>
                          <a:sym typeface="+mn-ea"/>
                        </a:rPr>
                        <a:t>2.</a:t>
                      </a:r>
                      <a:r>
                        <a:rPr lang="zh-CN" altLang="en-US" sz="1350" b="1" dirty="0">
                          <a:solidFill>
                            <a:srgbClr val="0509BB"/>
                          </a:solidFill>
                          <a:latin typeface="宋体" panose="02010600030101010101" pitchFamily="2" charset="-122"/>
                          <a:ea typeface="宋体" panose="02010600030101010101" pitchFamily="2" charset="-122"/>
                          <a:sym typeface="+mn-ea"/>
                        </a:rPr>
                        <a:t>若是大题，主要考察从数列的前</a:t>
                      </a:r>
                      <a:r>
                        <a:rPr lang="en-US" altLang="zh-CN" sz="1350" b="1" dirty="0">
                          <a:solidFill>
                            <a:srgbClr val="0509BB"/>
                          </a:solidFill>
                          <a:latin typeface="宋体" panose="02010600030101010101" pitchFamily="2" charset="-122"/>
                          <a:ea typeface="宋体" panose="02010600030101010101" pitchFamily="2" charset="-122"/>
                          <a:sym typeface="+mn-ea"/>
                        </a:rPr>
                        <a:t>n</a:t>
                      </a:r>
                      <a:r>
                        <a:rPr lang="zh-CN" altLang="en-US" sz="1350" b="1" dirty="0">
                          <a:solidFill>
                            <a:srgbClr val="0509BB"/>
                          </a:solidFill>
                          <a:latin typeface="宋体" panose="02010600030101010101" pitchFamily="2" charset="-122"/>
                          <a:ea typeface="宋体" panose="02010600030101010101" pitchFamily="2" charset="-122"/>
                          <a:sym typeface="+mn-ea"/>
                        </a:rPr>
                        <a:t>项和与第</a:t>
                      </a:r>
                      <a:r>
                        <a:rPr lang="en-US" altLang="zh-CN" sz="1350" b="1" dirty="0">
                          <a:solidFill>
                            <a:srgbClr val="0509BB"/>
                          </a:solidFill>
                          <a:latin typeface="宋体" panose="02010600030101010101" pitchFamily="2" charset="-122"/>
                          <a:ea typeface="宋体" panose="02010600030101010101" pitchFamily="2" charset="-122"/>
                          <a:sym typeface="+mn-ea"/>
                        </a:rPr>
                        <a:t>n</a:t>
                      </a:r>
                      <a:r>
                        <a:rPr lang="zh-CN" altLang="en-US" sz="1350" b="1" dirty="0">
                          <a:solidFill>
                            <a:srgbClr val="0509BB"/>
                          </a:solidFill>
                          <a:latin typeface="宋体" panose="02010600030101010101" pitchFamily="2" charset="-122"/>
                          <a:ea typeface="宋体" panose="02010600030101010101" pitchFamily="2" charset="-122"/>
                          <a:sym typeface="+mn-ea"/>
                        </a:rPr>
                        <a:t>项的关系入手，结合数列的递推关系式与等差或等比数列的定义展开，求解数列的通项，前</a:t>
                      </a:r>
                      <a:r>
                        <a:rPr lang="en-US" altLang="zh-CN" sz="1350" b="1" dirty="0">
                          <a:solidFill>
                            <a:srgbClr val="0509BB"/>
                          </a:solidFill>
                          <a:latin typeface="宋体" panose="02010600030101010101" pitchFamily="2" charset="-122"/>
                          <a:ea typeface="宋体" panose="02010600030101010101" pitchFamily="2" charset="-122"/>
                          <a:sym typeface="+mn-ea"/>
                        </a:rPr>
                        <a:t>n</a:t>
                      </a:r>
                      <a:r>
                        <a:rPr lang="zh-CN" altLang="en-US" sz="1350" b="1" dirty="0">
                          <a:solidFill>
                            <a:srgbClr val="0509BB"/>
                          </a:solidFill>
                          <a:latin typeface="宋体" panose="02010600030101010101" pitchFamily="2" charset="-122"/>
                          <a:ea typeface="宋体" panose="02010600030101010101" pitchFamily="2" charset="-122"/>
                          <a:sym typeface="+mn-ea"/>
                        </a:rPr>
                        <a:t>项和，有时与参数的求解，数列不等式的证明等加以综合。</a:t>
                      </a:r>
                      <a:endParaRPr lang="zh-CN" altLang="en-US" sz="1350" b="1" dirty="0">
                        <a:solidFill>
                          <a:srgbClr val="0509BB"/>
                        </a:solidFill>
                        <a:latin typeface="宋体" panose="02010600030101010101" pitchFamily="2" charset="-122"/>
                        <a:ea typeface="宋体" panose="02010600030101010101" pitchFamily="2" charset="-122"/>
                        <a:sym typeface="+mn-ea"/>
                      </a:endParaRPr>
                    </a:p>
                  </a:txBody>
                  <a:tcPr marL="51441" marR="51441" marT="25722" marB="25722" anchor="ctr">
                    <a:lnL w="12700" cap="flat" cmpd="sng" algn="ctr">
                      <a:solidFill>
                        <a:srgbClr val="000000"/>
                      </a:solidFill>
                      <a:prstDash val="solid"/>
                      <a:round/>
                      <a:headEnd type="none" w="med" len="med"/>
                      <a:tailEnd type="none" w="med" len="med"/>
                    </a:lnL>
                    <a:lnR w="12700" cap="flat" cmpd="sng">
                      <a:solidFill>
                        <a:srgbClr val="000000"/>
                      </a:solidFill>
                      <a:prstDash val="soli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905510">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350" b="1" dirty="0">
                          <a:solidFill>
                            <a:srgbClr val="0509BB"/>
                          </a:solidFill>
                          <a:latin typeface="宋体" panose="02010600030101010101" pitchFamily="2" charset="-122"/>
                        </a:rPr>
                        <a:t>15</a:t>
                      </a:r>
                      <a:endParaRPr lang="en-US" altLang="zh-CN" sz="1350" b="1" dirty="0">
                        <a:solidFill>
                          <a:srgbClr val="0509BB"/>
                        </a:solidFill>
                        <a:latin typeface="宋体" panose="02010600030101010101" pitchFamily="2" charset="-122"/>
                      </a:endParaRPr>
                    </a:p>
                  </a:txBody>
                  <a:tcPr marL="51441" marR="51441" marT="25722" marB="25722" anchor="ctr">
                    <a:lnL w="12700" cap="flat" cmpd="sng">
                      <a:solidFill>
                        <a:srgbClr val="000000"/>
                      </a:solidFill>
                      <a:prstDash val="soli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zh-CN" altLang="en-US" sz="1350" b="1" kern="1200" dirty="0">
                          <a:solidFill>
                            <a:srgbClr val="0509BB"/>
                          </a:solidFill>
                          <a:latin typeface="宋体" panose="02010600030101010101" pitchFamily="2" charset="-122"/>
                          <a:cs typeface="+mn-cs"/>
                        </a:rPr>
                        <a:t>选做题</a:t>
                      </a:r>
                      <a:endParaRPr lang="zh-CN" altLang="en-US" sz="1350" b="1" kern="1200" dirty="0">
                        <a:solidFill>
                          <a:srgbClr val="0509BB"/>
                        </a:solidFill>
                        <a:latin typeface="宋体" panose="02010600030101010101" pitchFamily="2" charset="-122"/>
                        <a:cs typeface="+mn-cs"/>
                      </a:endParaRPr>
                    </a:p>
                  </a:txBody>
                  <a:tcPr marL="51441" marR="51441" marT="25722" marB="257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lvl="0" indent="0" algn="ctr" fontAlgn="ctr">
                        <a:spcBef>
                          <a:spcPct val="0"/>
                        </a:spcBef>
                        <a:buSzPct val="75000"/>
                        <a:buFont typeface="Wingdings" panose="05000000000000000000" pitchFamily="2" charset="2"/>
                        <a:buNone/>
                      </a:pPr>
                      <a:r>
                        <a:rPr lang="en-US" altLang="zh-CN" sz="1350" b="1" dirty="0">
                          <a:solidFill>
                            <a:srgbClr val="0509BB"/>
                          </a:solidFill>
                          <a:latin typeface="宋体" panose="02010600030101010101" pitchFamily="2" charset="-122"/>
                          <a:ea typeface="宋体" panose="02010600030101010101" pitchFamily="2" charset="-122"/>
                        </a:rPr>
                        <a:t>10</a:t>
                      </a:r>
                      <a:endParaRPr lang="en-US" altLang="zh-CN" sz="1350" b="1" dirty="0">
                        <a:solidFill>
                          <a:srgbClr val="0509BB"/>
                        </a:solidFill>
                        <a:latin typeface="宋体" panose="02010600030101010101" pitchFamily="2" charset="-122"/>
                        <a:ea typeface="宋体" panose="02010600030101010101" pitchFamily="2" charset="-122"/>
                      </a:endParaRPr>
                    </a:p>
                  </a:txBody>
                  <a:tcPr marL="51441" marR="51441" marT="25722" marB="257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lvl="0" indent="0" algn="ctr" fontAlgn="ctr">
                        <a:spcBef>
                          <a:spcPct val="0"/>
                        </a:spcBef>
                        <a:buSzPct val="75000"/>
                        <a:buFont typeface="Wingdings" panose="05000000000000000000" pitchFamily="2" charset="2"/>
                        <a:buNone/>
                      </a:pPr>
                      <a:r>
                        <a:rPr lang="zh-CN" altLang="en-US" sz="1350" b="1" kern="1200" dirty="0">
                          <a:solidFill>
                            <a:schemeClr val="tx1"/>
                          </a:solidFill>
                          <a:latin typeface="宋体" panose="02010600030101010101" pitchFamily="2" charset="-122"/>
                          <a:ea typeface="宋体" panose="02010600030101010101" pitchFamily="2" charset="-122"/>
                          <a:cs typeface="+mn-cs"/>
                        </a:rPr>
                        <a:t>中低档</a:t>
                      </a:r>
                      <a:endParaRPr lang="zh-CN" altLang="en-US" sz="1350" b="1" kern="1200" dirty="0">
                        <a:solidFill>
                          <a:schemeClr val="tx1"/>
                        </a:solidFill>
                        <a:latin typeface="宋体" panose="02010600030101010101" pitchFamily="2" charset="-122"/>
                        <a:ea typeface="宋体" panose="02010600030101010101" pitchFamily="2" charset="-122"/>
                        <a:cs typeface="+mn-cs"/>
                      </a:endParaRPr>
                    </a:p>
                  </a:txBody>
                  <a:tcPr marL="51441" marR="51441" marT="25722" marB="257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lvl="0" indent="0" algn="l" fontAlgn="ctr">
                        <a:spcBef>
                          <a:spcPct val="0"/>
                        </a:spcBef>
                        <a:buSzPct val="75000"/>
                        <a:buFont typeface="Wingdings" panose="05000000000000000000" pitchFamily="2" charset="2"/>
                        <a:buNone/>
                      </a:pPr>
                      <a:r>
                        <a:rPr lang="en-US" altLang="zh-CN" sz="1350" b="1" dirty="0">
                          <a:solidFill>
                            <a:srgbClr val="0509BB"/>
                          </a:solidFill>
                          <a:latin typeface="宋体" panose="02010600030101010101" pitchFamily="2" charset="-122"/>
                          <a:ea typeface="宋体" panose="02010600030101010101" pitchFamily="2" charset="-122"/>
                          <a:sym typeface="+mn-ea"/>
                        </a:rPr>
                        <a:t>1.</a:t>
                      </a:r>
                      <a:r>
                        <a:rPr lang="zh-CN" altLang="en-US" sz="1350" b="1" dirty="0">
                          <a:solidFill>
                            <a:srgbClr val="0509BB"/>
                          </a:solidFill>
                          <a:latin typeface="宋体" panose="02010600030101010101" pitchFamily="2" charset="-122"/>
                          <a:ea typeface="宋体" panose="02010600030101010101" pitchFamily="2" charset="-122"/>
                          <a:sym typeface="+mn-ea"/>
                        </a:rPr>
                        <a:t>已知直线和圆的参数方程，判定位置关系；极坐标系中直线和圆的方程。</a:t>
                      </a:r>
                      <a:endParaRPr lang="zh-CN" altLang="en-US" sz="1350" b="1" dirty="0">
                        <a:solidFill>
                          <a:srgbClr val="0509BB"/>
                        </a:solidFill>
                        <a:latin typeface="宋体" panose="02010600030101010101" pitchFamily="2" charset="-122"/>
                        <a:ea typeface="宋体" panose="02010600030101010101" pitchFamily="2" charset="-122"/>
                      </a:endParaRPr>
                    </a:p>
                    <a:p>
                      <a:pPr marL="0" lvl="0" indent="0" algn="l" fontAlgn="ctr">
                        <a:spcBef>
                          <a:spcPct val="0"/>
                        </a:spcBef>
                        <a:buSzPct val="75000"/>
                        <a:buFont typeface="Wingdings" panose="05000000000000000000" pitchFamily="2" charset="2"/>
                        <a:buNone/>
                      </a:pPr>
                      <a:r>
                        <a:rPr lang="en-US" altLang="zh-CN" sz="1350" b="1" dirty="0">
                          <a:solidFill>
                            <a:srgbClr val="0509BB"/>
                          </a:solidFill>
                          <a:latin typeface="宋体" panose="02010600030101010101" pitchFamily="2" charset="-122"/>
                          <a:ea typeface="宋体" panose="02010600030101010101" pitchFamily="2" charset="-122"/>
                          <a:sym typeface="+mn-ea"/>
                        </a:rPr>
                        <a:t>2.</a:t>
                      </a:r>
                      <a:r>
                        <a:rPr lang="zh-CN" altLang="en-US" sz="1350" b="1" dirty="0">
                          <a:solidFill>
                            <a:srgbClr val="0509BB"/>
                          </a:solidFill>
                          <a:latin typeface="宋体" panose="02010600030101010101" pitchFamily="2" charset="-122"/>
                          <a:ea typeface="宋体" panose="02010600030101010101" pitchFamily="2" charset="-122"/>
                          <a:sym typeface="+mn-ea"/>
                        </a:rPr>
                        <a:t>解绝对值不等式和不等式证明，绝对值不等式与函数问题的综合是高考的趋势。</a:t>
                      </a:r>
                      <a:endParaRPr lang="zh-CN" altLang="en-US" sz="1350" b="1" dirty="0">
                        <a:solidFill>
                          <a:srgbClr val="0509BB"/>
                        </a:solidFill>
                        <a:latin typeface="宋体" panose="02010600030101010101" pitchFamily="2" charset="-122"/>
                        <a:ea typeface="宋体" panose="02010600030101010101" pitchFamily="2" charset="-122"/>
                      </a:endParaRPr>
                    </a:p>
                  </a:txBody>
                  <a:tcPr marL="51441" marR="51441" marT="25722" marB="25722" anchor="ctr">
                    <a:lnL w="12700" cap="flat" cmpd="sng" algn="ctr">
                      <a:solidFill>
                        <a:srgbClr val="000000"/>
                      </a:solidFill>
                      <a:prstDash val="solid"/>
                      <a:round/>
                      <a:headEnd type="none" w="med" len="med"/>
                      <a:tailEnd type="none" w="med" len="med"/>
                    </a:lnL>
                    <a:lnR w="12700" cap="flat" cmpd="sng">
                      <a:solidFill>
                        <a:srgbClr val="000000"/>
                      </a:solidFill>
                      <a:prstDash val="soli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92150">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350" b="1" dirty="0">
                          <a:solidFill>
                            <a:srgbClr val="0509BB"/>
                          </a:solidFill>
                          <a:latin typeface="宋体" panose="02010600030101010101" pitchFamily="2" charset="-122"/>
                        </a:rPr>
                        <a:t>16</a:t>
                      </a:r>
                      <a:endParaRPr lang="en-US" altLang="zh-CN" sz="1350" b="1" dirty="0">
                        <a:solidFill>
                          <a:srgbClr val="0509BB"/>
                        </a:solidFill>
                        <a:latin typeface="宋体" panose="02010600030101010101" pitchFamily="2" charset="-122"/>
                      </a:endParaRPr>
                    </a:p>
                  </a:txBody>
                  <a:tcPr marL="51441" marR="51441" marT="25722" marB="25722" anchor="ctr">
                    <a:lnL w="12700" cap="flat" cmpd="sng">
                      <a:solidFill>
                        <a:srgbClr val="000000"/>
                      </a:solidFill>
                      <a:prstDash val="soli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zh-CN" altLang="en-US" sz="1350" b="1" kern="1200" dirty="0">
                          <a:solidFill>
                            <a:srgbClr val="0509BB"/>
                          </a:solidFill>
                          <a:latin typeface="宋体" panose="02010600030101010101" pitchFamily="2" charset="-122"/>
                          <a:cs typeface="+mn-cs"/>
                        </a:rPr>
                        <a:t>立体几何大题</a:t>
                      </a:r>
                      <a:endParaRPr lang="zh-CN" altLang="en-US" sz="1350" b="1" kern="1200" dirty="0">
                        <a:solidFill>
                          <a:srgbClr val="0509BB"/>
                        </a:solidFill>
                        <a:latin typeface="宋体" panose="02010600030101010101" pitchFamily="2" charset="-122"/>
                        <a:cs typeface="+mn-cs"/>
                      </a:endParaRPr>
                    </a:p>
                  </a:txBody>
                  <a:tcPr marL="51441" marR="51441" marT="25722" marB="257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350" b="1" dirty="0">
                          <a:solidFill>
                            <a:srgbClr val="0509BB"/>
                          </a:solidFill>
                          <a:latin typeface="宋体" panose="02010600030101010101" pitchFamily="2" charset="-122"/>
                        </a:rPr>
                        <a:t>12</a:t>
                      </a:r>
                      <a:endParaRPr lang="en-US" altLang="zh-CN" sz="1350" b="1" dirty="0">
                        <a:solidFill>
                          <a:srgbClr val="0509BB"/>
                        </a:solidFill>
                        <a:latin typeface="宋体" panose="02010600030101010101" pitchFamily="2" charset="-122"/>
                      </a:endParaRPr>
                    </a:p>
                  </a:txBody>
                  <a:tcPr marL="51441" marR="51441" marT="25722" marB="257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marL="0" lvl="0" indent="0" algn="ctr" fontAlgn="ctr">
                        <a:spcBef>
                          <a:spcPct val="0"/>
                        </a:spcBef>
                        <a:buSzPct val="75000"/>
                        <a:buFont typeface="Wingdings" panose="05000000000000000000" pitchFamily="2" charset="2"/>
                        <a:buNone/>
                      </a:pPr>
                      <a:r>
                        <a:rPr lang="zh-CN" altLang="en-US" sz="1350" b="1" kern="1200" dirty="0">
                          <a:solidFill>
                            <a:schemeClr val="tx1"/>
                          </a:solidFill>
                          <a:latin typeface="宋体" panose="02010600030101010101" pitchFamily="2" charset="-122"/>
                          <a:ea typeface="宋体" panose="02010600030101010101" pitchFamily="2" charset="-122"/>
                          <a:cs typeface="+mn-cs"/>
                        </a:rPr>
                        <a:t>中挡</a:t>
                      </a:r>
                      <a:endParaRPr lang="zh-CN" altLang="en-US" sz="1350" b="1" kern="1200" dirty="0">
                        <a:solidFill>
                          <a:schemeClr val="tx1"/>
                        </a:solidFill>
                        <a:latin typeface="宋体" panose="02010600030101010101" pitchFamily="2" charset="-122"/>
                        <a:ea typeface="宋体" panose="02010600030101010101" pitchFamily="2" charset="-122"/>
                        <a:cs typeface="+mn-cs"/>
                      </a:endParaRPr>
                    </a:p>
                  </a:txBody>
                  <a:tcPr marL="51441" marR="51441" marT="25722" marB="257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marL="0" lvl="0" indent="0" algn="l" fontAlgn="ctr">
                        <a:spcBef>
                          <a:spcPct val="0"/>
                        </a:spcBef>
                        <a:buSzPct val="75000"/>
                        <a:buFont typeface="Wingdings" panose="05000000000000000000" pitchFamily="2" charset="2"/>
                        <a:buNone/>
                      </a:pPr>
                      <a:r>
                        <a:rPr lang="zh-CN" altLang="en-US" sz="1350" b="1" dirty="0">
                          <a:solidFill>
                            <a:srgbClr val="FF0000"/>
                          </a:solidFill>
                          <a:latin typeface="宋体" panose="02010600030101010101" pitchFamily="2" charset="-122"/>
                          <a:ea typeface="宋体" panose="02010600030101010101" pitchFamily="2" charset="-122"/>
                        </a:rPr>
                        <a:t>从微观的角度，严密推导线面平行、垂直，</a:t>
                      </a:r>
                      <a:r>
                        <a:rPr lang="zh-CN" altLang="en-US" sz="1350" b="1" dirty="0">
                          <a:solidFill>
                            <a:srgbClr val="FF0000"/>
                          </a:solidFill>
                          <a:latin typeface="宋体" panose="02010600030101010101" pitchFamily="2" charset="-122"/>
                          <a:ea typeface="宋体" panose="02010600030101010101" pitchFamily="2" charset="-122"/>
                          <a:sym typeface="+mn-ea"/>
                        </a:rPr>
                        <a:t>考查空间位置关系的证明，空间几何体的面积，体积，空间角或空间距离的计算。</a:t>
                      </a:r>
                      <a:endParaRPr lang="zh-CN" altLang="en-US" sz="1350" b="1" dirty="0">
                        <a:solidFill>
                          <a:srgbClr val="FF0000"/>
                        </a:solidFill>
                        <a:latin typeface="宋体" panose="02010600030101010101" pitchFamily="2" charset="-122"/>
                        <a:ea typeface="宋体" panose="02010600030101010101" pitchFamily="2" charset="-122"/>
                        <a:sym typeface="+mn-ea"/>
                      </a:endParaRPr>
                    </a:p>
                  </a:txBody>
                  <a:tcPr marL="51441" marR="51441" marT="25722" marB="25722" anchor="ctr">
                    <a:lnL w="12700" cap="flat" cmpd="sng" algn="ctr">
                      <a:solidFill>
                        <a:srgbClr val="000000"/>
                      </a:solidFill>
                      <a:prstDash val="solid"/>
                      <a:round/>
                      <a:headEnd type="none" w="med" len="med"/>
                      <a:tailEnd type="none" w="med" len="med"/>
                    </a:lnL>
                    <a:lnR w="12700" cap="flat" cmpd="sng">
                      <a:solidFill>
                        <a:srgbClr val="000000"/>
                      </a:solidFill>
                      <a:prstDash val="solid"/>
                      <a:headEnd type="none" w="med" len="med"/>
                      <a:tailEnd type="none" w="med" len="med"/>
                    </a:lnR>
                    <a:lnT w="12700" cap="flat" cmpd="sng" algn="ctr">
                      <a:solidFill>
                        <a:srgbClr val="000000"/>
                      </a:solidFill>
                      <a:prstDash val="solid"/>
                      <a:roun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516890">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350" b="1" dirty="0">
                          <a:solidFill>
                            <a:srgbClr val="0509BB"/>
                          </a:solidFill>
                          <a:latin typeface="宋体" panose="02010600030101010101" pitchFamily="2" charset="-122"/>
                        </a:rPr>
                        <a:t>17</a:t>
                      </a:r>
                      <a:endParaRPr lang="en-US" altLang="zh-CN" sz="1350" b="1" dirty="0">
                        <a:solidFill>
                          <a:srgbClr val="0509BB"/>
                        </a:solidFill>
                        <a:latin typeface="宋体" panose="02010600030101010101" pitchFamily="2" charset="-122"/>
                      </a:endParaRPr>
                    </a:p>
                  </a:txBody>
                  <a:tcPr marL="51441" marR="51441" marT="25722" marB="25722" anchor="ctr">
                    <a:lnL w="12700" cap="flat" cmpd="sng">
                      <a:solidFill>
                        <a:srgbClr val="000000"/>
                      </a:solidFill>
                      <a:prstDash val="solid"/>
                      <a:headEnd type="none" w="med" len="med"/>
                      <a:tailEnd type="none" w="med" len="med"/>
                    </a:lnL>
                    <a:lnR w="12700" cap="flat" cmpd="sng" algn="ctr">
                      <a:solidFill>
                        <a:srgbClr val="000000"/>
                      </a:solidFill>
                      <a:prstDash val="solid"/>
                      <a:round/>
                      <a:headEnd type="none" w="med" len="med"/>
                      <a:tailEnd type="none" w="med" len="med"/>
                    </a:lnR>
                    <a:lnT w="12700" cap="flat" cmpd="sng">
                      <a:solidFill>
                        <a:srgbClr val="000000"/>
                      </a:solidFill>
                      <a:prstDash val="soli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zh-CN" altLang="en-US" sz="1350" b="1" kern="1200" dirty="0">
                          <a:solidFill>
                            <a:srgbClr val="0509BB"/>
                          </a:solidFill>
                          <a:latin typeface="宋体" panose="02010600030101010101" pitchFamily="2" charset="-122"/>
                          <a:cs typeface="+mn-cs"/>
                        </a:rPr>
                        <a:t>统计概率大题</a:t>
                      </a:r>
                      <a:endParaRPr lang="zh-CN" altLang="en-US" sz="1350" b="1" kern="1200" dirty="0">
                        <a:solidFill>
                          <a:srgbClr val="0509BB"/>
                        </a:solidFill>
                        <a:latin typeface="宋体" panose="02010600030101010101" pitchFamily="2" charset="-122"/>
                        <a:cs typeface="+mn-cs"/>
                      </a:endParaRPr>
                    </a:p>
                  </a:txBody>
                  <a:tcPr marL="51441" marR="51441" marT="25722" marB="25722" anchor="ctr">
                    <a:lnL w="12700" cap="flat" cmpd="sng">
                      <a:solidFill>
                        <a:srgbClr val="000000"/>
                      </a:solidFill>
                      <a:prstDash val="solid"/>
                      <a:headEnd type="none" w="med" len="med"/>
                      <a:tailEnd type="none" w="med" len="med"/>
                    </a:lnL>
                    <a:lnR w="12700" cap="flat" cmpd="sng" algn="ctr">
                      <a:solidFill>
                        <a:srgbClr val="000000"/>
                      </a:solidFill>
                      <a:prstDash val="solid"/>
                      <a:round/>
                      <a:headEnd type="none" w="med" len="med"/>
                      <a:tailEnd type="none" w="med" len="med"/>
                    </a:lnR>
                    <a:lnT w="12700" cap="flat" cmpd="sng">
                      <a:solidFill>
                        <a:srgbClr val="000000"/>
                      </a:solidFill>
                      <a:prstDash val="soli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350" b="1" dirty="0">
                          <a:solidFill>
                            <a:srgbClr val="0509BB"/>
                          </a:solidFill>
                          <a:latin typeface="宋体" panose="02010600030101010101" pitchFamily="2" charset="-122"/>
                        </a:rPr>
                        <a:t>12</a:t>
                      </a:r>
                      <a:endParaRPr lang="en-US" altLang="zh-CN" sz="1350" b="1" dirty="0">
                        <a:solidFill>
                          <a:srgbClr val="0509BB"/>
                        </a:solidFill>
                        <a:latin typeface="宋体" panose="02010600030101010101" pitchFamily="2" charset="-122"/>
                      </a:endParaRPr>
                    </a:p>
                  </a:txBody>
                  <a:tcPr marL="51441" marR="51441" marT="25722" marB="25722" anchor="ctr">
                    <a:lnL w="12700" cap="flat" cmpd="sng">
                      <a:solidFill>
                        <a:srgbClr val="000000"/>
                      </a:solidFill>
                      <a:prstDash val="solid"/>
                      <a:headEnd type="none" w="med" len="med"/>
                      <a:tailEnd type="none" w="med" len="med"/>
                    </a:lnL>
                    <a:lnR w="12700" cap="flat" cmpd="sng" algn="ctr">
                      <a:solidFill>
                        <a:srgbClr val="000000"/>
                      </a:solidFill>
                      <a:prstDash val="solid"/>
                      <a:round/>
                      <a:headEnd type="none" w="med" len="med"/>
                      <a:tailEnd type="none" w="med" len="med"/>
                    </a:lnR>
                    <a:lnT w="12700" cap="flat" cmpd="sng">
                      <a:solidFill>
                        <a:srgbClr val="000000"/>
                      </a:solidFill>
                      <a:prstDash val="soli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spcBef>
                          <a:spcPct val="0"/>
                        </a:spcBef>
                        <a:spcAft>
                          <a:spcPts val="0"/>
                        </a:spcAft>
                        <a:buClrTx/>
                        <a:buSzPct val="75000"/>
                        <a:buFont typeface="Wingdings" panose="05000000000000000000" pitchFamily="2" charset="2"/>
                        <a:buNone/>
                        <a:defRPr/>
                      </a:pPr>
                      <a:r>
                        <a:rPr lang="zh-CN" altLang="en-US" sz="1350" b="1" kern="1200" dirty="0">
                          <a:solidFill>
                            <a:schemeClr val="tx1"/>
                          </a:solidFill>
                          <a:latin typeface="宋体" panose="02010600030101010101" pitchFamily="2" charset="-122"/>
                          <a:ea typeface="宋体" panose="02010600030101010101" pitchFamily="2" charset="-122"/>
                          <a:cs typeface="+mn-cs"/>
                        </a:rPr>
                        <a:t>中高档</a:t>
                      </a:r>
                      <a:endParaRPr lang="zh-CN" altLang="en-US" sz="1350" b="1" kern="1200" dirty="0">
                        <a:solidFill>
                          <a:schemeClr val="tx1"/>
                        </a:solidFill>
                        <a:latin typeface="宋体" panose="02010600030101010101" pitchFamily="2" charset="-122"/>
                        <a:ea typeface="宋体" panose="02010600030101010101" pitchFamily="2" charset="-122"/>
                        <a:cs typeface="+mn-cs"/>
                      </a:endParaRPr>
                    </a:p>
                  </a:txBody>
                  <a:tcPr marL="51441" marR="51441" marT="25722" marB="257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solidFill>
                        <a:srgbClr val="000000"/>
                      </a:solidFill>
                      <a:prstDash val="soli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lvl="0" indent="0" algn="l" fontAlgn="ctr">
                        <a:spcBef>
                          <a:spcPct val="0"/>
                        </a:spcBef>
                        <a:buSzPct val="75000"/>
                        <a:buFont typeface="Wingdings" panose="05000000000000000000" pitchFamily="2" charset="2"/>
                        <a:buNone/>
                      </a:pPr>
                      <a:r>
                        <a:rPr lang="en-US" altLang="zh-CN" sz="1350" b="1" dirty="0">
                          <a:solidFill>
                            <a:srgbClr val="FF0000"/>
                          </a:solidFill>
                          <a:latin typeface="宋体" panose="02010600030101010101" pitchFamily="2" charset="-122"/>
                          <a:ea typeface="宋体" panose="02010600030101010101" pitchFamily="2" charset="-122"/>
                        </a:rPr>
                        <a:t>1.</a:t>
                      </a:r>
                      <a:r>
                        <a:rPr lang="zh-CN" altLang="en-US" sz="1350" b="1" dirty="0">
                          <a:solidFill>
                            <a:srgbClr val="FF0000"/>
                          </a:solidFill>
                          <a:latin typeface="宋体" panose="02010600030101010101" pitchFamily="2" charset="-122"/>
                          <a:ea typeface="宋体" panose="02010600030101010101" pitchFamily="2" charset="-122"/>
                        </a:rPr>
                        <a:t>概率大题主要考查古典概型概率的计算。</a:t>
                      </a:r>
                      <a:endParaRPr lang="zh-CN" altLang="en-US" sz="1350" b="1" dirty="0">
                        <a:solidFill>
                          <a:srgbClr val="FF0000"/>
                        </a:solidFill>
                        <a:latin typeface="宋体" panose="02010600030101010101" pitchFamily="2" charset="-122"/>
                        <a:ea typeface="宋体" panose="02010600030101010101" pitchFamily="2" charset="-122"/>
                      </a:endParaRPr>
                    </a:p>
                    <a:p>
                      <a:pPr marL="0" lvl="0" indent="0" algn="l" fontAlgn="ctr">
                        <a:spcBef>
                          <a:spcPct val="0"/>
                        </a:spcBef>
                        <a:buSzPct val="75000"/>
                        <a:buFont typeface="Wingdings" panose="05000000000000000000" pitchFamily="2" charset="2"/>
                        <a:buNone/>
                      </a:pPr>
                      <a:r>
                        <a:rPr lang="en-US" altLang="zh-CN" sz="1350" b="1" dirty="0">
                          <a:solidFill>
                            <a:srgbClr val="FF0000"/>
                          </a:solidFill>
                          <a:latin typeface="宋体" panose="02010600030101010101" pitchFamily="2" charset="-122"/>
                          <a:ea typeface="宋体" panose="02010600030101010101" pitchFamily="2" charset="-122"/>
                        </a:rPr>
                        <a:t>2.</a:t>
                      </a:r>
                      <a:r>
                        <a:rPr lang="zh-CN" altLang="en-US" sz="1350" b="1" dirty="0">
                          <a:solidFill>
                            <a:srgbClr val="FF0000"/>
                          </a:solidFill>
                          <a:latin typeface="宋体" panose="02010600030101010101" pitchFamily="2" charset="-122"/>
                          <a:ea typeface="宋体" panose="02010600030101010101" pitchFamily="2" charset="-122"/>
                        </a:rPr>
                        <a:t>统计大题则重点考查回归直线方程及独立性检验。</a:t>
                      </a:r>
                      <a:endParaRPr lang="zh-CN" altLang="en-US" sz="1350" b="1" dirty="0">
                        <a:solidFill>
                          <a:srgbClr val="FF0000"/>
                        </a:solidFill>
                        <a:latin typeface="宋体" panose="02010600030101010101" pitchFamily="2" charset="-122"/>
                        <a:ea typeface="宋体" panose="02010600030101010101" pitchFamily="2" charset="-122"/>
                      </a:endParaRPr>
                    </a:p>
                  </a:txBody>
                  <a:tcPr marL="51441" marR="51441" marT="25722" marB="25722" anchor="ctr">
                    <a:lnL w="12700" cap="flat" cmpd="sng" algn="ctr">
                      <a:solidFill>
                        <a:srgbClr val="000000"/>
                      </a:solidFill>
                      <a:prstDash val="solid"/>
                      <a:roun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17525">
                <a:tc>
                  <a:txBody>
                    <a:bodyPr/>
                    <a:lstStyle>
                      <a:lvl1pPr marL="342900" lvl="0" indent="-342900" algn="l" defTabSz="914400" rtl="0" eaLnBrk="1" fontAlgn="base" latinLnBrk="0" hangingPunct="1">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fontAlgn="ctr">
                        <a:spcBef>
                          <a:spcPct val="0"/>
                        </a:spcBef>
                        <a:buSzPct val="75000"/>
                        <a:buFont typeface="Wingdings" panose="05000000000000000000" pitchFamily="2" charset="2"/>
                        <a:buNone/>
                      </a:pPr>
                      <a:r>
                        <a:rPr lang="en-US" altLang="zh-CN" sz="1350" b="1" dirty="0">
                          <a:solidFill>
                            <a:srgbClr val="0509BB"/>
                          </a:solidFill>
                          <a:latin typeface="宋体" panose="02010600030101010101" pitchFamily="2" charset="-122"/>
                        </a:rPr>
                        <a:t>18</a:t>
                      </a:r>
                      <a:endParaRPr lang="en-US" altLang="zh-CN" sz="1350" b="1" dirty="0">
                        <a:solidFill>
                          <a:srgbClr val="0509BB"/>
                        </a:solidFill>
                        <a:latin typeface="宋体" panose="02010600030101010101" pitchFamily="2" charset="-122"/>
                      </a:endParaRPr>
                    </a:p>
                  </a:txBody>
                  <a:tcPr marL="51441" marR="51441" marT="25722" marB="25722" anchor="ctr">
                    <a:lnL w="12700" cap="flat" cmpd="sng">
                      <a:solidFill>
                        <a:srgbClr val="000000"/>
                      </a:solidFill>
                      <a:prstDash val="solid"/>
                      <a:headEnd type="none" w="med" len="med"/>
                      <a:tailEnd type="none" w="med" len="med"/>
                    </a:lnL>
                    <a:lnR w="12700" cap="flat" cmpd="sng" algn="ctr">
                      <a:solidFill>
                        <a:srgbClr val="000000"/>
                      </a:solidFill>
                      <a:prstDash val="solid"/>
                      <a:round/>
                      <a:headEnd type="none" w="med" len="med"/>
                      <a:tailEnd type="none" w="med" len="med"/>
                    </a:lnR>
                    <a:lnT w="12700" cap="flat" cmpd="sng">
                      <a:solidFill>
                        <a:srgbClr val="000000"/>
                      </a:solidFill>
                      <a:prstDash val="soli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spcBef>
                          <a:spcPct val="0"/>
                        </a:spcBef>
                        <a:spcAft>
                          <a:spcPts val="0"/>
                        </a:spcAft>
                        <a:buClrTx/>
                        <a:buSzPct val="75000"/>
                        <a:buFont typeface="Wingdings" panose="05000000000000000000" pitchFamily="2" charset="2"/>
                        <a:buNone/>
                        <a:defRPr/>
                      </a:pPr>
                      <a:r>
                        <a:rPr lang="zh-CN" altLang="en-US" sz="1350" b="1" kern="1200" dirty="0">
                          <a:solidFill>
                            <a:srgbClr val="0509BB"/>
                          </a:solidFill>
                          <a:latin typeface="宋体" panose="02010600030101010101" pitchFamily="2" charset="-122"/>
                          <a:ea typeface="宋体" panose="02010600030101010101" pitchFamily="2" charset="-122"/>
                          <a:cs typeface="+mn-cs"/>
                        </a:rPr>
                        <a:t>解析几何大题</a:t>
                      </a:r>
                      <a:endParaRPr lang="zh-CN" altLang="en-US" sz="1350" b="1" kern="1200" dirty="0">
                        <a:solidFill>
                          <a:srgbClr val="0509BB"/>
                        </a:solidFill>
                        <a:latin typeface="宋体" panose="02010600030101010101" pitchFamily="2" charset="-122"/>
                        <a:ea typeface="宋体" panose="02010600030101010101" pitchFamily="2" charset="-122"/>
                        <a:cs typeface="+mn-cs"/>
                      </a:endParaRPr>
                    </a:p>
                  </a:txBody>
                  <a:tcPr marL="51441" marR="51441" marT="25722" marB="257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solidFill>
                        <a:srgbClr val="000000"/>
                      </a:solidFill>
                      <a:prstDash val="soli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lvl="0" indent="0" algn="ctr" fontAlgn="ctr">
                        <a:spcBef>
                          <a:spcPct val="0"/>
                        </a:spcBef>
                        <a:buSzPct val="75000"/>
                        <a:buFont typeface="Wingdings" panose="05000000000000000000" pitchFamily="2" charset="2"/>
                        <a:buNone/>
                      </a:pPr>
                      <a:r>
                        <a:rPr lang="en-US" altLang="zh-CN" sz="1350" b="1" dirty="0">
                          <a:solidFill>
                            <a:srgbClr val="0509BB"/>
                          </a:solidFill>
                          <a:latin typeface="宋体" panose="02010600030101010101" pitchFamily="2" charset="-122"/>
                          <a:ea typeface="宋体" panose="02010600030101010101" pitchFamily="2" charset="-122"/>
                        </a:rPr>
                        <a:t>12</a:t>
                      </a:r>
                      <a:endParaRPr lang="en-US" altLang="zh-CN" sz="1350" b="1" dirty="0">
                        <a:solidFill>
                          <a:srgbClr val="0509BB"/>
                        </a:solidFill>
                        <a:latin typeface="宋体" panose="02010600030101010101" pitchFamily="2" charset="-122"/>
                        <a:ea typeface="宋体" panose="02010600030101010101" pitchFamily="2" charset="-122"/>
                      </a:endParaRPr>
                    </a:p>
                  </a:txBody>
                  <a:tcPr marL="51441" marR="51441" marT="25722" marB="257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solidFill>
                        <a:srgbClr val="000000"/>
                      </a:solidFill>
                      <a:prstDash val="soli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lvl="0" indent="0" algn="ctr" fontAlgn="ctr">
                        <a:spcBef>
                          <a:spcPct val="0"/>
                        </a:spcBef>
                        <a:buSzPct val="75000"/>
                        <a:buFont typeface="Wingdings" panose="05000000000000000000" pitchFamily="2" charset="2"/>
                        <a:buNone/>
                      </a:pPr>
                      <a:r>
                        <a:rPr lang="zh-CN" altLang="en-US" sz="1350" b="1" kern="1200" dirty="0">
                          <a:solidFill>
                            <a:schemeClr val="tx1"/>
                          </a:solidFill>
                          <a:latin typeface="宋体" panose="02010600030101010101" pitchFamily="2" charset="-122"/>
                          <a:ea typeface="宋体" panose="02010600030101010101" pitchFamily="2" charset="-122"/>
                          <a:cs typeface="+mn-cs"/>
                        </a:rPr>
                        <a:t>高档</a:t>
                      </a:r>
                      <a:endParaRPr lang="zh-CN" altLang="en-US" sz="1350" b="1" kern="1200" dirty="0">
                        <a:solidFill>
                          <a:schemeClr val="tx1"/>
                        </a:solidFill>
                        <a:latin typeface="宋体" panose="02010600030101010101" pitchFamily="2" charset="-122"/>
                        <a:ea typeface="宋体" panose="02010600030101010101" pitchFamily="2" charset="-122"/>
                        <a:cs typeface="+mn-cs"/>
                      </a:endParaRPr>
                    </a:p>
                  </a:txBody>
                  <a:tcPr marL="51441" marR="51441" marT="25722" marB="257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lvl="0" indent="0" algn="ctr" fontAlgn="ctr">
                        <a:spcBef>
                          <a:spcPct val="0"/>
                        </a:spcBef>
                        <a:buSzPct val="75000"/>
                        <a:buFont typeface="Wingdings" panose="05000000000000000000" pitchFamily="2" charset="2"/>
                        <a:buNone/>
                      </a:pPr>
                      <a:r>
                        <a:rPr lang="zh-CN" altLang="en-US" sz="1350" b="1" dirty="0">
                          <a:solidFill>
                            <a:srgbClr val="0509BB"/>
                          </a:solidFill>
                          <a:latin typeface="宋体" panose="02010600030101010101" pitchFamily="2" charset="-122"/>
                          <a:ea typeface="宋体" panose="02010600030101010101" pitchFamily="2" charset="-122"/>
                          <a:sym typeface="+mn-ea"/>
                        </a:rPr>
                        <a:t>考查椭圆的定义、标准方程、直线与椭圆的位置关系等。</a:t>
                      </a:r>
                      <a:endParaRPr lang="zh-CN" altLang="en-US" sz="1350" b="1" dirty="0">
                        <a:solidFill>
                          <a:srgbClr val="0509BB"/>
                        </a:solidFill>
                        <a:latin typeface="宋体" panose="02010600030101010101" pitchFamily="2" charset="-122"/>
                        <a:ea typeface="宋体" panose="02010600030101010101" pitchFamily="2" charset="-122"/>
                        <a:sym typeface="+mn-ea"/>
                      </a:endParaRPr>
                    </a:p>
                  </a:txBody>
                  <a:tcPr marL="51441" marR="51441" marT="25722" marB="25722" anchor="ctr">
                    <a:lnL w="12700" cap="flat" cmpd="sng" algn="ctr">
                      <a:solidFill>
                        <a:srgbClr val="000000"/>
                      </a:solidFill>
                      <a:prstDash val="solid"/>
                      <a:round/>
                      <a:headEnd type="none" w="med" len="med"/>
                      <a:tailEnd type="none" w="med" len="med"/>
                    </a:lnL>
                    <a:lnR w="12700" cap="flat" cmpd="sng">
                      <a:solidFill>
                        <a:srgbClr val="000000"/>
                      </a:solidFill>
                      <a:prstDash val="soli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53085">
                <a:tc>
                  <a:txBody>
                    <a:bodyPr/>
                    <a:lstStyle/>
                    <a:p>
                      <a:pPr marL="0" marR="0" lvl="0" indent="0" algn="ctr" defTabSz="914400" rtl="0" eaLnBrk="1" fontAlgn="ctr" latinLnBrk="0" hangingPunct="1">
                        <a:spcBef>
                          <a:spcPct val="0"/>
                        </a:spcBef>
                        <a:spcAft>
                          <a:spcPts val="0"/>
                        </a:spcAft>
                        <a:buClrTx/>
                        <a:buSzPct val="75000"/>
                        <a:buFont typeface="Wingdings" panose="05000000000000000000" pitchFamily="2" charset="2"/>
                        <a:buNone/>
                        <a:defRPr/>
                      </a:pPr>
                      <a:r>
                        <a:rPr lang="en-US" altLang="zh-CN" sz="1350" b="1" dirty="0">
                          <a:solidFill>
                            <a:srgbClr val="0509BB"/>
                          </a:solidFill>
                          <a:latin typeface="宋体" panose="02010600030101010101" pitchFamily="2" charset="-122"/>
                          <a:ea typeface="宋体" panose="02010600030101010101" pitchFamily="2" charset="-122"/>
                        </a:rPr>
                        <a:t>19</a:t>
                      </a:r>
                      <a:endParaRPr lang="en-US" altLang="zh-CN" sz="1350" b="1" dirty="0">
                        <a:solidFill>
                          <a:srgbClr val="0509BB"/>
                        </a:solidFill>
                        <a:latin typeface="宋体" panose="02010600030101010101" pitchFamily="2" charset="-122"/>
                        <a:ea typeface="宋体" panose="02010600030101010101" pitchFamily="2" charset="-122"/>
                      </a:endParaRPr>
                    </a:p>
                  </a:txBody>
                  <a:tcPr marL="51441" marR="51441" marT="25722" marB="25722" anchor="ctr">
                    <a:lnL w="12700" cap="flat" cmpd="sng">
                      <a:solidFill>
                        <a:srgbClr val="000000"/>
                      </a:solidFill>
                      <a:prstDash val="solid"/>
                      <a:headEnd type="none" w="med" len="med"/>
                      <a:tailEnd type="none" w="med" len="med"/>
                    </a:lnL>
                    <a:lnR w="12700" cap="flat" cmpd="sng" algn="ctr">
                      <a:solidFill>
                        <a:srgbClr val="000000"/>
                      </a:solidFill>
                      <a:prstDash val="solid"/>
                      <a:round/>
                      <a:headEnd type="none" w="med" len="med"/>
                      <a:tailEnd type="none" w="med" len="med"/>
                    </a:lnR>
                    <a:lnT w="12700" cap="flat" cmpd="sng">
                      <a:solidFill>
                        <a:srgbClr val="000000"/>
                      </a:solidFill>
                      <a:prstDash val="soli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spcBef>
                          <a:spcPct val="0"/>
                        </a:spcBef>
                        <a:spcAft>
                          <a:spcPts val="0"/>
                        </a:spcAft>
                        <a:buClrTx/>
                        <a:buSzPct val="75000"/>
                        <a:buFont typeface="Wingdings" panose="05000000000000000000" pitchFamily="2" charset="2"/>
                        <a:buNone/>
                        <a:defRPr/>
                      </a:pPr>
                      <a:r>
                        <a:rPr lang="zh-CN" altLang="en-US" sz="1350" b="1" kern="1200" dirty="0">
                          <a:solidFill>
                            <a:srgbClr val="0509BB"/>
                          </a:solidFill>
                          <a:latin typeface="宋体" panose="02010600030101010101" pitchFamily="2" charset="-122"/>
                          <a:ea typeface="宋体" panose="02010600030101010101" pitchFamily="2" charset="-122"/>
                          <a:cs typeface="+mn-cs"/>
                        </a:rPr>
                        <a:t>导数大题</a:t>
                      </a:r>
                      <a:endParaRPr lang="zh-CN" altLang="en-US" sz="1350" b="1" kern="1200" dirty="0">
                        <a:solidFill>
                          <a:srgbClr val="0509BB"/>
                        </a:solidFill>
                        <a:latin typeface="宋体" panose="02010600030101010101" pitchFamily="2" charset="-122"/>
                        <a:ea typeface="宋体" panose="02010600030101010101" pitchFamily="2" charset="-122"/>
                        <a:cs typeface="+mn-cs"/>
                      </a:endParaRPr>
                    </a:p>
                  </a:txBody>
                  <a:tcPr marL="51441" marR="51441" marT="25722" marB="257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solidFill>
                        <a:srgbClr val="000000"/>
                      </a:solidFill>
                      <a:prstDash val="soli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lvl="0" indent="0" algn="ctr" fontAlgn="ctr">
                        <a:spcBef>
                          <a:spcPct val="0"/>
                        </a:spcBef>
                        <a:buSzPct val="75000"/>
                        <a:buFont typeface="Wingdings" panose="05000000000000000000" pitchFamily="2" charset="2"/>
                        <a:buNone/>
                      </a:pPr>
                      <a:r>
                        <a:rPr lang="en-US" altLang="zh-CN" sz="1350" b="1" dirty="0">
                          <a:solidFill>
                            <a:srgbClr val="0509BB"/>
                          </a:solidFill>
                          <a:latin typeface="宋体" panose="02010600030101010101" pitchFamily="2" charset="-122"/>
                          <a:ea typeface="宋体" panose="02010600030101010101" pitchFamily="2" charset="-122"/>
                        </a:rPr>
                        <a:t>12</a:t>
                      </a:r>
                      <a:endParaRPr lang="en-US" altLang="zh-CN" sz="1350" b="1" dirty="0">
                        <a:solidFill>
                          <a:srgbClr val="0509BB"/>
                        </a:solidFill>
                        <a:latin typeface="宋体" panose="02010600030101010101" pitchFamily="2" charset="-122"/>
                        <a:ea typeface="宋体" panose="02010600030101010101" pitchFamily="2" charset="-122"/>
                      </a:endParaRPr>
                    </a:p>
                  </a:txBody>
                  <a:tcPr marL="51441" marR="51441" marT="25722" marB="257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lvl="0" indent="0" algn="ctr" fontAlgn="ctr">
                        <a:spcBef>
                          <a:spcPct val="0"/>
                        </a:spcBef>
                        <a:buSzPct val="75000"/>
                        <a:buFont typeface="Wingdings" panose="05000000000000000000" pitchFamily="2" charset="2"/>
                        <a:buNone/>
                      </a:pPr>
                      <a:r>
                        <a:rPr lang="zh-CN" altLang="en-US" sz="1350" b="1" kern="1200" dirty="0">
                          <a:solidFill>
                            <a:schemeClr val="tx1"/>
                          </a:solidFill>
                          <a:latin typeface="宋体" panose="02010600030101010101" pitchFamily="2" charset="-122"/>
                          <a:ea typeface="宋体" panose="02010600030101010101" pitchFamily="2" charset="-122"/>
                          <a:cs typeface="+mn-cs"/>
                        </a:rPr>
                        <a:t>高档</a:t>
                      </a:r>
                      <a:endParaRPr lang="zh-CN" altLang="en-US" sz="1350" b="1" kern="1200" dirty="0">
                        <a:solidFill>
                          <a:schemeClr val="tx1"/>
                        </a:solidFill>
                        <a:latin typeface="宋体" panose="02010600030101010101" pitchFamily="2" charset="-122"/>
                        <a:ea typeface="宋体" panose="02010600030101010101" pitchFamily="2" charset="-122"/>
                        <a:cs typeface="+mn-cs"/>
                      </a:endParaRPr>
                    </a:p>
                  </a:txBody>
                  <a:tcPr marL="51441" marR="51441" marT="25722" marB="257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solidFill>
                        <a:srgbClr val="000000"/>
                      </a:solidFill>
                      <a:prstDash val="soli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lvl="0" indent="0" algn="l" fontAlgn="ctr">
                        <a:spcBef>
                          <a:spcPct val="0"/>
                        </a:spcBef>
                        <a:buSzPct val="75000"/>
                        <a:buFont typeface="Wingdings" panose="05000000000000000000" pitchFamily="2" charset="2"/>
                        <a:buNone/>
                      </a:pPr>
                      <a:r>
                        <a:rPr lang="zh-CN" altLang="en-US" sz="1350" b="1" dirty="0">
                          <a:solidFill>
                            <a:srgbClr val="0509BB"/>
                          </a:solidFill>
                          <a:latin typeface="宋体" panose="02010600030101010101" pitchFamily="2" charset="-122"/>
                          <a:ea typeface="宋体" panose="02010600030101010101" pitchFamily="2" charset="-122"/>
                        </a:rPr>
                        <a:t>以导数的应用为主，主要考查导数、含参数不等式、方程、探索性等发面的综合应用。</a:t>
                      </a:r>
                      <a:endParaRPr lang="zh-CN" altLang="en-US" sz="1350" b="1" dirty="0">
                        <a:solidFill>
                          <a:srgbClr val="0509BB"/>
                        </a:solidFill>
                        <a:latin typeface="宋体" panose="02010600030101010101" pitchFamily="2" charset="-122"/>
                        <a:ea typeface="宋体" panose="02010600030101010101" pitchFamily="2" charset="-122"/>
                      </a:endParaRPr>
                    </a:p>
                  </a:txBody>
                  <a:tcPr marL="51441" marR="51441" marT="25722" marB="25722" anchor="ctr">
                    <a:lnL w="12700" cap="flat" cmpd="sng" algn="ctr">
                      <a:solidFill>
                        <a:srgbClr val="000000"/>
                      </a:solidFill>
                      <a:prstDash val="solid"/>
                      <a:roun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338" name="对象 1"/>
          <p:cNvGraphicFramePr/>
          <p:nvPr/>
        </p:nvGraphicFramePr>
        <p:xfrm>
          <a:off x="1369219" y="2407444"/>
          <a:ext cx="6335316" cy="1135856"/>
        </p:xfrm>
        <a:graphic>
          <a:graphicData uri="http://schemas.openxmlformats.org/presentationml/2006/ole">
            <mc:AlternateContent xmlns:mc="http://schemas.openxmlformats.org/markup-compatibility/2006">
              <mc:Choice xmlns:v="urn:schemas-microsoft-com:vml" Requires="v">
                <p:oleObj spid="_x0000_s64515" name="" r:id="rId1" imgW="8592820" imgH="1532890" progId="Word.Document.12">
                  <p:embed/>
                </p:oleObj>
              </mc:Choice>
              <mc:Fallback>
                <p:oleObj name="" r:id="rId1" imgW="8592820" imgH="1532890" progId="Word.Document.12">
                  <p:embed/>
                  <p:pic>
                    <p:nvPicPr>
                      <p:cNvPr id="0" name="图片 64514"/>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69219" y="2407444"/>
                        <a:ext cx="6335316" cy="11358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pic>
                </p:oleObj>
              </mc:Fallback>
            </mc:AlternateContent>
          </a:graphicData>
        </a:graphic>
      </p:graphicFrame>
      <p:sp>
        <p:nvSpPr>
          <p:cNvPr id="13315" name="矩形 2"/>
          <p:cNvSpPr>
            <a:spLocks noChangeArrowheads="1"/>
          </p:cNvSpPr>
          <p:nvPr/>
        </p:nvSpPr>
        <p:spPr bwMode="auto">
          <a:xfrm>
            <a:off x="1223963" y="1071552"/>
            <a:ext cx="6571060" cy="9220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0" marR="0" lvl="0" indent="0" algn="ctr" defTabSz="914400" rtl="0" eaLnBrk="1" fontAlgn="base" latinLnBrk="0" hangingPunct="1">
              <a:lnSpc>
                <a:spcPct val="150000"/>
              </a:lnSpc>
              <a:spcBef>
                <a:spcPct val="0"/>
              </a:spcBef>
              <a:spcAft>
                <a:spcPts val="0"/>
              </a:spcAft>
              <a:buClrTx/>
              <a:buSzTx/>
              <a:buFontTx/>
              <a:buNone/>
              <a:tabLst>
                <a:tab pos="2700655" algn="l"/>
              </a:tabLst>
              <a:defRPr/>
            </a:pPr>
            <a:r>
              <a:rPr kumimoji="0" lang="zh-CN" altLang="zh-CN" b="1" i="0" u="none" strike="noStrike" kern="1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Times New Roman" panose="02020603050405020304"/>
              </a:rPr>
              <a:t>考</a:t>
            </a:r>
            <a:r>
              <a:rPr kumimoji="0" lang="zh-CN" altLang="zh-CN" b="1" i="0" u="none" strike="noStrike" kern="1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Courier New" panose="02070309020205020404"/>
              </a:rPr>
              <a:t> </a:t>
            </a:r>
            <a:r>
              <a:rPr kumimoji="0" lang="zh-CN" altLang="zh-CN" b="1" i="0" u="none" strike="noStrike" kern="1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Times New Roman" panose="02020603050405020304"/>
              </a:rPr>
              <a:t>点</a:t>
            </a:r>
            <a:r>
              <a:rPr kumimoji="0" lang="zh-CN" altLang="zh-CN" b="1" i="0" u="none" strike="noStrike" kern="1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Courier New" panose="02070309020205020404"/>
              </a:rPr>
              <a:t> 透视</a:t>
            </a:r>
            <a:endParaRPr kumimoji="0" lang="zh-CN" altLang="zh-CN" b="1" i="0" u="none" strike="noStrike" kern="1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Courier New" panose="02070309020205020404"/>
            </a:endParaRPr>
          </a:p>
          <a:p>
            <a:pPr marL="0" marR="0" lvl="0" indent="0" algn="just" defTabSz="914400" rtl="0" eaLnBrk="1" fontAlgn="base" latinLnBrk="0" hangingPunct="1">
              <a:lnSpc>
                <a:spcPct val="150000"/>
              </a:lnSpc>
              <a:spcBef>
                <a:spcPct val="0"/>
              </a:spcBef>
              <a:spcAft>
                <a:spcPts val="0"/>
              </a:spcAft>
              <a:buClrTx/>
              <a:buSzTx/>
              <a:buFontTx/>
              <a:buNone/>
              <a:tabLst>
                <a:tab pos="2700655" algn="l"/>
              </a:tabLst>
              <a:defRPr/>
            </a:pPr>
            <a:r>
              <a:rPr kumimoji="0" lang="en-US" altLang="zh-CN" b="0" i="0" u="none" strike="noStrike" kern="1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Courier New" panose="02070309020205020404"/>
              </a:rPr>
              <a:t>1.</a:t>
            </a:r>
            <a:r>
              <a:rPr kumimoji="0" lang="zh-CN" altLang="zh-CN" b="0" i="0" u="none" strike="noStrike" kern="1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Times New Roman" panose="02020603050405020304"/>
              </a:rPr>
              <a:t>抽样方法</a:t>
            </a:r>
            <a:endParaRPr kumimoji="0" lang="zh-CN" altLang="zh-CN" b="0" i="0" u="none" strike="noStrike" kern="1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Courier New" panose="02070309020205020404"/>
            </a:endParaRPr>
          </a:p>
        </p:txBody>
      </p:sp>
      <p:sp>
        <p:nvSpPr>
          <p:cNvPr id="3" name="矩形 2"/>
          <p:cNvSpPr/>
          <p:nvPr/>
        </p:nvSpPr>
        <p:spPr>
          <a:xfrm>
            <a:off x="1379935" y="2071684"/>
            <a:ext cx="6384131" cy="829945"/>
          </a:xfrm>
          <a:prstGeom prst="rect">
            <a:avLst/>
          </a:prstGeom>
        </p:spPr>
        <p:txBody>
          <a:bodyPr>
            <a:spAutoFit/>
          </a:bodyPr>
          <a:lstStyle/>
          <a:p>
            <a:pPr marL="0" marR="0" lvl="0" indent="0" algn="just" defTabSz="914400" rtl="0" eaLnBrk="1" fontAlgn="base" latinLnBrk="0" hangingPunct="1">
              <a:lnSpc>
                <a:spcPct val="150000"/>
              </a:lnSpc>
              <a:spcBef>
                <a:spcPct val="0"/>
              </a:spcBef>
              <a:spcAft>
                <a:spcPts val="0"/>
              </a:spcAft>
              <a:buClrTx/>
              <a:buSzTx/>
              <a:buFontTx/>
              <a:buNone/>
              <a:tabLst>
                <a:tab pos="2700655" algn="l"/>
              </a:tabLst>
              <a:defRPr/>
            </a:pPr>
            <a:r>
              <a:rPr kumimoji="0" lang="zh-CN" altLang="zh-CN" sz="1600" b="0" i="0" u="none" strike="noStrike" kern="1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Times New Roman" panose="02020603050405020304"/>
              </a:rPr>
              <a:t>抽样方法包括简单随机抽样、系统抽样、分层抽样，三种抽样方法都是等概率抽样，体现了抽样的公平性，但又各有其特点和适用范围</a:t>
            </a:r>
            <a:r>
              <a:rPr kumimoji="0" lang="en-US" altLang="zh-CN" sz="1600" b="0" i="0" u="none" strike="noStrike" kern="1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Courier New" panose="02070309020205020404"/>
              </a:rPr>
              <a:t>. </a:t>
            </a:r>
            <a:endParaRPr kumimoji="0" lang="en-US" altLang="zh-CN" sz="1600" b="0" i="0" u="none" strike="noStrike" kern="1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Courier New" panose="02070309020205020404"/>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362" name="对象 1"/>
          <p:cNvGraphicFramePr/>
          <p:nvPr/>
        </p:nvGraphicFramePr>
        <p:xfrm>
          <a:off x="1494235" y="1000114"/>
          <a:ext cx="6078161" cy="3677852"/>
        </p:xfrm>
        <a:graphic>
          <a:graphicData uri="http://schemas.openxmlformats.org/presentationml/2006/ole">
            <mc:AlternateContent xmlns:mc="http://schemas.openxmlformats.org/markup-compatibility/2006">
              <mc:Choice xmlns:v="urn:schemas-microsoft-com:vml" Requires="v">
                <p:oleObj spid="_x0000_s65539" name="" r:id="rId1" imgW="8592820" imgH="5227320" progId="Word.Document.12">
                  <p:embed/>
                </p:oleObj>
              </mc:Choice>
              <mc:Fallback>
                <p:oleObj name="" r:id="rId1" imgW="8592820" imgH="5227320" progId="Word.Document.12">
                  <p:embed/>
                  <p:pic>
                    <p:nvPicPr>
                      <p:cNvPr id="0" name="图片 65538"/>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94235" y="1000114"/>
                        <a:ext cx="6078161" cy="3677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pic>
                </p:oleObj>
              </mc:Fallback>
            </mc:AlternateContent>
          </a:graphicData>
        </a:graphic>
      </p:graphicFrame>
      <p:sp>
        <p:nvSpPr>
          <p:cNvPr id="4" name="矩形 3"/>
          <p:cNvSpPr/>
          <p:nvPr/>
        </p:nvSpPr>
        <p:spPr>
          <a:xfrm>
            <a:off x="1368266" y="468301"/>
            <a:ext cx="2383155" cy="460375"/>
          </a:xfrm>
          <a:prstGeom prst="rect">
            <a:avLst/>
          </a:prstGeom>
        </p:spPr>
        <p:txBody>
          <a:bodyPr wrap="none">
            <a:spAutoFit/>
          </a:bodyPr>
          <a:lstStyle/>
          <a:p>
            <a:pPr marL="0" marR="0" lvl="0" indent="0" algn="just" defTabSz="914400" rtl="0" eaLnBrk="1" fontAlgn="base" latinLnBrk="0" hangingPunct="1">
              <a:lnSpc>
                <a:spcPct val="150000"/>
              </a:lnSpc>
              <a:spcBef>
                <a:spcPct val="0"/>
              </a:spcBef>
              <a:spcAft>
                <a:spcPts val="0"/>
              </a:spcAft>
              <a:buClrTx/>
              <a:buSzTx/>
              <a:buFontTx/>
              <a:buNone/>
              <a:tabLst>
                <a:tab pos="2700655" algn="l"/>
              </a:tabLst>
              <a:defRPr/>
            </a:pPr>
            <a:r>
              <a:rPr kumimoji="0" lang="en-US" altLang="zh-CN" sz="1600" b="0" i="0" u="none" strike="noStrike" kern="1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Courier New" panose="02070309020205020404"/>
              </a:rPr>
              <a:t>2.</a:t>
            </a:r>
            <a:r>
              <a:rPr kumimoji="0" lang="zh-CN" altLang="zh-CN" sz="1600" b="0" i="0" u="none" strike="noStrike" kern="1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Times New Roman" panose="02020603050405020304"/>
              </a:rPr>
              <a:t>统计中的四个数据特征</a:t>
            </a:r>
            <a:endParaRPr kumimoji="0" lang="zh-CN" altLang="zh-CN" sz="1600" b="0" i="0" u="none" strike="noStrike" kern="1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Times New Roman" panose="02020603050405020304"/>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386" name="对象 1"/>
          <p:cNvGraphicFramePr/>
          <p:nvPr/>
        </p:nvGraphicFramePr>
        <p:xfrm>
          <a:off x="1371600" y="870347"/>
          <a:ext cx="6090047" cy="3483769"/>
        </p:xfrm>
        <a:graphic>
          <a:graphicData uri="http://schemas.openxmlformats.org/presentationml/2006/ole">
            <mc:AlternateContent xmlns:mc="http://schemas.openxmlformats.org/markup-compatibility/2006">
              <mc:Choice xmlns:v="urn:schemas-microsoft-com:vml" Requires="v">
                <p:oleObj spid="_x0000_s66563" name="" r:id="rId1" imgW="8592820" imgH="4910455" progId="Word.Document.12">
                  <p:embed/>
                </p:oleObj>
              </mc:Choice>
              <mc:Fallback>
                <p:oleObj name="" r:id="rId1" imgW="8592820" imgH="4910455" progId="Word.Document.12">
                  <p:embed/>
                  <p:pic>
                    <p:nvPicPr>
                      <p:cNvPr id="0" name="图片 66562"/>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870347"/>
                        <a:ext cx="6090047" cy="3483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tags/tag1.xml><?xml version="1.0" encoding="utf-8"?>
<p:tagLst xmlns:p="http://schemas.openxmlformats.org/presentationml/2006/main">
  <p:tag name="KSO_WM_TEMPLATE_TOPIC_ID" val="2869567"/>
  <p:tag name="KSO_WM_TEMPLATE_OUTLINE_ID" val="15"/>
  <p:tag name="KSO_WM_TEMPLATE_SCENE_ID" val="1"/>
  <p:tag name="KSO_WM_TEMPLATE_JOB_ID" val="2"/>
  <p:tag name="KSO_WM_TEMPLATE_TOPIC_DEFAULT" val="1"/>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3542</Words>
  <Application>WPS 演示</Application>
  <PresentationFormat>全屏显示(16:9)</PresentationFormat>
  <Paragraphs>833</Paragraphs>
  <Slides>30</Slides>
  <Notes>7</Notes>
  <HiddenSlides>0</HiddenSlides>
  <MMClips>0</MMClips>
  <ScaleCrop>false</ScaleCrop>
  <HeadingPairs>
    <vt:vector size="8" baseType="variant">
      <vt:variant>
        <vt:lpstr>已用的字体</vt:lpstr>
      </vt:variant>
      <vt:variant>
        <vt:i4>11</vt:i4>
      </vt:variant>
      <vt:variant>
        <vt:lpstr>主题</vt:lpstr>
      </vt:variant>
      <vt:variant>
        <vt:i4>1</vt:i4>
      </vt:variant>
      <vt:variant>
        <vt:lpstr>嵌入 OLE 服务器</vt:lpstr>
      </vt:variant>
      <vt:variant>
        <vt:i4>18</vt:i4>
      </vt:variant>
      <vt:variant>
        <vt:lpstr>幻灯片标题</vt:lpstr>
      </vt:variant>
      <vt:variant>
        <vt:i4>30</vt:i4>
      </vt:variant>
    </vt:vector>
  </HeadingPairs>
  <TitlesOfParts>
    <vt:vector size="60" baseType="lpstr">
      <vt:lpstr>Arial</vt:lpstr>
      <vt:lpstr>宋体</vt:lpstr>
      <vt:lpstr>Wingdings</vt:lpstr>
      <vt:lpstr>微软雅黑</vt:lpstr>
      <vt:lpstr>新宋体</vt:lpstr>
      <vt:lpstr>Times New Roman</vt:lpstr>
      <vt:lpstr>Times New Roman</vt:lpstr>
      <vt:lpstr>Courier New</vt:lpstr>
      <vt:lpstr>Calibri</vt:lpstr>
      <vt:lpstr>Arial Unicode MS</vt:lpstr>
      <vt:lpstr>Courier New</vt:lpstr>
      <vt:lpstr>Office 主题</vt:lpstr>
      <vt:lpstr>Word.Document.12</vt:lpstr>
      <vt:lpstr>Word.Document.12</vt:lpstr>
      <vt:lpstr>Word.Document.12</vt:lpstr>
      <vt:lpstr>Word.Document.12</vt:lpstr>
      <vt:lpstr>Word.Document.12</vt:lpstr>
      <vt:lpstr>Word.Document.8</vt:lpstr>
      <vt:lpstr>Word.Document.12</vt:lpstr>
      <vt:lpstr>Word.Document.12</vt:lpstr>
      <vt:lpstr>Word.Document.12</vt:lpstr>
      <vt:lpstr>Word.Document.12</vt:lpstr>
      <vt:lpstr>Word.Document.12</vt:lpstr>
      <vt:lpstr>Word.Document.12</vt:lpstr>
      <vt:lpstr>Word.Document.12</vt:lpstr>
      <vt:lpstr>Word.Document.12</vt:lpstr>
      <vt:lpstr>Word.Document.12</vt:lpstr>
      <vt:lpstr>Word.Document.12</vt:lpstr>
      <vt:lpstr>Word.Document.12</vt:lpstr>
      <vt:lpstr>Word.Document.12</vt:lpstr>
      <vt:lpstr>统计与统计应用专题冲刺</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微软中国</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微软用户</dc:creator>
  <cp:lastModifiedBy>user</cp:lastModifiedBy>
  <cp:revision>55</cp:revision>
  <dcterms:created xsi:type="dcterms:W3CDTF">2018-01-25T02:31:00Z</dcterms:created>
  <dcterms:modified xsi:type="dcterms:W3CDTF">2018-05-11T00:33:00Z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2052-10.1.0.7311</vt:lpwstr>
  </property>
</Properties>
</file>